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4.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5.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6.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charts/chart1.xml" ContentType="application/vnd.openxmlformats-officedocument.drawingml.chart+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57" r:id="rId1"/>
    <p:sldMasterId id="2147483738" r:id="rId2"/>
    <p:sldMasterId id="2147483763" r:id="rId3"/>
    <p:sldMasterId id="2147483769" r:id="rId4"/>
    <p:sldMasterId id="2147483775" r:id="rId5"/>
    <p:sldMasterId id="2147483662" r:id="rId6"/>
    <p:sldMasterId id="2147483746" r:id="rId7"/>
  </p:sldMasterIdLst>
  <p:notesMasterIdLst>
    <p:notesMasterId r:id="rId55"/>
  </p:notesMasterIdLst>
  <p:handoutMasterIdLst>
    <p:handoutMasterId r:id="rId56"/>
  </p:handoutMasterIdLst>
  <p:sldIdLst>
    <p:sldId id="361" r:id="rId8"/>
    <p:sldId id="363" r:id="rId9"/>
    <p:sldId id="364" r:id="rId10"/>
    <p:sldId id="365" r:id="rId11"/>
    <p:sldId id="366" r:id="rId12"/>
    <p:sldId id="367" r:id="rId13"/>
    <p:sldId id="369" r:id="rId14"/>
    <p:sldId id="370" r:id="rId15"/>
    <p:sldId id="371" r:id="rId16"/>
    <p:sldId id="372" r:id="rId17"/>
    <p:sldId id="373" r:id="rId18"/>
    <p:sldId id="374" r:id="rId19"/>
    <p:sldId id="375" r:id="rId20"/>
    <p:sldId id="378" r:id="rId21"/>
    <p:sldId id="379" r:id="rId22"/>
    <p:sldId id="304" r:id="rId23"/>
    <p:sldId id="308" r:id="rId24"/>
    <p:sldId id="309" r:id="rId25"/>
    <p:sldId id="310" r:id="rId26"/>
    <p:sldId id="311" r:id="rId27"/>
    <p:sldId id="312" r:id="rId28"/>
    <p:sldId id="351" r:id="rId29"/>
    <p:sldId id="352" r:id="rId30"/>
    <p:sldId id="380" r:id="rId31"/>
    <p:sldId id="353" r:id="rId32"/>
    <p:sldId id="354" r:id="rId33"/>
    <p:sldId id="360" r:id="rId34"/>
    <p:sldId id="348" r:id="rId35"/>
    <p:sldId id="349" r:id="rId36"/>
    <p:sldId id="350" r:id="rId37"/>
    <p:sldId id="355" r:id="rId38"/>
    <p:sldId id="356" r:id="rId39"/>
    <p:sldId id="381" r:id="rId40"/>
    <p:sldId id="384" r:id="rId41"/>
    <p:sldId id="385" r:id="rId42"/>
    <p:sldId id="388" r:id="rId43"/>
    <p:sldId id="391" r:id="rId44"/>
    <p:sldId id="392" r:id="rId45"/>
    <p:sldId id="393" r:id="rId46"/>
    <p:sldId id="394" r:id="rId47"/>
    <p:sldId id="396" r:id="rId48"/>
    <p:sldId id="397" r:id="rId49"/>
    <p:sldId id="303" r:id="rId50"/>
    <p:sldId id="341" r:id="rId51"/>
    <p:sldId id="344" r:id="rId52"/>
    <p:sldId id="398" r:id="rId53"/>
    <p:sldId id="399" r:id="rId5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Matthew Carlson" initial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C82FB"/>
    <a:srgbClr val="0E78BE"/>
    <a:srgbClr val="FFFFFF"/>
    <a:srgbClr val="2800FF"/>
    <a:srgbClr val="04293E"/>
    <a:srgbClr val="094F7A"/>
    <a:srgbClr val="0E76B8"/>
    <a:srgbClr val="0E72B1"/>
    <a:srgbClr val="930002"/>
    <a:srgbClr val="22FF1C"/>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4965" autoAdjust="0"/>
    <p:restoredTop sz="93355" autoAdjust="0"/>
  </p:normalViewPr>
  <p:slideViewPr>
    <p:cSldViewPr snapToGrid="0" snapToObjects="1">
      <p:cViewPr varScale="1">
        <p:scale>
          <a:sx n="109" d="100"/>
          <a:sy n="109" d="100"/>
        </p:scale>
        <p:origin x="1296" y="9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snapToGrid="0" snapToObjects="1">
      <p:cViewPr varScale="1">
        <p:scale>
          <a:sx n="85" d="100"/>
          <a:sy n="85" d="100"/>
        </p:scale>
        <p:origin x="-3864" y="-104"/>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notesMaster" Target="notesMasters/notesMaster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slide" Target="slides/slide34.xml"/><Relationship Id="rId54" Type="http://schemas.openxmlformats.org/officeDocument/2006/relationships/slide" Target="slides/slide47.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commentAuthors" Target="commentAuthors.xml"/><Relationship Id="rId61" Type="http://schemas.openxmlformats.org/officeDocument/2006/relationships/tableStyles" Target="tableStyle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handoutMaster" Target="handoutMasters/handoutMaster1.xml"/><Relationship Id="rId8" Type="http://schemas.openxmlformats.org/officeDocument/2006/relationships/slide" Target="slides/slide1.xml"/><Relationship Id="rId51" Type="http://schemas.openxmlformats.org/officeDocument/2006/relationships/slide" Target="slides/slide44.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viewProps" Target="viewProps.xml"/></Relationships>
</file>

<file path=ppt/charts/_rels/chart1.xml.rels><?xml version="1.0" encoding="UTF-8" standalone="yes"?>
<Relationships xmlns="http://schemas.openxmlformats.org/package/2006/relationships"><Relationship Id="rId1" Type="http://schemas.openxmlformats.org/officeDocument/2006/relationships/oleObject" Target="Macintosh%20HD:Users:fonst:Downloads:FY14%20Annual%20Reporting%20Metrics%20+%20FY15%20YTD%20with%20MSG%20avg%20-%20Calc%20Correction.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view3D>
      <c:rotX val="15"/>
      <c:rotY val="20"/>
      <c:rAngAx val="1"/>
    </c:view3D>
    <c:floor>
      <c:thickness val="0"/>
    </c:floor>
    <c:sideWall>
      <c:thickness val="0"/>
    </c:sideWall>
    <c:backWall>
      <c:thickness val="0"/>
    </c:backWall>
    <c:plotArea>
      <c:layout/>
      <c:bar3DChart>
        <c:barDir val="col"/>
        <c:grouping val="clustered"/>
        <c:varyColors val="0"/>
        <c:ser>
          <c:idx val="0"/>
          <c:order val="0"/>
          <c:invertIfNegative val="0"/>
          <c:cat>
            <c:strRef>
              <c:f>'Yearly Unique Visitors'!$G$23:$G$28</c:f>
              <c:strCache>
                <c:ptCount val="6"/>
                <c:pt idx="0">
                  <c:v>May 2014</c:v>
                </c:pt>
                <c:pt idx="1">
                  <c:v>Jun 2014</c:v>
                </c:pt>
                <c:pt idx="2">
                  <c:v>Jul 2014</c:v>
                </c:pt>
                <c:pt idx="3">
                  <c:v>Aug 2014</c:v>
                </c:pt>
                <c:pt idx="4">
                  <c:v>Sept 2014</c:v>
                </c:pt>
                <c:pt idx="5">
                  <c:v>Oct 2014</c:v>
                </c:pt>
              </c:strCache>
            </c:strRef>
          </c:cat>
          <c:val>
            <c:numRef>
              <c:f>'Yearly Unique Visitors'!$H$23:$H$28</c:f>
              <c:numCache>
                <c:formatCode>_(* #,##0_);_(* \(#,##0\);_(* "-"??_);_(@_)</c:formatCode>
                <c:ptCount val="6"/>
                <c:pt idx="0">
                  <c:v>3075926</c:v>
                </c:pt>
                <c:pt idx="1">
                  <c:v>3130624</c:v>
                </c:pt>
                <c:pt idx="2">
                  <c:v>3585755</c:v>
                </c:pt>
                <c:pt idx="3">
                  <c:v>3739775</c:v>
                </c:pt>
                <c:pt idx="4">
                  <c:v>4548350</c:v>
                </c:pt>
                <c:pt idx="5">
                  <c:v>4716751</c:v>
                </c:pt>
              </c:numCache>
            </c:numRef>
          </c:val>
        </c:ser>
        <c:dLbls>
          <c:showLegendKey val="0"/>
          <c:showVal val="0"/>
          <c:showCatName val="0"/>
          <c:showSerName val="0"/>
          <c:showPercent val="0"/>
          <c:showBubbleSize val="0"/>
        </c:dLbls>
        <c:gapWidth val="150"/>
        <c:shape val="box"/>
        <c:axId val="139948304"/>
        <c:axId val="404303640"/>
        <c:axId val="0"/>
      </c:bar3DChart>
      <c:catAx>
        <c:axId val="139948304"/>
        <c:scaling>
          <c:orientation val="minMax"/>
        </c:scaling>
        <c:delete val="0"/>
        <c:axPos val="b"/>
        <c:numFmt formatCode="General" sourceLinked="0"/>
        <c:majorTickMark val="out"/>
        <c:minorTickMark val="none"/>
        <c:tickLblPos val="nextTo"/>
        <c:txPr>
          <a:bodyPr/>
          <a:lstStyle/>
          <a:p>
            <a:pPr>
              <a:defRPr sz="1400" b="1"/>
            </a:pPr>
            <a:endParaRPr lang="en-US"/>
          </a:p>
        </c:txPr>
        <c:crossAx val="404303640"/>
        <c:crosses val="autoZero"/>
        <c:auto val="1"/>
        <c:lblAlgn val="ctr"/>
        <c:lblOffset val="100"/>
        <c:noMultiLvlLbl val="0"/>
      </c:catAx>
      <c:valAx>
        <c:axId val="404303640"/>
        <c:scaling>
          <c:orientation val="minMax"/>
        </c:scaling>
        <c:delete val="0"/>
        <c:axPos val="l"/>
        <c:majorGridlines/>
        <c:numFmt formatCode="_(* #,##0_);_(* \(#,##0\);_(* &quot;-&quot;??_);_(@_)" sourceLinked="1"/>
        <c:majorTickMark val="out"/>
        <c:minorTickMark val="none"/>
        <c:tickLblPos val="nextTo"/>
        <c:txPr>
          <a:bodyPr/>
          <a:lstStyle/>
          <a:p>
            <a:pPr>
              <a:defRPr sz="1600" b="1"/>
            </a:pPr>
            <a:endParaRPr lang="en-US"/>
          </a:p>
        </c:txPr>
        <c:crossAx val="139948304"/>
        <c:crosses val="autoZero"/>
        <c:crossBetween val="between"/>
      </c:valAx>
    </c:plotArea>
    <c:plotVisOnly val="1"/>
    <c:dispBlanksAs val="gap"/>
    <c:showDLblsOverMax val="0"/>
  </c:chart>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FE4CAC7A-5073-6D4E-BFCB-18D2E718F4BD}" type="datetimeFigureOut">
              <a:rPr lang="en-US" smtClean="0"/>
              <a:pPr/>
              <a:t>8/5/2015</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F52059FF-A96D-944B-8115-47E1146D3D55}" type="slidenum">
              <a:rPr lang="en-US" smtClean="0"/>
              <a:pPr/>
              <a:t>‹#›</a:t>
            </a:fld>
            <a:endParaRPr lang="en-US"/>
          </a:p>
        </p:txBody>
      </p:sp>
    </p:spTree>
    <p:extLst>
      <p:ext uri="{BB962C8B-B14F-4D97-AF65-F5344CB8AC3E}">
        <p14:creationId xmlns:p14="http://schemas.microsoft.com/office/powerpoint/2010/main" val="65575920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E23EFB5-7455-3C48-9E46-49127EBCEC2F}" type="datetimeFigureOut">
              <a:rPr lang="en-US" smtClean="0"/>
              <a:pPr/>
              <a:t>8/5/2015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F896307-7DAF-5642-9DCB-6041360F1C6E}" type="slidenum">
              <a:rPr lang="en-US" smtClean="0"/>
              <a:pPr/>
              <a:t>‹#›</a:t>
            </a:fld>
            <a:endParaRPr lang="en-US"/>
          </a:p>
        </p:txBody>
      </p:sp>
    </p:spTree>
    <p:extLst>
      <p:ext uri="{BB962C8B-B14F-4D97-AF65-F5344CB8AC3E}">
        <p14:creationId xmlns:p14="http://schemas.microsoft.com/office/powerpoint/2010/main" val="2032706360"/>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 wan to talk to you today</a:t>
            </a:r>
            <a:r>
              <a:rPr lang="en-US" baseline="0" dirty="0" smtClean="0"/>
              <a:t> about technology – Linked Data technology.</a:t>
            </a:r>
          </a:p>
          <a:p>
            <a:endParaRPr lang="en-US" baseline="0" dirty="0" smtClean="0"/>
          </a:p>
          <a:p>
            <a:r>
              <a:rPr lang="en-US" baseline="0" dirty="0" smtClean="0"/>
              <a:t>Not Technology for technology's sake</a:t>
            </a:r>
          </a:p>
          <a:p>
            <a:r>
              <a:rPr lang="en-US" baseline="0" dirty="0" smtClean="0"/>
              <a:t>The application of Linked Data techniques and technology that will deliver benefits and open up opportunities for all libraries in their mission to get your resources to  your users.</a:t>
            </a:r>
          </a:p>
          <a:p>
            <a:endParaRPr lang="en-US" baseline="0" dirty="0" smtClean="0"/>
          </a:p>
          <a:p>
            <a:r>
              <a:rPr lang="en-US" baseline="0" dirty="0" smtClean="0"/>
              <a:t>We all use, and libraries can be part of a Web of data on the internet today, providing those pearls of library curated knowledge for the benefit of our users and the world.</a:t>
            </a:r>
          </a:p>
          <a:p>
            <a:endParaRPr lang="en-US" baseline="0" dirty="0" smtClean="0"/>
          </a:p>
          <a:p>
            <a:r>
              <a:rPr lang="en-US" baseline="0" dirty="0" smtClean="0"/>
              <a:t>We are experiencing a revolution in discovery – where did I look for the image on this slide – where would you search?</a:t>
            </a:r>
            <a:endParaRPr lang="en-US" dirty="0"/>
          </a:p>
        </p:txBody>
      </p:sp>
      <p:sp>
        <p:nvSpPr>
          <p:cNvPr id="4" name="Slide Number Placeholder 3"/>
          <p:cNvSpPr>
            <a:spLocks noGrp="1"/>
          </p:cNvSpPr>
          <p:nvPr>
            <p:ph type="sldNum" sz="quarter" idx="10"/>
          </p:nvPr>
        </p:nvSpPr>
        <p:spPr/>
        <p:txBody>
          <a:bodyPr/>
          <a:lstStyle/>
          <a:p>
            <a:fld id="{6F896307-7DAF-5642-9DCB-6041360F1C6E}" type="slidenum">
              <a:rPr lang="en-US" smtClean="0"/>
              <a:pPr/>
              <a:t>1</a:t>
            </a:fld>
            <a:endParaRPr lang="en-US"/>
          </a:p>
        </p:txBody>
      </p:sp>
    </p:spTree>
    <p:extLst>
      <p:ext uri="{BB962C8B-B14F-4D97-AF65-F5344CB8AC3E}">
        <p14:creationId xmlns:p14="http://schemas.microsoft.com/office/powerpoint/2010/main" val="1596629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Machine</a:t>
            </a:r>
            <a:r>
              <a:rPr lang="en-US" baseline="0" dirty="0" smtClean="0"/>
              <a:t> Readable Cataloguing format MARC again was revolutionary when introduced to automate the printing of cards.</a:t>
            </a:r>
          </a:p>
          <a:p>
            <a:r>
              <a:rPr lang="en-US" baseline="0" dirty="0" smtClean="0"/>
              <a:t>We have now relied on this 'card' record format for half a century – is it still appropriate in this entity based world.</a:t>
            </a:r>
            <a:endParaRPr lang="en-US" dirty="0"/>
          </a:p>
        </p:txBody>
      </p:sp>
      <p:sp>
        <p:nvSpPr>
          <p:cNvPr id="4" name="Slide Number Placeholder 3"/>
          <p:cNvSpPr>
            <a:spLocks noGrp="1"/>
          </p:cNvSpPr>
          <p:nvPr>
            <p:ph type="sldNum" sz="quarter" idx="10"/>
          </p:nvPr>
        </p:nvSpPr>
        <p:spPr/>
        <p:txBody>
          <a:bodyPr/>
          <a:lstStyle/>
          <a:p>
            <a:fld id="{6F896307-7DAF-5642-9DCB-6041360F1C6E}" type="slidenum">
              <a:rPr lang="en-US" smtClean="0"/>
              <a:pPr/>
              <a:t>10</a:t>
            </a:fld>
            <a:endParaRPr lang="en-US"/>
          </a:p>
        </p:txBody>
      </p:sp>
    </p:spTree>
    <p:extLst>
      <p:ext uri="{BB962C8B-B14F-4D97-AF65-F5344CB8AC3E}">
        <p14:creationId xmlns:p14="http://schemas.microsoft.com/office/powerpoint/2010/main" val="6953331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F896307-7DAF-5642-9DCB-6041360F1C6E}" type="slidenum">
              <a:rPr lang="en-US" smtClean="0"/>
              <a:pPr/>
              <a:t>11</a:t>
            </a:fld>
            <a:endParaRPr lang="en-US"/>
          </a:p>
        </p:txBody>
      </p:sp>
    </p:spTree>
    <p:extLst>
      <p:ext uri="{BB962C8B-B14F-4D97-AF65-F5344CB8AC3E}">
        <p14:creationId xmlns:p14="http://schemas.microsoft.com/office/powerpoint/2010/main" val="39764235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a</a:t>
            </a:r>
            <a:r>
              <a:rPr lang="en-US" baseline="0" dirty="0" smtClean="0"/>
              <a:t> record view you get bits of data [evidence] about an item.</a:t>
            </a:r>
          </a:p>
          <a:p>
            <a:endParaRPr lang="en-US" baseline="0" dirty="0" smtClean="0"/>
          </a:p>
          <a:p>
            <a:r>
              <a:rPr lang="en-US" baseline="0" dirty="0" smtClean="0"/>
              <a:t>Related entities provide descriptions of real things/entities enabling you to follow the relationships between them – inside and beyond the closed world of libraries</a:t>
            </a:r>
            <a:endParaRPr lang="en-US" dirty="0"/>
          </a:p>
        </p:txBody>
      </p:sp>
      <p:sp>
        <p:nvSpPr>
          <p:cNvPr id="4" name="Slide Number Placeholder 3"/>
          <p:cNvSpPr>
            <a:spLocks noGrp="1"/>
          </p:cNvSpPr>
          <p:nvPr>
            <p:ph type="sldNum" sz="quarter" idx="10"/>
          </p:nvPr>
        </p:nvSpPr>
        <p:spPr/>
        <p:txBody>
          <a:bodyPr/>
          <a:lstStyle/>
          <a:p>
            <a:fld id="{6F896307-7DAF-5642-9DCB-6041360F1C6E}" type="slidenum">
              <a:rPr lang="en-US" smtClean="0"/>
              <a:pPr/>
              <a:t>13</a:t>
            </a:fld>
            <a:endParaRPr lang="en-US"/>
          </a:p>
        </p:txBody>
      </p:sp>
    </p:spTree>
    <p:extLst>
      <p:ext uri="{BB962C8B-B14F-4D97-AF65-F5344CB8AC3E}">
        <p14:creationId xmlns:p14="http://schemas.microsoft.com/office/powerpoint/2010/main" val="41885070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Google's knowledge</a:t>
            </a:r>
            <a:r>
              <a:rPr lang="en-US" baseline="0" dirty="0" smtClean="0"/>
              <a:t> Graph navigating between entity descriptions….</a:t>
            </a:r>
            <a:endParaRPr lang="en-US" dirty="0"/>
          </a:p>
        </p:txBody>
      </p:sp>
      <p:sp>
        <p:nvSpPr>
          <p:cNvPr id="4" name="Slide Number Placeholder 3"/>
          <p:cNvSpPr>
            <a:spLocks noGrp="1"/>
          </p:cNvSpPr>
          <p:nvPr>
            <p:ph type="sldNum" sz="quarter" idx="10"/>
          </p:nvPr>
        </p:nvSpPr>
        <p:spPr/>
        <p:txBody>
          <a:bodyPr/>
          <a:lstStyle/>
          <a:p>
            <a:fld id="{6F896307-7DAF-5642-9DCB-6041360F1C6E}" type="slidenum">
              <a:rPr lang="en-US" smtClean="0"/>
              <a:pPr/>
              <a:t>14</a:t>
            </a:fld>
            <a:endParaRPr lang="en-US"/>
          </a:p>
        </p:txBody>
      </p:sp>
    </p:spTree>
    <p:extLst>
      <p:ext uri="{BB962C8B-B14F-4D97-AF65-F5344CB8AC3E}">
        <p14:creationId xmlns:p14="http://schemas.microsoft.com/office/powerpoint/2010/main" val="23091770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 have been many linked data initiatives</a:t>
            </a:r>
            <a:r>
              <a:rPr lang="en-US" baseline="0" dirty="0" smtClean="0"/>
              <a:t> from individual libraries..</a:t>
            </a:r>
            <a:endParaRPr lang="en-US" dirty="0"/>
          </a:p>
        </p:txBody>
      </p:sp>
      <p:sp>
        <p:nvSpPr>
          <p:cNvPr id="4" name="Slide Number Placeholder 3"/>
          <p:cNvSpPr>
            <a:spLocks noGrp="1"/>
          </p:cNvSpPr>
          <p:nvPr>
            <p:ph type="sldNum" sz="quarter" idx="10"/>
          </p:nvPr>
        </p:nvSpPr>
        <p:spPr/>
        <p:txBody>
          <a:bodyPr/>
          <a:lstStyle/>
          <a:p>
            <a:fld id="{6F896307-7DAF-5642-9DCB-6041360F1C6E}" type="slidenum">
              <a:rPr lang="en-US" smtClean="0"/>
              <a:pPr/>
              <a:t>16</a:t>
            </a:fld>
            <a:endParaRPr lang="en-US"/>
          </a:p>
        </p:txBody>
      </p:sp>
    </p:spTree>
    <p:extLst>
      <p:ext uri="{BB962C8B-B14F-4D97-AF65-F5344CB8AC3E}">
        <p14:creationId xmlns:p14="http://schemas.microsoft.com/office/powerpoint/2010/main" val="36612749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what effect on discoverability have these initiatives had?</a:t>
            </a:r>
            <a:endParaRPr lang="en-US" dirty="0"/>
          </a:p>
        </p:txBody>
      </p:sp>
      <p:sp>
        <p:nvSpPr>
          <p:cNvPr id="4" name="Slide Number Placeholder 3"/>
          <p:cNvSpPr>
            <a:spLocks noGrp="1"/>
          </p:cNvSpPr>
          <p:nvPr>
            <p:ph type="sldNum" sz="quarter" idx="10"/>
          </p:nvPr>
        </p:nvSpPr>
        <p:spPr/>
        <p:txBody>
          <a:bodyPr/>
          <a:lstStyle/>
          <a:p>
            <a:fld id="{6F896307-7DAF-5642-9DCB-6041360F1C6E}" type="slidenum">
              <a:rPr lang="en-US" smtClean="0"/>
              <a:pPr/>
              <a:t>17</a:t>
            </a:fld>
            <a:endParaRPr lang="en-US"/>
          </a:p>
        </p:txBody>
      </p:sp>
    </p:spTree>
    <p:extLst>
      <p:ext uri="{BB962C8B-B14F-4D97-AF65-F5344CB8AC3E}">
        <p14:creationId xmlns:p14="http://schemas.microsoft.com/office/powerpoint/2010/main" val="38873334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Example</a:t>
            </a:r>
            <a:r>
              <a:rPr lang="en-US" baseline="0" dirty="0" smtClean="0"/>
              <a:t> search – No libraries visible</a:t>
            </a:r>
            <a:endParaRPr lang="en-US" dirty="0"/>
          </a:p>
        </p:txBody>
      </p:sp>
      <p:sp>
        <p:nvSpPr>
          <p:cNvPr id="4" name="Slide Number Placeholder 3"/>
          <p:cNvSpPr>
            <a:spLocks noGrp="1"/>
          </p:cNvSpPr>
          <p:nvPr>
            <p:ph type="sldNum" sz="quarter" idx="10"/>
          </p:nvPr>
        </p:nvSpPr>
        <p:spPr/>
        <p:txBody>
          <a:bodyPr/>
          <a:lstStyle/>
          <a:p>
            <a:fld id="{6F896307-7DAF-5642-9DCB-6041360F1C6E}" type="slidenum">
              <a:rPr lang="en-US" smtClean="0"/>
              <a:pPr/>
              <a:t>18</a:t>
            </a:fld>
            <a:endParaRPr lang="en-US"/>
          </a:p>
        </p:txBody>
      </p:sp>
    </p:spTree>
    <p:extLst>
      <p:ext uri="{BB962C8B-B14F-4D97-AF65-F5344CB8AC3E}">
        <p14:creationId xmlns:p14="http://schemas.microsoft.com/office/powerpoint/2010/main" val="18084812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 you know where to find it,</a:t>
            </a:r>
            <a:r>
              <a:rPr lang="en-US" baseline="0" dirty="0" smtClean="0"/>
              <a:t> there is a link in </a:t>
            </a:r>
            <a:r>
              <a:rPr lang="en-US" baseline="0" dirty="0" err="1" smtClean="0"/>
              <a:t>GoodReads</a:t>
            </a:r>
            <a:endParaRPr lang="en-US" dirty="0"/>
          </a:p>
        </p:txBody>
      </p:sp>
      <p:sp>
        <p:nvSpPr>
          <p:cNvPr id="4" name="Slide Number Placeholder 3"/>
          <p:cNvSpPr>
            <a:spLocks noGrp="1"/>
          </p:cNvSpPr>
          <p:nvPr>
            <p:ph type="sldNum" sz="quarter" idx="10"/>
          </p:nvPr>
        </p:nvSpPr>
        <p:spPr/>
        <p:txBody>
          <a:bodyPr/>
          <a:lstStyle/>
          <a:p>
            <a:fld id="{6F896307-7DAF-5642-9DCB-6041360F1C6E}" type="slidenum">
              <a:rPr lang="en-US" smtClean="0"/>
              <a:pPr/>
              <a:t>19</a:t>
            </a:fld>
            <a:endParaRPr lang="en-US"/>
          </a:p>
        </p:txBody>
      </p:sp>
    </p:spTree>
    <p:extLst>
      <p:ext uri="{BB962C8B-B14F-4D97-AF65-F5344CB8AC3E}">
        <p14:creationId xmlns:p14="http://schemas.microsoft.com/office/powerpoint/2010/main" val="165606181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Which takes you to OCLC WorldCat, with a link to a library….</a:t>
            </a:r>
            <a:endParaRPr lang="en-US" dirty="0"/>
          </a:p>
        </p:txBody>
      </p:sp>
      <p:sp>
        <p:nvSpPr>
          <p:cNvPr id="4" name="Slide Number Placeholder 3"/>
          <p:cNvSpPr>
            <a:spLocks noGrp="1"/>
          </p:cNvSpPr>
          <p:nvPr>
            <p:ph type="sldNum" sz="quarter" idx="10"/>
          </p:nvPr>
        </p:nvSpPr>
        <p:spPr/>
        <p:txBody>
          <a:bodyPr/>
          <a:lstStyle/>
          <a:p>
            <a:fld id="{6F896307-7DAF-5642-9DCB-6041360F1C6E}" type="slidenum">
              <a:rPr lang="en-US" smtClean="0"/>
              <a:pPr/>
              <a:t>20</a:t>
            </a:fld>
            <a:endParaRPr lang="en-US"/>
          </a:p>
        </p:txBody>
      </p:sp>
    </p:spTree>
    <p:extLst>
      <p:ext uri="{BB962C8B-B14F-4D97-AF65-F5344CB8AC3E}">
        <p14:creationId xmlns:p14="http://schemas.microsoft.com/office/powerpoint/2010/main" val="301505061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which takes you to an individual library's</a:t>
            </a:r>
            <a:r>
              <a:rPr lang="en-US" baseline="0" dirty="0" smtClean="0"/>
              <a:t> web online catalogue.</a:t>
            </a:r>
            <a:r>
              <a:rPr lang="en-US" dirty="0" smtClean="0"/>
              <a:t> </a:t>
            </a:r>
          </a:p>
          <a:p>
            <a:endParaRPr lang="en-US" dirty="0" smtClean="0"/>
          </a:p>
          <a:p>
            <a:r>
              <a:rPr lang="en-US" dirty="0" smtClean="0"/>
              <a:t>How many are going to persevere?  To</a:t>
            </a:r>
            <a:r>
              <a:rPr lang="en-US" baseline="0" dirty="0" smtClean="0"/>
              <a:t> the vast majority we are invisible – irrelevant – not connected!</a:t>
            </a:r>
            <a:endParaRPr lang="en-US" dirty="0"/>
          </a:p>
        </p:txBody>
      </p:sp>
      <p:sp>
        <p:nvSpPr>
          <p:cNvPr id="4" name="Slide Number Placeholder 3"/>
          <p:cNvSpPr>
            <a:spLocks noGrp="1"/>
          </p:cNvSpPr>
          <p:nvPr>
            <p:ph type="sldNum" sz="quarter" idx="10"/>
          </p:nvPr>
        </p:nvSpPr>
        <p:spPr/>
        <p:txBody>
          <a:bodyPr/>
          <a:lstStyle/>
          <a:p>
            <a:fld id="{6F896307-7DAF-5642-9DCB-6041360F1C6E}" type="slidenum">
              <a:rPr lang="en-US" smtClean="0"/>
              <a:pPr/>
              <a:t>21</a:t>
            </a:fld>
            <a:endParaRPr lang="en-US"/>
          </a:p>
        </p:txBody>
      </p:sp>
    </p:spTree>
    <p:extLst>
      <p:ext uri="{BB962C8B-B14F-4D97-AF65-F5344CB8AC3E}">
        <p14:creationId xmlns:p14="http://schemas.microsoft.com/office/powerpoint/2010/main" val="32979425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Today's de</a:t>
            </a:r>
            <a:r>
              <a:rPr lang="en-US" baseline="0" dirty="0" smtClean="0"/>
              <a:t> facto start point is the search engines – on your choice of device – not just a web page on a PC screen – on an </a:t>
            </a:r>
            <a:r>
              <a:rPr lang="en-US" baseline="0" dirty="0" err="1" smtClean="0"/>
              <a:t>iPad</a:t>
            </a:r>
            <a:r>
              <a:rPr lang="en-US" baseline="0" dirty="0" smtClean="0"/>
              <a:t>, phone, or whatever is appropriate at the time.</a:t>
            </a:r>
          </a:p>
          <a:p>
            <a:endParaRPr lang="en-US" baseline="0" dirty="0" smtClean="0"/>
          </a:p>
          <a:p>
            <a:r>
              <a:rPr lang="en-US" baseline="0" dirty="0" smtClean="0"/>
              <a:t>Today's services being flexible to provide device appropriate experiences. </a:t>
            </a:r>
            <a:endParaRPr lang="en-US" dirty="0"/>
          </a:p>
        </p:txBody>
      </p:sp>
      <p:sp>
        <p:nvSpPr>
          <p:cNvPr id="4" name="Slide Number Placeholder 3"/>
          <p:cNvSpPr>
            <a:spLocks noGrp="1"/>
          </p:cNvSpPr>
          <p:nvPr>
            <p:ph type="sldNum" sz="quarter" idx="10"/>
          </p:nvPr>
        </p:nvSpPr>
        <p:spPr/>
        <p:txBody>
          <a:bodyPr/>
          <a:lstStyle/>
          <a:p>
            <a:fld id="{6F896307-7DAF-5642-9DCB-6041360F1C6E}" type="slidenum">
              <a:rPr lang="en-US" smtClean="0"/>
              <a:pPr/>
              <a:t>2</a:t>
            </a:fld>
            <a:endParaRPr lang="en-US"/>
          </a:p>
        </p:txBody>
      </p:sp>
    </p:spTree>
    <p:extLst>
      <p:ext uri="{BB962C8B-B14F-4D97-AF65-F5344CB8AC3E}">
        <p14:creationId xmlns:p14="http://schemas.microsoft.com/office/powerpoint/2010/main" val="94409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Why not connected?</a:t>
            </a:r>
          </a:p>
          <a:p>
            <a:endParaRPr lang="en-US" dirty="0" smtClean="0"/>
          </a:p>
          <a:p>
            <a:r>
              <a:rPr lang="en-US" dirty="0" smtClean="0"/>
              <a:t>These libraries, like many others,</a:t>
            </a:r>
            <a:r>
              <a:rPr lang="en-US" baseline="0" dirty="0" smtClean="0"/>
              <a:t> have built linked data silos – not linked to each other – not in vocabularies looked for by the web </a:t>
            </a:r>
            <a:endParaRPr lang="en-US" dirty="0"/>
          </a:p>
        </p:txBody>
      </p:sp>
      <p:sp>
        <p:nvSpPr>
          <p:cNvPr id="4" name="Slide Number Placeholder 3"/>
          <p:cNvSpPr>
            <a:spLocks noGrp="1"/>
          </p:cNvSpPr>
          <p:nvPr>
            <p:ph type="sldNum" sz="quarter" idx="10"/>
          </p:nvPr>
        </p:nvSpPr>
        <p:spPr/>
        <p:txBody>
          <a:bodyPr/>
          <a:lstStyle/>
          <a:p>
            <a:fld id="{6F896307-7DAF-5642-9DCB-6041360F1C6E}" type="slidenum">
              <a:rPr lang="en-US" smtClean="0"/>
              <a:pPr/>
              <a:t>22</a:t>
            </a:fld>
            <a:endParaRPr lang="en-US"/>
          </a:p>
        </p:txBody>
      </p:sp>
    </p:spTree>
    <p:extLst>
      <p:ext uri="{BB962C8B-B14F-4D97-AF65-F5344CB8AC3E}">
        <p14:creationId xmlns:p14="http://schemas.microsoft.com/office/powerpoint/2010/main" val="20504873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Search engines look for </a:t>
            </a:r>
            <a:r>
              <a:rPr lang="en-US" dirty="0" err="1" smtClean="0"/>
              <a:t>Schema.org</a:t>
            </a:r>
            <a:r>
              <a:rPr lang="en-US" dirty="0" smtClean="0"/>
              <a:t>, used by a significant part of the web</a:t>
            </a:r>
            <a:endParaRPr lang="en-US" dirty="0"/>
          </a:p>
        </p:txBody>
      </p:sp>
      <p:sp>
        <p:nvSpPr>
          <p:cNvPr id="4" name="Slide Number Placeholder 3"/>
          <p:cNvSpPr>
            <a:spLocks noGrp="1"/>
          </p:cNvSpPr>
          <p:nvPr>
            <p:ph type="sldNum" sz="quarter" idx="10"/>
          </p:nvPr>
        </p:nvSpPr>
        <p:spPr/>
        <p:txBody>
          <a:bodyPr/>
          <a:lstStyle/>
          <a:p>
            <a:fld id="{6F896307-7DAF-5642-9DCB-6041360F1C6E}" type="slidenum">
              <a:rPr lang="en-US" smtClean="0"/>
              <a:pPr/>
              <a:t>23</a:t>
            </a:fld>
            <a:endParaRPr lang="en-US"/>
          </a:p>
        </p:txBody>
      </p:sp>
    </p:spTree>
    <p:extLst>
      <p:ext uri="{BB962C8B-B14F-4D97-AF65-F5344CB8AC3E}">
        <p14:creationId xmlns:p14="http://schemas.microsoft.com/office/powerpoint/2010/main" val="102959736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Bibframe</a:t>
            </a:r>
            <a:r>
              <a:rPr lang="en-US" dirty="0" smtClean="0"/>
              <a:t> is a prominent initiative from </a:t>
            </a:r>
            <a:r>
              <a:rPr lang="en-US" dirty="0" err="1" smtClean="0"/>
              <a:t>LoC.</a:t>
            </a:r>
            <a:r>
              <a:rPr lang="en-US" dirty="0" smtClean="0"/>
              <a:t>  </a:t>
            </a:r>
          </a:p>
          <a:p>
            <a:r>
              <a:rPr lang="en-US" dirty="0" smtClean="0"/>
              <a:t>   Focused on bibliographic</a:t>
            </a:r>
            <a:r>
              <a:rPr lang="en-US" baseline="0" dirty="0" smtClean="0"/>
              <a:t> description and replacing Marc 21</a:t>
            </a:r>
          </a:p>
          <a:p>
            <a:r>
              <a:rPr lang="en-US" baseline="0" dirty="0" smtClean="0"/>
              <a:t>   Currently significant emphasis on converting Marc records.</a:t>
            </a:r>
          </a:p>
          <a:p>
            <a:r>
              <a:rPr lang="en-US" baseline="0" dirty="0" smtClean="0"/>
              <a:t>   Different starting point than OCLC – start with what the web wants</a:t>
            </a:r>
          </a:p>
          <a:p>
            <a:r>
              <a:rPr lang="en-US" baseline="0" dirty="0" smtClean="0"/>
              <a:t>   Checkout the white paper identifying how they are complementary approaches</a:t>
            </a:r>
            <a:endParaRPr lang="en-US" dirty="0"/>
          </a:p>
        </p:txBody>
      </p:sp>
      <p:sp>
        <p:nvSpPr>
          <p:cNvPr id="4" name="Slide Number Placeholder 3"/>
          <p:cNvSpPr>
            <a:spLocks noGrp="1"/>
          </p:cNvSpPr>
          <p:nvPr>
            <p:ph type="sldNum" sz="quarter" idx="10"/>
          </p:nvPr>
        </p:nvSpPr>
        <p:spPr/>
        <p:txBody>
          <a:bodyPr/>
          <a:lstStyle/>
          <a:p>
            <a:fld id="{6F896307-7DAF-5642-9DCB-6041360F1C6E}" type="slidenum">
              <a:rPr lang="en-US" smtClean="0"/>
              <a:pPr/>
              <a:t>24</a:t>
            </a:fld>
            <a:endParaRPr lang="en-US"/>
          </a:p>
        </p:txBody>
      </p:sp>
    </p:spTree>
    <p:extLst>
      <p:ext uri="{BB962C8B-B14F-4D97-AF65-F5344CB8AC3E}">
        <p14:creationId xmlns:p14="http://schemas.microsoft.com/office/powerpoint/2010/main" val="223824152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F896307-7DAF-5642-9DCB-6041360F1C6E}" type="slidenum">
              <a:rPr lang="en-US" smtClean="0"/>
              <a:pPr/>
              <a:t>26</a:t>
            </a:fld>
            <a:endParaRPr lang="en-US"/>
          </a:p>
        </p:txBody>
      </p:sp>
    </p:spTree>
    <p:extLst>
      <p:ext uri="{BB962C8B-B14F-4D97-AF65-F5344CB8AC3E}">
        <p14:creationId xmlns:p14="http://schemas.microsoft.com/office/powerpoint/2010/main" val="63457044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Just converting individual records to an RDF [linked data] format does not create entities – you need to mine and aggregate the references from within a large body of data.</a:t>
            </a:r>
            <a:endParaRPr lang="en-US" dirty="0"/>
          </a:p>
        </p:txBody>
      </p:sp>
      <p:sp>
        <p:nvSpPr>
          <p:cNvPr id="4" name="Slide Number Placeholder 3"/>
          <p:cNvSpPr>
            <a:spLocks noGrp="1"/>
          </p:cNvSpPr>
          <p:nvPr>
            <p:ph type="sldNum" sz="quarter" idx="10"/>
          </p:nvPr>
        </p:nvSpPr>
        <p:spPr/>
        <p:txBody>
          <a:bodyPr/>
          <a:lstStyle/>
          <a:p>
            <a:fld id="{6F896307-7DAF-5642-9DCB-6041360F1C6E}" type="slidenum">
              <a:rPr lang="en-US" smtClean="0"/>
              <a:pPr/>
              <a:t>27</a:t>
            </a:fld>
            <a:endParaRPr lang="en-US"/>
          </a:p>
        </p:txBody>
      </p:sp>
    </p:spTree>
    <p:extLst>
      <p:ext uri="{BB962C8B-B14F-4D97-AF65-F5344CB8AC3E}">
        <p14:creationId xmlns:p14="http://schemas.microsoft.com/office/powerpoint/2010/main" val="330522722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WorldCat Work entity – one of </a:t>
            </a:r>
            <a:r>
              <a:rPr lang="en-US" dirty="0" err="1" smtClean="0"/>
              <a:t>approx</a:t>
            </a:r>
            <a:r>
              <a:rPr lang="en-US" dirty="0" smtClean="0"/>
              <a:t> 200 million minded from 300+</a:t>
            </a:r>
            <a:r>
              <a:rPr lang="en-US" baseline="0" dirty="0" smtClean="0"/>
              <a:t> million records</a:t>
            </a:r>
            <a:endParaRPr lang="en-US" dirty="0"/>
          </a:p>
        </p:txBody>
      </p:sp>
      <p:sp>
        <p:nvSpPr>
          <p:cNvPr id="4" name="Slide Number Placeholder 3"/>
          <p:cNvSpPr>
            <a:spLocks noGrp="1"/>
          </p:cNvSpPr>
          <p:nvPr>
            <p:ph type="sldNum" sz="quarter" idx="10"/>
          </p:nvPr>
        </p:nvSpPr>
        <p:spPr/>
        <p:txBody>
          <a:bodyPr/>
          <a:lstStyle/>
          <a:p>
            <a:fld id="{6F896307-7DAF-5642-9DCB-6041360F1C6E}" type="slidenum">
              <a:rPr lang="en-US" smtClean="0"/>
              <a:pPr/>
              <a:t>28</a:t>
            </a:fld>
            <a:endParaRPr lang="en-US"/>
          </a:p>
        </p:txBody>
      </p:sp>
    </p:spTree>
    <p:extLst>
      <p:ext uri="{BB962C8B-B14F-4D97-AF65-F5344CB8AC3E}">
        <p14:creationId xmlns:p14="http://schemas.microsoft.com/office/powerpoint/2010/main" val="207306279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Its nearly all links! – relationships to</a:t>
            </a:r>
            <a:r>
              <a:rPr lang="en-US" baseline="0" dirty="0" smtClean="0"/>
              <a:t> other entities</a:t>
            </a:r>
            <a:r>
              <a:rPr lang="en-US" dirty="0" smtClean="0"/>
              <a:t>  Using the </a:t>
            </a:r>
            <a:r>
              <a:rPr lang="en-US" dirty="0" err="1" smtClean="0"/>
              <a:t>Schema.org</a:t>
            </a:r>
            <a:r>
              <a:rPr lang="en-US" dirty="0" smtClean="0"/>
              <a:t> vocabulary.</a:t>
            </a:r>
          </a:p>
          <a:p>
            <a:endParaRPr lang="en-US" dirty="0" smtClean="0"/>
          </a:p>
          <a:p>
            <a:r>
              <a:rPr lang="en-US" dirty="0" smtClean="0"/>
              <a:t>Links to the individual</a:t>
            </a:r>
            <a:r>
              <a:rPr lang="en-US" baseline="0" dirty="0" smtClean="0"/>
              <a:t> examples of this work</a:t>
            </a:r>
            <a:endParaRPr lang="en-US" dirty="0" smtClean="0"/>
          </a:p>
          <a:p>
            <a:endParaRPr lang="en-US" dirty="0"/>
          </a:p>
        </p:txBody>
      </p:sp>
      <p:sp>
        <p:nvSpPr>
          <p:cNvPr id="4" name="Slide Number Placeholder 3"/>
          <p:cNvSpPr>
            <a:spLocks noGrp="1"/>
          </p:cNvSpPr>
          <p:nvPr>
            <p:ph type="sldNum" sz="quarter" idx="10"/>
          </p:nvPr>
        </p:nvSpPr>
        <p:spPr/>
        <p:txBody>
          <a:bodyPr/>
          <a:lstStyle/>
          <a:p>
            <a:fld id="{6F896307-7DAF-5642-9DCB-6041360F1C6E}" type="slidenum">
              <a:rPr lang="en-US" smtClean="0"/>
              <a:pPr/>
              <a:t>29</a:t>
            </a:fld>
            <a:endParaRPr lang="en-US"/>
          </a:p>
        </p:txBody>
      </p:sp>
    </p:spTree>
    <p:extLst>
      <p:ext uri="{BB962C8B-B14F-4D97-AF65-F5344CB8AC3E}">
        <p14:creationId xmlns:p14="http://schemas.microsoft.com/office/powerpoint/2010/main" val="211806905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a:t>
            </a:r>
            <a:r>
              <a:rPr lang="en-US" dirty="0" err="1" smtClean="0"/>
              <a:t>Schema.org</a:t>
            </a:r>
            <a:r>
              <a:rPr lang="en-US" dirty="0" smtClean="0"/>
              <a:t> linked</a:t>
            </a:r>
            <a:r>
              <a:rPr lang="en-US" baseline="0" dirty="0" smtClean="0"/>
              <a:t> data relating back to the Work – forming a graph of relationships</a:t>
            </a:r>
            <a:endParaRPr lang="en-US" dirty="0"/>
          </a:p>
        </p:txBody>
      </p:sp>
      <p:sp>
        <p:nvSpPr>
          <p:cNvPr id="4" name="Slide Number Placeholder 3"/>
          <p:cNvSpPr>
            <a:spLocks noGrp="1"/>
          </p:cNvSpPr>
          <p:nvPr>
            <p:ph type="sldNum" sz="quarter" idx="10"/>
          </p:nvPr>
        </p:nvSpPr>
        <p:spPr/>
        <p:txBody>
          <a:bodyPr/>
          <a:lstStyle/>
          <a:p>
            <a:fld id="{6F896307-7DAF-5642-9DCB-6041360F1C6E}" type="slidenum">
              <a:rPr lang="en-US" smtClean="0"/>
              <a:pPr/>
              <a:t>30</a:t>
            </a:fld>
            <a:endParaRPr lang="en-US"/>
          </a:p>
        </p:txBody>
      </p:sp>
    </p:spTree>
    <p:extLst>
      <p:ext uri="{BB962C8B-B14F-4D97-AF65-F5344CB8AC3E}">
        <p14:creationId xmlns:p14="http://schemas.microsoft.com/office/powerpoint/2010/main" val="406394148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person entity – </a:t>
            </a:r>
            <a:r>
              <a:rPr lang="en-US" dirty="0" err="1" smtClean="0"/>
              <a:t>approx</a:t>
            </a:r>
            <a:r>
              <a:rPr lang="en-US" dirty="0" smtClean="0"/>
              <a:t> 100 million  - to be released soon</a:t>
            </a:r>
            <a:endParaRPr lang="en-US" dirty="0"/>
          </a:p>
        </p:txBody>
      </p:sp>
      <p:sp>
        <p:nvSpPr>
          <p:cNvPr id="4" name="Slide Number Placeholder 3"/>
          <p:cNvSpPr>
            <a:spLocks noGrp="1"/>
          </p:cNvSpPr>
          <p:nvPr>
            <p:ph type="sldNum" sz="quarter" idx="10"/>
          </p:nvPr>
        </p:nvSpPr>
        <p:spPr/>
        <p:txBody>
          <a:bodyPr/>
          <a:lstStyle/>
          <a:p>
            <a:fld id="{6F896307-7DAF-5642-9DCB-6041360F1C6E}" type="slidenum">
              <a:rPr lang="en-US" smtClean="0"/>
              <a:pPr/>
              <a:t>31</a:t>
            </a:fld>
            <a:endParaRPr lang="en-US"/>
          </a:p>
        </p:txBody>
      </p:sp>
    </p:spTree>
    <p:extLst>
      <p:ext uri="{BB962C8B-B14F-4D97-AF65-F5344CB8AC3E}">
        <p14:creationId xmlns:p14="http://schemas.microsoft.com/office/powerpoint/2010/main" val="285844319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Data to underpin innovation!  - A person knowledge</a:t>
            </a:r>
            <a:r>
              <a:rPr lang="en-US" baseline="0" dirty="0" smtClean="0"/>
              <a:t> card in a prototype WorldCat Discovery interface</a:t>
            </a:r>
            <a:endParaRPr lang="en-US" dirty="0"/>
          </a:p>
        </p:txBody>
      </p:sp>
      <p:sp>
        <p:nvSpPr>
          <p:cNvPr id="4" name="Slide Number Placeholder 3"/>
          <p:cNvSpPr>
            <a:spLocks noGrp="1"/>
          </p:cNvSpPr>
          <p:nvPr>
            <p:ph type="sldNum" sz="quarter" idx="10"/>
          </p:nvPr>
        </p:nvSpPr>
        <p:spPr/>
        <p:txBody>
          <a:bodyPr/>
          <a:lstStyle/>
          <a:p>
            <a:fld id="{6F896307-7DAF-5642-9DCB-6041360F1C6E}" type="slidenum">
              <a:rPr lang="en-US" smtClean="0"/>
              <a:pPr/>
              <a:t>32</a:t>
            </a:fld>
            <a:endParaRPr lang="en-US"/>
          </a:p>
        </p:txBody>
      </p:sp>
    </p:spTree>
    <p:extLst>
      <p:ext uri="{BB962C8B-B14F-4D97-AF65-F5344CB8AC3E}">
        <p14:creationId xmlns:p14="http://schemas.microsoft.com/office/powerpoint/2010/main" val="36314638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Lets look back at an earlier revolution – the Industrial Revolution.</a:t>
            </a:r>
          </a:p>
          <a:p>
            <a:r>
              <a:rPr lang="en-US" dirty="0" smtClean="0"/>
              <a:t>'The</a:t>
            </a:r>
            <a:r>
              <a:rPr lang="en-US" baseline="0" dirty="0" smtClean="0"/>
              <a:t> Iron Bridge' across the River seven in </a:t>
            </a:r>
            <a:r>
              <a:rPr lang="en-US" baseline="0" dirty="0" err="1" smtClean="0"/>
              <a:t>Coalbrook</a:t>
            </a:r>
            <a:r>
              <a:rPr lang="en-US" baseline="0" dirty="0" smtClean="0"/>
              <a:t> Dale England - an 18</a:t>
            </a:r>
            <a:r>
              <a:rPr lang="en-US" baseline="30000" dirty="0" smtClean="0"/>
              <a:t>th</a:t>
            </a:r>
            <a:r>
              <a:rPr lang="en-US" baseline="0" dirty="0" smtClean="0"/>
              <a:t> century first visible symptom of a revolution which changed life for everyone.</a:t>
            </a:r>
          </a:p>
          <a:p>
            <a:r>
              <a:rPr lang="en-US" baseline="0" dirty="0" smtClean="0"/>
              <a:t>It is highly unlikely that the men loading that sail barge in the foreground had any concept how the technology behind this wonder of engineering would sweep away the world they knew with steam engines cranes and railways.</a:t>
            </a:r>
            <a:endParaRPr lang="en-US" dirty="0"/>
          </a:p>
        </p:txBody>
      </p:sp>
      <p:sp>
        <p:nvSpPr>
          <p:cNvPr id="4" name="Slide Number Placeholder 3"/>
          <p:cNvSpPr>
            <a:spLocks noGrp="1"/>
          </p:cNvSpPr>
          <p:nvPr>
            <p:ph type="sldNum" sz="quarter" idx="10"/>
          </p:nvPr>
        </p:nvSpPr>
        <p:spPr/>
        <p:txBody>
          <a:bodyPr/>
          <a:lstStyle/>
          <a:p>
            <a:fld id="{6F896307-7DAF-5642-9DCB-6041360F1C6E}" type="slidenum">
              <a:rPr lang="en-US" smtClean="0"/>
              <a:pPr/>
              <a:t>3</a:t>
            </a:fld>
            <a:endParaRPr lang="en-US"/>
          </a:p>
        </p:txBody>
      </p:sp>
    </p:spTree>
    <p:extLst>
      <p:ext uri="{BB962C8B-B14F-4D97-AF65-F5344CB8AC3E}">
        <p14:creationId xmlns:p14="http://schemas.microsoft.com/office/powerpoint/2010/main" val="298110793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by using the </a:t>
            </a:r>
            <a:r>
              <a:rPr lang="en-US" dirty="0" err="1" smtClean="0"/>
              <a:t>technques</a:t>
            </a:r>
            <a:r>
              <a:rPr lang="en-US" dirty="0" smtClean="0"/>
              <a:t>,</a:t>
            </a:r>
            <a:r>
              <a:rPr lang="en-US" baseline="0" dirty="0" smtClean="0"/>
              <a:t> technologies &amp; vocabularies of the web we can fill that black hole and become authoritative hubs of data in the web</a:t>
            </a:r>
            <a:endParaRPr lang="en-US" dirty="0"/>
          </a:p>
        </p:txBody>
      </p:sp>
      <p:sp>
        <p:nvSpPr>
          <p:cNvPr id="4" name="Slide Number Placeholder 3"/>
          <p:cNvSpPr>
            <a:spLocks noGrp="1"/>
          </p:cNvSpPr>
          <p:nvPr>
            <p:ph type="sldNum" sz="quarter" idx="10"/>
          </p:nvPr>
        </p:nvSpPr>
        <p:spPr/>
        <p:txBody>
          <a:bodyPr/>
          <a:lstStyle/>
          <a:p>
            <a:fld id="{6F896307-7DAF-5642-9DCB-6041360F1C6E}" type="slidenum">
              <a:rPr lang="en-US" smtClean="0"/>
              <a:pPr/>
              <a:t>33</a:t>
            </a:fld>
            <a:endParaRPr lang="en-US"/>
          </a:p>
        </p:txBody>
      </p:sp>
    </p:spTree>
    <p:extLst>
      <p:ext uri="{BB962C8B-B14F-4D97-AF65-F5344CB8AC3E}">
        <p14:creationId xmlns:p14="http://schemas.microsoft.com/office/powerpoint/2010/main" val="333265347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at OCLC, with our major data ingest and processing techniques – Big Data tech</a:t>
            </a:r>
          </a:p>
          <a:p>
            <a:r>
              <a:rPr lang="en-US" dirty="0" smtClean="0"/>
              <a:t>Matching</a:t>
            </a:r>
            <a:r>
              <a:rPr lang="en-US" baseline="0" dirty="0" smtClean="0"/>
              <a:t> incoming data with what we have</a:t>
            </a:r>
          </a:p>
          <a:p>
            <a:r>
              <a:rPr lang="en-US" baseline="0" dirty="0" smtClean="0"/>
              <a:t>Identifying the entities and associating their role attributes</a:t>
            </a:r>
          </a:p>
          <a:p>
            <a:r>
              <a:rPr lang="en-US" baseline="0" dirty="0" smtClean="0"/>
              <a:t>Works – not so far very visible in libraries – important on the web</a:t>
            </a:r>
          </a:p>
          <a:p>
            <a:endParaRPr lang="en-US" baseline="0" dirty="0" smtClean="0"/>
          </a:p>
          <a:p>
            <a:r>
              <a:rPr lang="en-US" baseline="0" dirty="0" smtClean="0"/>
              <a:t>Building a graph of relationships</a:t>
            </a:r>
          </a:p>
          <a:p>
            <a:endParaRPr lang="en-US" dirty="0"/>
          </a:p>
        </p:txBody>
      </p:sp>
      <p:sp>
        <p:nvSpPr>
          <p:cNvPr id="4" name="Slide Number Placeholder 3"/>
          <p:cNvSpPr>
            <a:spLocks noGrp="1"/>
          </p:cNvSpPr>
          <p:nvPr>
            <p:ph type="sldNum" sz="quarter" idx="10"/>
          </p:nvPr>
        </p:nvSpPr>
        <p:spPr/>
        <p:txBody>
          <a:bodyPr/>
          <a:lstStyle/>
          <a:p>
            <a:fld id="{6F896307-7DAF-5642-9DCB-6041360F1C6E}" type="slidenum">
              <a:rPr lang="en-US" smtClean="0"/>
              <a:pPr/>
              <a:t>34</a:t>
            </a:fld>
            <a:endParaRPr lang="en-US"/>
          </a:p>
        </p:txBody>
      </p:sp>
    </p:spTree>
    <p:extLst>
      <p:ext uri="{BB962C8B-B14F-4D97-AF65-F5344CB8AC3E}">
        <p14:creationId xmlns:p14="http://schemas.microsoft.com/office/powerpoint/2010/main" val="363146381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F896307-7DAF-5642-9DCB-6041360F1C6E}" type="slidenum">
              <a:rPr lang="en-US" smtClean="0"/>
              <a:pPr/>
              <a:t>35</a:t>
            </a:fld>
            <a:endParaRPr lang="en-US"/>
          </a:p>
        </p:txBody>
      </p:sp>
    </p:spTree>
    <p:extLst>
      <p:ext uri="{BB962C8B-B14F-4D97-AF65-F5344CB8AC3E}">
        <p14:creationId xmlns:p14="http://schemas.microsoft.com/office/powerpoint/2010/main" val="363146381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F896307-7DAF-5642-9DCB-6041360F1C6E}" type="slidenum">
              <a:rPr lang="en-US" smtClean="0"/>
              <a:pPr/>
              <a:t>36</a:t>
            </a:fld>
            <a:endParaRPr lang="en-US"/>
          </a:p>
        </p:txBody>
      </p:sp>
    </p:spTree>
    <p:extLst>
      <p:ext uri="{BB962C8B-B14F-4D97-AF65-F5344CB8AC3E}">
        <p14:creationId xmlns:p14="http://schemas.microsoft.com/office/powerpoint/2010/main" val="363146381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F896307-7DAF-5642-9DCB-6041360F1C6E}" type="slidenum">
              <a:rPr lang="en-US" smtClean="0"/>
              <a:pPr/>
              <a:t>37</a:t>
            </a:fld>
            <a:endParaRPr lang="en-US"/>
          </a:p>
        </p:txBody>
      </p:sp>
    </p:spTree>
    <p:extLst>
      <p:ext uri="{BB962C8B-B14F-4D97-AF65-F5344CB8AC3E}">
        <p14:creationId xmlns:p14="http://schemas.microsoft.com/office/powerpoint/2010/main" val="363146381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F896307-7DAF-5642-9DCB-6041360F1C6E}" type="slidenum">
              <a:rPr lang="en-US" smtClean="0"/>
              <a:pPr/>
              <a:t>39</a:t>
            </a:fld>
            <a:endParaRPr lang="en-US"/>
          </a:p>
        </p:txBody>
      </p:sp>
    </p:spTree>
    <p:extLst>
      <p:ext uri="{BB962C8B-B14F-4D97-AF65-F5344CB8AC3E}">
        <p14:creationId xmlns:p14="http://schemas.microsoft.com/office/powerpoint/2010/main" val="363146381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Refined from 320M</a:t>
            </a:r>
            <a:r>
              <a:rPr lang="en-US" baseline="0" dirty="0" smtClean="0"/>
              <a:t> harvested entities.</a:t>
            </a:r>
          </a:p>
          <a:p>
            <a:endParaRPr lang="en-US" baseline="0" dirty="0" smtClean="0"/>
          </a:p>
          <a:p>
            <a:r>
              <a:rPr lang="en-US" sz="1200" kern="1200" dirty="0" smtClean="0">
                <a:solidFill>
                  <a:schemeClr val="tx1"/>
                </a:solidFill>
                <a:latin typeface="+mn-lt"/>
                <a:ea typeface="+mn-ea"/>
                <a:cs typeface="+mn-cs"/>
              </a:rPr>
              <a:t>f there is a 100 or 700 field for a Person entity, then there will be a BY relationship (creator, contributor, author, illustrator, </a:t>
            </a:r>
            <a:r>
              <a:rPr lang="en-US" sz="1200" kern="1200" dirty="0" err="1" smtClean="0">
                <a:solidFill>
                  <a:schemeClr val="tx1"/>
                </a:solidFill>
                <a:latin typeface="+mn-lt"/>
                <a:ea typeface="+mn-ea"/>
                <a:cs typeface="+mn-cs"/>
              </a:rPr>
              <a:t>etc</a:t>
            </a:r>
            <a:r>
              <a:rPr lang="en-US" sz="1200" kern="1200" dirty="0" smtClean="0">
                <a:solidFill>
                  <a:schemeClr val="tx1"/>
                </a:solidFill>
                <a:latin typeface="+mn-lt"/>
                <a:ea typeface="+mn-ea"/>
                <a:cs typeface="+mn-cs"/>
              </a:rPr>
              <a:t>) in the WC Work description that includes a WC Person URI.</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If there is a 600 field for a Person entity, then there will be an ABOUT relationship (subject, </a:t>
            </a:r>
            <a:r>
              <a:rPr lang="en-US" sz="1200" kern="1200" dirty="0" err="1" smtClean="0">
                <a:solidFill>
                  <a:schemeClr val="tx1"/>
                </a:solidFill>
                <a:latin typeface="+mn-lt"/>
                <a:ea typeface="+mn-ea"/>
                <a:cs typeface="+mn-cs"/>
              </a:rPr>
              <a:t>etc</a:t>
            </a:r>
            <a:r>
              <a:rPr lang="en-US" sz="1200" kern="1200" dirty="0" smtClean="0">
                <a:solidFill>
                  <a:schemeClr val="tx1"/>
                </a:solidFill>
                <a:latin typeface="+mn-lt"/>
                <a:ea typeface="+mn-ea"/>
                <a:cs typeface="+mn-cs"/>
              </a:rPr>
              <a:t>) in the WC Work description that includes a WC Person URI.</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Other</a:t>
            </a:r>
            <a:r>
              <a:rPr lang="en-US" sz="1200" kern="1200" baseline="0" dirty="0" smtClean="0">
                <a:solidFill>
                  <a:schemeClr val="tx1"/>
                </a:solidFill>
                <a:latin typeface="+mn-lt"/>
                <a:ea typeface="+mn-ea"/>
                <a:cs typeface="+mn-cs"/>
              </a:rPr>
              <a:t> sources: </a:t>
            </a:r>
          </a:p>
          <a:p>
            <a:endParaRPr lang="en-US" sz="1200" kern="1200" baseline="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After creating the set of Person entities, we started the process of enriching the entities with data harvested from other sources - images and other information from </a:t>
            </a:r>
            <a:r>
              <a:rPr lang="en-US" sz="1200" kern="1200" dirty="0" err="1" smtClean="0">
                <a:solidFill>
                  <a:schemeClr val="tx1"/>
                </a:solidFill>
                <a:latin typeface="+mn-lt"/>
                <a:ea typeface="+mn-ea"/>
                <a:cs typeface="+mn-cs"/>
              </a:rPr>
              <a:t>DBPedia</a:t>
            </a:r>
            <a:r>
              <a:rPr lang="en-US" sz="1200" kern="1200" dirty="0" smtClean="0">
                <a:solidFill>
                  <a:schemeClr val="tx1"/>
                </a:solidFill>
                <a:latin typeface="+mn-lt"/>
                <a:ea typeface="+mn-ea"/>
                <a:cs typeface="+mn-cs"/>
              </a:rPr>
              <a:t>, preferred names from LC, see also links from VIAF, and profile information (subjects, genres, and roles most known for) from WC Identities.</a:t>
            </a:r>
          </a:p>
          <a:p>
            <a:endParaRPr lang="en-US" dirty="0"/>
          </a:p>
        </p:txBody>
      </p:sp>
      <p:sp>
        <p:nvSpPr>
          <p:cNvPr id="4" name="Slide Number Placeholder 3"/>
          <p:cNvSpPr>
            <a:spLocks noGrp="1"/>
          </p:cNvSpPr>
          <p:nvPr>
            <p:ph type="sldNum" sz="quarter" idx="10"/>
          </p:nvPr>
        </p:nvSpPr>
        <p:spPr/>
        <p:txBody>
          <a:bodyPr/>
          <a:lstStyle/>
          <a:p>
            <a:fld id="{6F896307-7DAF-5642-9DCB-6041360F1C6E}" type="slidenum">
              <a:rPr lang="en-US" smtClean="0"/>
              <a:pPr/>
              <a:t>40</a:t>
            </a:fld>
            <a:endParaRPr lang="en-US"/>
          </a:p>
        </p:txBody>
      </p:sp>
    </p:spTree>
    <p:extLst>
      <p:ext uri="{BB962C8B-B14F-4D97-AF65-F5344CB8AC3E}">
        <p14:creationId xmlns:p14="http://schemas.microsoft.com/office/powerpoint/2010/main" val="363146381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Vistior</a:t>
            </a:r>
            <a:r>
              <a:rPr lang="en-US" dirty="0" smtClean="0"/>
              <a:t> number grow as the graph is exposed</a:t>
            </a:r>
            <a:endParaRPr lang="en-US" dirty="0"/>
          </a:p>
        </p:txBody>
      </p:sp>
      <p:sp>
        <p:nvSpPr>
          <p:cNvPr id="4" name="Slide Number Placeholder 3"/>
          <p:cNvSpPr>
            <a:spLocks noGrp="1"/>
          </p:cNvSpPr>
          <p:nvPr>
            <p:ph type="sldNum" sz="quarter" idx="10"/>
          </p:nvPr>
        </p:nvSpPr>
        <p:spPr/>
        <p:txBody>
          <a:bodyPr/>
          <a:lstStyle/>
          <a:p>
            <a:fld id="{6F896307-7DAF-5642-9DCB-6041360F1C6E}" type="slidenum">
              <a:rPr lang="en-US" smtClean="0"/>
              <a:pPr/>
              <a:t>42</a:t>
            </a:fld>
            <a:endParaRPr lang="en-US"/>
          </a:p>
        </p:txBody>
      </p:sp>
    </p:spTree>
    <p:extLst>
      <p:ext uri="{BB962C8B-B14F-4D97-AF65-F5344CB8AC3E}">
        <p14:creationId xmlns:p14="http://schemas.microsoft.com/office/powerpoint/2010/main" val="261045533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F896307-7DAF-5642-9DCB-6041360F1C6E}" type="slidenum">
              <a:rPr lang="en-US" smtClean="0"/>
              <a:pPr/>
              <a:t>44</a:t>
            </a:fld>
            <a:endParaRPr lang="en-US"/>
          </a:p>
        </p:txBody>
      </p:sp>
    </p:spTree>
    <p:extLst>
      <p:ext uri="{BB962C8B-B14F-4D97-AF65-F5344CB8AC3E}">
        <p14:creationId xmlns:p14="http://schemas.microsoft.com/office/powerpoint/2010/main" val="404731258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6F896307-7DAF-5642-9DCB-6041360F1C6E}" type="slidenum">
              <a:rPr lang="en-US" smtClean="0"/>
              <a:pPr/>
              <a:t>46</a:t>
            </a:fld>
            <a:endParaRPr lang="en-US"/>
          </a:p>
        </p:txBody>
      </p:sp>
    </p:spTree>
    <p:extLst>
      <p:ext uri="{BB962C8B-B14F-4D97-AF65-F5344CB8AC3E}">
        <p14:creationId xmlns:p14="http://schemas.microsoft.com/office/powerpoint/2010/main" val="1596629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Skipping forward a few centuries we see the first widely visible of the Web revolution – the browser, demonstrating the ability to be able to view this artwork from our desk instead of having to travel to the gallery in which it I</a:t>
            </a:r>
            <a:r>
              <a:rPr lang="en-US" baseline="0" dirty="0" smtClean="0"/>
              <a:t>s hung.</a:t>
            </a:r>
            <a:endParaRPr lang="en-US" dirty="0"/>
          </a:p>
        </p:txBody>
      </p:sp>
      <p:sp>
        <p:nvSpPr>
          <p:cNvPr id="4" name="Slide Number Placeholder 3"/>
          <p:cNvSpPr>
            <a:spLocks noGrp="1"/>
          </p:cNvSpPr>
          <p:nvPr>
            <p:ph type="sldNum" sz="quarter" idx="10"/>
          </p:nvPr>
        </p:nvSpPr>
        <p:spPr/>
        <p:txBody>
          <a:bodyPr/>
          <a:lstStyle/>
          <a:p>
            <a:fld id="{6F896307-7DAF-5642-9DCB-6041360F1C6E}" type="slidenum">
              <a:rPr lang="en-US" smtClean="0"/>
              <a:pPr/>
              <a:t>4</a:t>
            </a:fld>
            <a:endParaRPr lang="en-US"/>
          </a:p>
        </p:txBody>
      </p:sp>
    </p:spTree>
    <p:extLst>
      <p:ext uri="{BB962C8B-B14F-4D97-AF65-F5344CB8AC3E}">
        <p14:creationId xmlns:p14="http://schemas.microsoft.com/office/powerpoint/2010/main" val="163589039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6F896307-7DAF-5642-9DCB-6041360F1C6E}" type="slidenum">
              <a:rPr lang="en-US" smtClean="0"/>
              <a:pPr/>
              <a:t>47</a:t>
            </a:fld>
            <a:endParaRPr lang="en-US"/>
          </a:p>
        </p:txBody>
      </p:sp>
    </p:spTree>
    <p:extLst>
      <p:ext uri="{BB962C8B-B14F-4D97-AF65-F5344CB8AC3E}">
        <p14:creationId xmlns:p14="http://schemas.microsoft.com/office/powerpoint/2010/main" val="1596629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paper</a:t>
            </a:r>
            <a:r>
              <a:rPr lang="en-US" baseline="0" dirty="0" smtClean="0"/>
              <a:t> was produced in the </a:t>
            </a:r>
            <a:r>
              <a:rPr lang="en-US" baseline="0" dirty="0" err="1" smtClean="0"/>
              <a:t>Coalbrook</a:t>
            </a:r>
            <a:r>
              <a:rPr lang="en-US" baseline="0" dirty="0" smtClean="0"/>
              <a:t> Dale of the Web revolution – </a:t>
            </a:r>
            <a:r>
              <a:rPr lang="en-US" baseline="0" dirty="0" err="1" smtClean="0"/>
              <a:t>Cern</a:t>
            </a:r>
            <a:r>
              <a:rPr lang="en-US" baseline="0" dirty="0" smtClean="0"/>
              <a:t>, Switzerland </a:t>
            </a:r>
          </a:p>
          <a:p>
            <a:r>
              <a:rPr lang="en-US" baseline="0" dirty="0" smtClean="0"/>
              <a:t>Where Tim Berners-Lee produced this proposal for what became the World Wide Web</a:t>
            </a:r>
          </a:p>
          <a:p>
            <a:r>
              <a:rPr lang="en-US" baseline="0" dirty="0" smtClean="0"/>
              <a:t>It caries the now famous note from his boss – '</a:t>
            </a:r>
            <a:r>
              <a:rPr lang="en-US" i="1" baseline="0" dirty="0" smtClean="0"/>
              <a:t>vague but exciting</a:t>
            </a:r>
            <a:r>
              <a:rPr lang="en-US" i="0" baseline="0" dirty="0" smtClean="0"/>
              <a:t>' – the way many of us feel about the web today!</a:t>
            </a:r>
            <a:endParaRPr lang="en-US" dirty="0"/>
          </a:p>
        </p:txBody>
      </p:sp>
      <p:sp>
        <p:nvSpPr>
          <p:cNvPr id="4" name="Slide Number Placeholder 3"/>
          <p:cNvSpPr>
            <a:spLocks noGrp="1"/>
          </p:cNvSpPr>
          <p:nvPr>
            <p:ph type="sldNum" sz="quarter" idx="10"/>
          </p:nvPr>
        </p:nvSpPr>
        <p:spPr/>
        <p:txBody>
          <a:bodyPr/>
          <a:lstStyle/>
          <a:p>
            <a:fld id="{6F896307-7DAF-5642-9DCB-6041360F1C6E}" type="slidenum">
              <a:rPr lang="en-US" smtClean="0"/>
              <a:pPr/>
              <a:t>5</a:t>
            </a:fld>
            <a:endParaRPr lang="en-US"/>
          </a:p>
        </p:txBody>
      </p:sp>
    </p:spTree>
    <p:extLst>
      <p:ext uri="{BB962C8B-B14F-4D97-AF65-F5344CB8AC3E}">
        <p14:creationId xmlns:p14="http://schemas.microsoft.com/office/powerpoint/2010/main" val="39216437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Web has and</a:t>
            </a:r>
            <a:r>
              <a:rPr lang="en-US" baseline="0" dirty="0" smtClean="0"/>
              <a:t> continues to evolve:</a:t>
            </a:r>
          </a:p>
          <a:p>
            <a:pPr lvl="1"/>
            <a:r>
              <a:rPr lang="en-US" baseline="0" dirty="0" smtClean="0"/>
              <a:t>Linked Documents – documents built on the fly from databases – search engines analyzing the links to create discovery – sites starting to publish the [linked] data behind the documents.</a:t>
            </a:r>
          </a:p>
          <a:p>
            <a:r>
              <a:rPr lang="en-US" baseline="0" dirty="0" smtClean="0"/>
              <a:t>How have libraries engaged with the web:</a:t>
            </a:r>
          </a:p>
          <a:p>
            <a:pPr lvl="1"/>
            <a:r>
              <a:rPr lang="en-US" baseline="0" dirty="0" smtClean="0"/>
              <a:t>Enthusiastic &amp; leading for documents – actively disengaged with the search engines (technology issues and commercial concerns) – partial engagement with the web of data.</a:t>
            </a:r>
          </a:p>
          <a:p>
            <a:r>
              <a:rPr lang="en-US" baseline="0" dirty="0" smtClean="0"/>
              <a:t>A Web of knowledge is forming as the search engines analyze the relationships in the data – how will libraries participate?</a:t>
            </a:r>
          </a:p>
          <a:p>
            <a:endParaRPr lang="en-US" baseline="0" dirty="0" smtClean="0"/>
          </a:p>
          <a:p>
            <a:r>
              <a:rPr lang="en-US" baseline="0" dirty="0" smtClean="0"/>
              <a:t> </a:t>
            </a:r>
            <a:endParaRPr lang="en-US" dirty="0"/>
          </a:p>
        </p:txBody>
      </p:sp>
      <p:sp>
        <p:nvSpPr>
          <p:cNvPr id="4" name="Slide Number Placeholder 3"/>
          <p:cNvSpPr>
            <a:spLocks noGrp="1"/>
          </p:cNvSpPr>
          <p:nvPr>
            <p:ph type="sldNum" sz="quarter" idx="10"/>
          </p:nvPr>
        </p:nvSpPr>
        <p:spPr/>
        <p:txBody>
          <a:bodyPr/>
          <a:lstStyle/>
          <a:p>
            <a:fld id="{6F896307-7DAF-5642-9DCB-6041360F1C6E}" type="slidenum">
              <a:rPr lang="en-US" smtClean="0"/>
              <a:pPr/>
              <a:t>6</a:t>
            </a:fld>
            <a:endParaRPr lang="en-US"/>
          </a:p>
        </p:txBody>
      </p:sp>
    </p:spTree>
    <p:extLst>
      <p:ext uri="{BB962C8B-B14F-4D97-AF65-F5344CB8AC3E}">
        <p14:creationId xmlns:p14="http://schemas.microsoft.com/office/powerpoint/2010/main" val="37196585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Web of data has formed:</a:t>
            </a:r>
          </a:p>
          <a:p>
            <a:r>
              <a:rPr lang="en-US" dirty="0" smtClean="0"/>
              <a:t>Built on identified entities and the relationships between them</a:t>
            </a:r>
          </a:p>
          <a:p>
            <a:endParaRPr lang="en-US" dirty="0"/>
          </a:p>
        </p:txBody>
      </p:sp>
      <p:sp>
        <p:nvSpPr>
          <p:cNvPr id="4" name="Slide Number Placeholder 3"/>
          <p:cNvSpPr>
            <a:spLocks noGrp="1"/>
          </p:cNvSpPr>
          <p:nvPr>
            <p:ph type="sldNum" sz="quarter" idx="10"/>
          </p:nvPr>
        </p:nvSpPr>
        <p:spPr/>
        <p:txBody>
          <a:bodyPr/>
          <a:lstStyle/>
          <a:p>
            <a:fld id="{6F896307-7DAF-5642-9DCB-6041360F1C6E}" type="slidenum">
              <a:rPr lang="en-US" smtClean="0"/>
              <a:pPr/>
              <a:t>7</a:t>
            </a:fld>
            <a:endParaRPr lang="en-US"/>
          </a:p>
        </p:txBody>
      </p:sp>
    </p:spTree>
    <p:extLst>
      <p:ext uri="{BB962C8B-B14F-4D97-AF65-F5344CB8AC3E}">
        <p14:creationId xmlns:p14="http://schemas.microsoft.com/office/powerpoint/2010/main" val="22349007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With current levels of engagement we are in danger of a library shaped black-hole forming in that web of data</a:t>
            </a:r>
            <a:endParaRPr lang="en-US" dirty="0"/>
          </a:p>
        </p:txBody>
      </p:sp>
      <p:sp>
        <p:nvSpPr>
          <p:cNvPr id="4" name="Slide Number Placeholder 3"/>
          <p:cNvSpPr>
            <a:spLocks noGrp="1"/>
          </p:cNvSpPr>
          <p:nvPr>
            <p:ph type="sldNum" sz="quarter" idx="10"/>
          </p:nvPr>
        </p:nvSpPr>
        <p:spPr/>
        <p:txBody>
          <a:bodyPr/>
          <a:lstStyle/>
          <a:p>
            <a:fld id="{6F896307-7DAF-5642-9DCB-6041360F1C6E}" type="slidenum">
              <a:rPr lang="en-US" smtClean="0"/>
              <a:pPr/>
              <a:t>8</a:t>
            </a:fld>
            <a:endParaRPr lang="en-US"/>
          </a:p>
        </p:txBody>
      </p:sp>
    </p:spTree>
    <p:extLst>
      <p:ext uri="{BB962C8B-B14F-4D97-AF65-F5344CB8AC3E}">
        <p14:creationId xmlns:p14="http://schemas.microsoft.com/office/powerpoint/2010/main" val="2248897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Libraries have been at the lading edge of capturing data about resources.</a:t>
            </a:r>
          </a:p>
          <a:p>
            <a:r>
              <a:rPr lang="en-US" dirty="0" smtClean="0"/>
              <a:t>The catalogue card was revolutionary when introduced</a:t>
            </a:r>
          </a:p>
          <a:p>
            <a:endParaRPr lang="en-US" dirty="0"/>
          </a:p>
        </p:txBody>
      </p:sp>
      <p:sp>
        <p:nvSpPr>
          <p:cNvPr id="4" name="Slide Number Placeholder 3"/>
          <p:cNvSpPr>
            <a:spLocks noGrp="1"/>
          </p:cNvSpPr>
          <p:nvPr>
            <p:ph type="sldNum" sz="quarter" idx="10"/>
          </p:nvPr>
        </p:nvSpPr>
        <p:spPr/>
        <p:txBody>
          <a:bodyPr/>
          <a:lstStyle/>
          <a:p>
            <a:fld id="{6F896307-7DAF-5642-9DCB-6041360F1C6E}" type="slidenum">
              <a:rPr lang="en-US" smtClean="0"/>
              <a:pPr/>
              <a:t>9</a:t>
            </a:fld>
            <a:endParaRPr lang="en-US"/>
          </a:p>
        </p:txBody>
      </p:sp>
    </p:spTree>
    <p:extLst>
      <p:ext uri="{BB962C8B-B14F-4D97-AF65-F5344CB8AC3E}">
        <p14:creationId xmlns:p14="http://schemas.microsoft.com/office/powerpoint/2010/main" val="32170471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Master" Target="../slideMasters/slideMaster7.xml"/><Relationship Id="rId4" Type="http://schemas.openxmlformats.org/officeDocument/2006/relationships/image" Target="../media/image2.emf"/></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5.png"/><Relationship Id="rId1" Type="http://schemas.openxmlformats.org/officeDocument/2006/relationships/slideMaster" Target="../slideMasters/slideMaster7.xml"/><Relationship Id="rId4" Type="http://schemas.openxmlformats.org/officeDocument/2006/relationships/image" Target="../media/image2.emf"/></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5.png"/><Relationship Id="rId1" Type="http://schemas.openxmlformats.org/officeDocument/2006/relationships/slideMaster" Target="../slideMasters/slideMaster7.xml"/><Relationship Id="rId5" Type="http://schemas.openxmlformats.org/officeDocument/2006/relationships/image" Target="../media/image2.emf"/><Relationship Id="rId4" Type="http://schemas.openxmlformats.org/officeDocument/2006/relationships/image" Target="../media/image12.png"/></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5.png"/><Relationship Id="rId1" Type="http://schemas.openxmlformats.org/officeDocument/2006/relationships/slideMaster" Target="../slideMasters/slideMaster7.xml"/><Relationship Id="rId6" Type="http://schemas.openxmlformats.org/officeDocument/2006/relationships/image" Target="../media/image16.emf"/><Relationship Id="rId5" Type="http://schemas.openxmlformats.org/officeDocument/2006/relationships/image" Target="../media/image15.jpeg"/><Relationship Id="rId4" Type="http://schemas.openxmlformats.org/officeDocument/2006/relationships/image" Target="../media/image14.jpe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dirty="0"/>
          </a:p>
        </p:txBody>
      </p:sp>
      <p:sp>
        <p:nvSpPr>
          <p:cNvPr id="2" name="Title 1"/>
          <p:cNvSpPr>
            <a:spLocks noGrp="1"/>
          </p:cNvSpPr>
          <p:nvPr>
            <p:ph type="title"/>
          </p:nvPr>
        </p:nvSpPr>
        <p:spPr/>
        <p:txBody>
          <a:bodyPr/>
          <a:lstStyle/>
          <a:p>
            <a:r>
              <a:rPr lang="en-GB" smtClean="0"/>
              <a:t>Click to edit Master title style</a:t>
            </a:r>
            <a:endParaRPr lang="en-US"/>
          </a:p>
        </p:txBody>
      </p:sp>
    </p:spTree>
    <p:extLst>
      <p:ext uri="{BB962C8B-B14F-4D97-AF65-F5344CB8AC3E}">
        <p14:creationId xmlns:p14="http://schemas.microsoft.com/office/powerpoint/2010/main" val="20606150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9144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6654404" y="6400800"/>
            <a:ext cx="1269211" cy="294325"/>
          </a:xfrm>
          <a:prstGeom prst="rect">
            <a:avLst/>
          </a:prstGeom>
        </p:spPr>
        <p:txBody>
          <a:bodyPr/>
          <a:lstStyle/>
          <a:p>
            <a:fld id="{A1F87BBA-81DD-8647-8C4B-A7390A910881}" type="datetimeFigureOut">
              <a:rPr lang="en-US" smtClean="0"/>
              <a:t>8/5/2015</a:t>
            </a:fld>
            <a:endParaRPr lang="en-US"/>
          </a:p>
        </p:txBody>
      </p:sp>
      <p:sp>
        <p:nvSpPr>
          <p:cNvPr id="8" name="Footer Placeholder 7"/>
          <p:cNvSpPr>
            <a:spLocks noGrp="1"/>
          </p:cNvSpPr>
          <p:nvPr>
            <p:ph type="ftr" sz="quarter" idx="11"/>
          </p:nvPr>
        </p:nvSpPr>
        <p:spPr>
          <a:xfrm>
            <a:off x="4038600" y="6400800"/>
            <a:ext cx="2466093" cy="294325"/>
          </a:xfrm>
          <a:prstGeom prst="rect">
            <a:avLst/>
          </a:prstGeom>
        </p:spPr>
        <p:txBody>
          <a:bodyPr/>
          <a:lstStyle/>
          <a:p>
            <a:endParaRPr lang="en-US"/>
          </a:p>
        </p:txBody>
      </p:sp>
      <p:sp>
        <p:nvSpPr>
          <p:cNvPr id="9" name="Slide Number Placeholder 8"/>
          <p:cNvSpPr>
            <a:spLocks noGrp="1"/>
          </p:cNvSpPr>
          <p:nvPr>
            <p:ph type="sldNum" sz="quarter" idx="12"/>
          </p:nvPr>
        </p:nvSpPr>
        <p:spPr>
          <a:xfrm>
            <a:off x="8115381" y="6400800"/>
            <a:ext cx="571418" cy="294325"/>
          </a:xfrm>
          <a:prstGeom prst="rect">
            <a:avLst/>
          </a:prstGeom>
        </p:spPr>
        <p:txBody>
          <a:bodyPr/>
          <a:lstStyle/>
          <a:p>
            <a:fld id="{281756A2-8545-F64E-BD75-6E82FC77CB9B}" type="slidenum">
              <a:rPr lang="en-US" smtClean="0"/>
              <a:t>‹#›</a:t>
            </a:fld>
            <a:endParaRPr lang="en-US"/>
          </a:p>
        </p:txBody>
      </p:sp>
    </p:spTree>
    <p:extLst>
      <p:ext uri="{BB962C8B-B14F-4D97-AF65-F5344CB8AC3E}">
        <p14:creationId xmlns:p14="http://schemas.microsoft.com/office/powerpoint/2010/main" val="634309602"/>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5" name="Text Placeholder 46"/>
          <p:cNvSpPr>
            <a:spLocks noGrp="1"/>
          </p:cNvSpPr>
          <p:nvPr>
            <p:ph type="body" sz="quarter" idx="14" hasCustomPrompt="1"/>
          </p:nvPr>
        </p:nvSpPr>
        <p:spPr>
          <a:xfrm>
            <a:off x="3622675" y="6356350"/>
            <a:ext cx="5294313" cy="365125"/>
          </a:xfrm>
          <a:prstGeom prst="rect">
            <a:avLst/>
          </a:prstGeom>
        </p:spPr>
        <p:txBody>
          <a:bodyPr>
            <a:noAutofit/>
          </a:bodyPr>
          <a:lstStyle>
            <a:lvl1pPr marL="0" indent="0" algn="r">
              <a:buNone/>
              <a:defRPr sz="1100" baseline="0">
                <a:solidFill>
                  <a:schemeClr val="bg1">
                    <a:lumMod val="65000"/>
                  </a:schemeClr>
                </a:solidFill>
              </a:defRPr>
            </a:lvl1pPr>
          </a:lstStyle>
          <a:p>
            <a:pPr lvl="0"/>
            <a:r>
              <a:rPr lang="en-US" dirty="0" smtClean="0"/>
              <a:t>Photo: ‘Name of photo’, Photographer, URL</a:t>
            </a:r>
            <a:endParaRPr lang="en-US" dirty="0"/>
          </a:p>
        </p:txBody>
      </p:sp>
    </p:spTree>
    <p:extLst>
      <p:ext uri="{BB962C8B-B14F-4D97-AF65-F5344CB8AC3E}">
        <p14:creationId xmlns:p14="http://schemas.microsoft.com/office/powerpoint/2010/main" val="6538964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Text Placeholder 46"/>
          <p:cNvSpPr>
            <a:spLocks noGrp="1"/>
          </p:cNvSpPr>
          <p:nvPr>
            <p:ph type="body" sz="quarter" idx="14" hasCustomPrompt="1"/>
          </p:nvPr>
        </p:nvSpPr>
        <p:spPr>
          <a:xfrm>
            <a:off x="3622675" y="6356350"/>
            <a:ext cx="5294313" cy="365125"/>
          </a:xfrm>
          <a:prstGeom prst="rect">
            <a:avLst/>
          </a:prstGeom>
        </p:spPr>
        <p:txBody>
          <a:bodyPr>
            <a:noAutofit/>
          </a:bodyPr>
          <a:lstStyle>
            <a:lvl1pPr marL="0" indent="0" algn="r">
              <a:buNone/>
              <a:defRPr sz="1100" baseline="0">
                <a:solidFill>
                  <a:schemeClr val="bg1">
                    <a:lumMod val="65000"/>
                  </a:schemeClr>
                </a:solidFill>
              </a:defRPr>
            </a:lvl1pPr>
          </a:lstStyle>
          <a:p>
            <a:pPr lvl="0"/>
            <a:r>
              <a:rPr lang="en-US" dirty="0" smtClean="0"/>
              <a:t>Photo: ‘Name of photo’, Photographer, URL</a:t>
            </a:r>
            <a:endParaRPr lang="en-US" dirty="0"/>
          </a:p>
        </p:txBody>
      </p:sp>
    </p:spTree>
    <p:extLst>
      <p:ext uri="{BB962C8B-B14F-4D97-AF65-F5344CB8AC3E}">
        <p14:creationId xmlns:p14="http://schemas.microsoft.com/office/powerpoint/2010/main" val="250016307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3_Blank">
    <p:spTree>
      <p:nvGrpSpPr>
        <p:cNvPr id="1" name=""/>
        <p:cNvGrpSpPr/>
        <p:nvPr/>
      </p:nvGrpSpPr>
      <p:grpSpPr>
        <a:xfrm>
          <a:off x="0" y="0"/>
          <a:ext cx="0" cy="0"/>
          <a:chOff x="0" y="0"/>
          <a:chExt cx="0" cy="0"/>
        </a:xfrm>
      </p:grpSpPr>
      <p:sp>
        <p:nvSpPr>
          <p:cNvPr id="5" name="Text Placeholder 46"/>
          <p:cNvSpPr>
            <a:spLocks noGrp="1"/>
          </p:cNvSpPr>
          <p:nvPr>
            <p:ph type="body" sz="quarter" idx="14" hasCustomPrompt="1"/>
          </p:nvPr>
        </p:nvSpPr>
        <p:spPr>
          <a:xfrm>
            <a:off x="3622675" y="6356350"/>
            <a:ext cx="5294313" cy="365125"/>
          </a:xfrm>
          <a:prstGeom prst="rect">
            <a:avLst/>
          </a:prstGeom>
        </p:spPr>
        <p:txBody>
          <a:bodyPr>
            <a:noAutofit/>
          </a:bodyPr>
          <a:lstStyle>
            <a:lvl1pPr marL="0" indent="0" algn="r">
              <a:buNone/>
              <a:defRPr sz="1100" baseline="0">
                <a:solidFill>
                  <a:schemeClr val="bg1">
                    <a:lumMod val="65000"/>
                  </a:schemeClr>
                </a:solidFill>
              </a:defRPr>
            </a:lvl1pPr>
          </a:lstStyle>
          <a:p>
            <a:pPr lvl="0"/>
            <a:r>
              <a:rPr lang="en-US" dirty="0" smtClean="0"/>
              <a:t>Photo: ‘Name of photo’, Photographer, URL</a:t>
            </a:r>
            <a:endParaRPr lang="en-US" dirty="0"/>
          </a:p>
        </p:txBody>
      </p:sp>
    </p:spTree>
    <p:extLst>
      <p:ext uri="{BB962C8B-B14F-4D97-AF65-F5344CB8AC3E}">
        <p14:creationId xmlns:p14="http://schemas.microsoft.com/office/powerpoint/2010/main" val="38377879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4_Blank">
    <p:spTree>
      <p:nvGrpSpPr>
        <p:cNvPr id="1" name=""/>
        <p:cNvGrpSpPr/>
        <p:nvPr/>
      </p:nvGrpSpPr>
      <p:grpSpPr>
        <a:xfrm>
          <a:off x="0" y="0"/>
          <a:ext cx="0" cy="0"/>
          <a:chOff x="0" y="0"/>
          <a:chExt cx="0" cy="0"/>
        </a:xfrm>
      </p:grpSpPr>
      <p:sp>
        <p:nvSpPr>
          <p:cNvPr id="5" name="Text Placeholder 46"/>
          <p:cNvSpPr>
            <a:spLocks noGrp="1"/>
          </p:cNvSpPr>
          <p:nvPr>
            <p:ph type="body" sz="quarter" idx="14" hasCustomPrompt="1"/>
          </p:nvPr>
        </p:nvSpPr>
        <p:spPr>
          <a:xfrm>
            <a:off x="3622675" y="6356350"/>
            <a:ext cx="5294313" cy="365125"/>
          </a:xfrm>
          <a:prstGeom prst="rect">
            <a:avLst/>
          </a:prstGeom>
        </p:spPr>
        <p:txBody>
          <a:bodyPr>
            <a:noAutofit/>
          </a:bodyPr>
          <a:lstStyle>
            <a:lvl1pPr marL="0" indent="0" algn="r">
              <a:buNone/>
              <a:defRPr sz="1100" baseline="0">
                <a:solidFill>
                  <a:schemeClr val="bg1">
                    <a:lumMod val="65000"/>
                  </a:schemeClr>
                </a:solidFill>
              </a:defRPr>
            </a:lvl1pPr>
          </a:lstStyle>
          <a:p>
            <a:pPr lvl="0"/>
            <a:r>
              <a:rPr lang="en-US" dirty="0" smtClean="0"/>
              <a:t>Photo: ‘Name of photo’, Photographer, URL</a:t>
            </a:r>
            <a:endParaRPr lang="en-US" dirty="0"/>
          </a:p>
        </p:txBody>
      </p:sp>
    </p:spTree>
    <p:extLst>
      <p:ext uri="{BB962C8B-B14F-4D97-AF65-F5344CB8AC3E}">
        <p14:creationId xmlns:p14="http://schemas.microsoft.com/office/powerpoint/2010/main" val="383778795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6_Blank">
    <p:spTree>
      <p:nvGrpSpPr>
        <p:cNvPr id="1" name=""/>
        <p:cNvGrpSpPr/>
        <p:nvPr/>
      </p:nvGrpSpPr>
      <p:grpSpPr>
        <a:xfrm>
          <a:off x="0" y="0"/>
          <a:ext cx="0" cy="0"/>
          <a:chOff x="0" y="0"/>
          <a:chExt cx="0" cy="0"/>
        </a:xfrm>
      </p:grpSpPr>
      <p:sp>
        <p:nvSpPr>
          <p:cNvPr id="5" name="Text Placeholder 46"/>
          <p:cNvSpPr>
            <a:spLocks noGrp="1"/>
          </p:cNvSpPr>
          <p:nvPr>
            <p:ph type="body" sz="quarter" idx="14" hasCustomPrompt="1"/>
          </p:nvPr>
        </p:nvSpPr>
        <p:spPr>
          <a:xfrm>
            <a:off x="3622675" y="6356350"/>
            <a:ext cx="5294313" cy="365125"/>
          </a:xfrm>
          <a:prstGeom prst="rect">
            <a:avLst/>
          </a:prstGeom>
        </p:spPr>
        <p:txBody>
          <a:bodyPr>
            <a:noAutofit/>
          </a:bodyPr>
          <a:lstStyle>
            <a:lvl1pPr marL="0" indent="0" algn="r">
              <a:buNone/>
              <a:defRPr sz="1100" baseline="0">
                <a:solidFill>
                  <a:schemeClr val="bg1">
                    <a:lumMod val="65000"/>
                  </a:schemeClr>
                </a:solidFill>
              </a:defRPr>
            </a:lvl1pPr>
          </a:lstStyle>
          <a:p>
            <a:pPr lvl="0"/>
            <a:r>
              <a:rPr lang="en-US" dirty="0" smtClean="0"/>
              <a:t>Photo: ‘Name of photo’, Photographer, URL</a:t>
            </a:r>
            <a:endParaRPr lang="en-US" dirty="0"/>
          </a:p>
        </p:txBody>
      </p:sp>
    </p:spTree>
    <p:extLst>
      <p:ext uri="{BB962C8B-B14F-4D97-AF65-F5344CB8AC3E}">
        <p14:creationId xmlns:p14="http://schemas.microsoft.com/office/powerpoint/2010/main" val="383778795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Text Placeholder 46"/>
          <p:cNvSpPr>
            <a:spLocks noGrp="1"/>
          </p:cNvSpPr>
          <p:nvPr>
            <p:ph type="body" sz="quarter" idx="14" hasCustomPrompt="1"/>
          </p:nvPr>
        </p:nvSpPr>
        <p:spPr>
          <a:xfrm>
            <a:off x="3622675" y="6356350"/>
            <a:ext cx="5294313" cy="365125"/>
          </a:xfrm>
          <a:prstGeom prst="rect">
            <a:avLst/>
          </a:prstGeom>
        </p:spPr>
        <p:txBody>
          <a:bodyPr>
            <a:noAutofit/>
          </a:bodyPr>
          <a:lstStyle>
            <a:lvl1pPr marL="0" indent="0" algn="r">
              <a:buNone/>
              <a:defRPr sz="1100" baseline="0">
                <a:solidFill>
                  <a:schemeClr val="bg1">
                    <a:lumMod val="65000"/>
                  </a:schemeClr>
                </a:solidFill>
              </a:defRPr>
            </a:lvl1pPr>
          </a:lstStyle>
          <a:p>
            <a:pPr lvl="0"/>
            <a:r>
              <a:rPr lang="en-US" dirty="0" smtClean="0"/>
              <a:t>Photo: ‘Name of photo’, Photographer, URL</a:t>
            </a:r>
            <a:endParaRPr lang="en-US" dirty="0"/>
          </a:p>
        </p:txBody>
      </p:sp>
    </p:spTree>
    <p:extLst>
      <p:ext uri="{BB962C8B-B14F-4D97-AF65-F5344CB8AC3E}">
        <p14:creationId xmlns:p14="http://schemas.microsoft.com/office/powerpoint/2010/main" val="3457639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8_Blank">
    <p:spTree>
      <p:nvGrpSpPr>
        <p:cNvPr id="1" name=""/>
        <p:cNvGrpSpPr/>
        <p:nvPr/>
      </p:nvGrpSpPr>
      <p:grpSpPr>
        <a:xfrm>
          <a:off x="0" y="0"/>
          <a:ext cx="0" cy="0"/>
          <a:chOff x="0" y="0"/>
          <a:chExt cx="0" cy="0"/>
        </a:xfrm>
      </p:grpSpPr>
      <p:sp>
        <p:nvSpPr>
          <p:cNvPr id="5" name="Text Placeholder 46"/>
          <p:cNvSpPr>
            <a:spLocks noGrp="1"/>
          </p:cNvSpPr>
          <p:nvPr>
            <p:ph type="body" sz="quarter" idx="14" hasCustomPrompt="1"/>
          </p:nvPr>
        </p:nvSpPr>
        <p:spPr>
          <a:xfrm>
            <a:off x="3622675" y="6356350"/>
            <a:ext cx="5294313" cy="365125"/>
          </a:xfrm>
          <a:prstGeom prst="rect">
            <a:avLst/>
          </a:prstGeom>
        </p:spPr>
        <p:txBody>
          <a:bodyPr>
            <a:noAutofit/>
          </a:bodyPr>
          <a:lstStyle>
            <a:lvl1pPr marL="0" indent="0" algn="r">
              <a:buNone/>
              <a:defRPr sz="1100" baseline="0">
                <a:solidFill>
                  <a:schemeClr val="bg1">
                    <a:lumMod val="65000"/>
                  </a:schemeClr>
                </a:solidFill>
              </a:defRPr>
            </a:lvl1pPr>
          </a:lstStyle>
          <a:p>
            <a:pPr lvl="0"/>
            <a:r>
              <a:rPr lang="en-US" dirty="0" smtClean="0"/>
              <a:t>Photo: ‘Name of photo’, Photographer, URL</a:t>
            </a:r>
            <a:endParaRPr lang="en-US" dirty="0"/>
          </a:p>
        </p:txBody>
      </p:sp>
    </p:spTree>
    <p:extLst>
      <p:ext uri="{BB962C8B-B14F-4D97-AF65-F5344CB8AC3E}">
        <p14:creationId xmlns:p14="http://schemas.microsoft.com/office/powerpoint/2010/main" val="383778795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Text Placeholder 46"/>
          <p:cNvSpPr>
            <a:spLocks noGrp="1"/>
          </p:cNvSpPr>
          <p:nvPr>
            <p:ph type="body" sz="quarter" idx="14" hasCustomPrompt="1"/>
          </p:nvPr>
        </p:nvSpPr>
        <p:spPr>
          <a:xfrm>
            <a:off x="3622675" y="6356350"/>
            <a:ext cx="5294313" cy="365125"/>
          </a:xfrm>
          <a:prstGeom prst="rect">
            <a:avLst/>
          </a:prstGeom>
        </p:spPr>
        <p:txBody>
          <a:bodyPr>
            <a:noAutofit/>
          </a:bodyPr>
          <a:lstStyle>
            <a:lvl1pPr marL="0" indent="0" algn="r">
              <a:buNone/>
              <a:defRPr sz="1100" baseline="0">
                <a:solidFill>
                  <a:schemeClr val="bg1">
                    <a:lumMod val="65000"/>
                  </a:schemeClr>
                </a:solidFill>
              </a:defRPr>
            </a:lvl1pPr>
          </a:lstStyle>
          <a:p>
            <a:pPr lvl="0"/>
            <a:r>
              <a:rPr lang="en-US" dirty="0" smtClean="0"/>
              <a:t>Photo: ‘Name of photo’, Photographer, URL</a:t>
            </a:r>
            <a:endParaRPr lang="en-US" dirty="0"/>
          </a:p>
        </p:txBody>
      </p:sp>
    </p:spTree>
    <p:extLst>
      <p:ext uri="{BB962C8B-B14F-4D97-AF65-F5344CB8AC3E}">
        <p14:creationId xmlns:p14="http://schemas.microsoft.com/office/powerpoint/2010/main" val="3457639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Text Placeholder 46"/>
          <p:cNvSpPr>
            <a:spLocks noGrp="1"/>
          </p:cNvSpPr>
          <p:nvPr>
            <p:ph type="body" sz="quarter" idx="14" hasCustomPrompt="1"/>
          </p:nvPr>
        </p:nvSpPr>
        <p:spPr>
          <a:xfrm>
            <a:off x="3622675" y="6356350"/>
            <a:ext cx="5294313" cy="365125"/>
          </a:xfrm>
          <a:prstGeom prst="rect">
            <a:avLst/>
          </a:prstGeom>
        </p:spPr>
        <p:txBody>
          <a:bodyPr>
            <a:noAutofit/>
          </a:bodyPr>
          <a:lstStyle>
            <a:lvl1pPr marL="0" indent="0" algn="r">
              <a:buNone/>
              <a:defRPr sz="1100" baseline="0">
                <a:solidFill>
                  <a:schemeClr val="bg1">
                    <a:lumMod val="65000"/>
                  </a:schemeClr>
                </a:solidFill>
              </a:defRPr>
            </a:lvl1pPr>
          </a:lstStyle>
          <a:p>
            <a:pPr lvl="0"/>
            <a:r>
              <a:rPr lang="en-US" dirty="0" smtClean="0"/>
              <a:t>Photo: ‘Name of photo’, Photographer, URL</a:t>
            </a:r>
            <a:endParaRPr lang="en-US" dirty="0"/>
          </a:p>
        </p:txBody>
      </p:sp>
    </p:spTree>
    <p:extLst>
      <p:ext uri="{BB962C8B-B14F-4D97-AF65-F5344CB8AC3E}">
        <p14:creationId xmlns:p14="http://schemas.microsoft.com/office/powerpoint/2010/main" val="345763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dirty="0"/>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Tree>
    <p:extLst>
      <p:ext uri="{BB962C8B-B14F-4D97-AF65-F5344CB8AC3E}">
        <p14:creationId xmlns:p14="http://schemas.microsoft.com/office/powerpoint/2010/main" val="42210759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0_Blank">
    <p:spTree>
      <p:nvGrpSpPr>
        <p:cNvPr id="1" name=""/>
        <p:cNvGrpSpPr/>
        <p:nvPr/>
      </p:nvGrpSpPr>
      <p:grpSpPr>
        <a:xfrm>
          <a:off x="0" y="0"/>
          <a:ext cx="0" cy="0"/>
          <a:chOff x="0" y="0"/>
          <a:chExt cx="0" cy="0"/>
        </a:xfrm>
      </p:grpSpPr>
      <p:sp>
        <p:nvSpPr>
          <p:cNvPr id="5" name="Text Placeholder 46"/>
          <p:cNvSpPr>
            <a:spLocks noGrp="1"/>
          </p:cNvSpPr>
          <p:nvPr>
            <p:ph type="body" sz="quarter" idx="14" hasCustomPrompt="1"/>
          </p:nvPr>
        </p:nvSpPr>
        <p:spPr>
          <a:xfrm>
            <a:off x="3622675" y="6356350"/>
            <a:ext cx="5294313" cy="365125"/>
          </a:xfrm>
          <a:prstGeom prst="rect">
            <a:avLst/>
          </a:prstGeom>
        </p:spPr>
        <p:txBody>
          <a:bodyPr>
            <a:noAutofit/>
          </a:bodyPr>
          <a:lstStyle>
            <a:lvl1pPr marL="0" indent="0" algn="r">
              <a:buNone/>
              <a:defRPr sz="1100" baseline="0">
                <a:solidFill>
                  <a:schemeClr val="bg1">
                    <a:lumMod val="65000"/>
                  </a:schemeClr>
                </a:solidFill>
              </a:defRPr>
            </a:lvl1pPr>
          </a:lstStyle>
          <a:p>
            <a:pPr lvl="0"/>
            <a:r>
              <a:rPr lang="en-US" dirty="0" smtClean="0"/>
              <a:t>Photo: ‘Name of photo’, Photographer, URL</a:t>
            </a:r>
            <a:endParaRPr lang="en-US" dirty="0"/>
          </a:p>
        </p:txBody>
      </p:sp>
    </p:spTree>
    <p:extLst>
      <p:ext uri="{BB962C8B-B14F-4D97-AF65-F5344CB8AC3E}">
        <p14:creationId xmlns:p14="http://schemas.microsoft.com/office/powerpoint/2010/main" val="383778795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1_Blank">
    <p:spTree>
      <p:nvGrpSpPr>
        <p:cNvPr id="1" name=""/>
        <p:cNvGrpSpPr/>
        <p:nvPr/>
      </p:nvGrpSpPr>
      <p:grpSpPr>
        <a:xfrm>
          <a:off x="0" y="0"/>
          <a:ext cx="0" cy="0"/>
          <a:chOff x="0" y="0"/>
          <a:chExt cx="0" cy="0"/>
        </a:xfrm>
      </p:grpSpPr>
      <p:sp>
        <p:nvSpPr>
          <p:cNvPr id="5" name="Text Placeholder 46"/>
          <p:cNvSpPr>
            <a:spLocks noGrp="1"/>
          </p:cNvSpPr>
          <p:nvPr>
            <p:ph type="body" sz="quarter" idx="14" hasCustomPrompt="1"/>
          </p:nvPr>
        </p:nvSpPr>
        <p:spPr>
          <a:xfrm>
            <a:off x="3622675" y="6356350"/>
            <a:ext cx="5294313" cy="365125"/>
          </a:xfrm>
          <a:prstGeom prst="rect">
            <a:avLst/>
          </a:prstGeom>
        </p:spPr>
        <p:txBody>
          <a:bodyPr>
            <a:noAutofit/>
          </a:bodyPr>
          <a:lstStyle>
            <a:lvl1pPr marL="0" indent="0" algn="r">
              <a:buNone/>
              <a:defRPr sz="1100" baseline="0">
                <a:solidFill>
                  <a:schemeClr val="bg1">
                    <a:lumMod val="65000"/>
                  </a:schemeClr>
                </a:solidFill>
              </a:defRPr>
            </a:lvl1pPr>
          </a:lstStyle>
          <a:p>
            <a:pPr lvl="0"/>
            <a:r>
              <a:rPr lang="en-US" dirty="0" smtClean="0"/>
              <a:t>Photo: ‘Name of photo’, Photographer, URL</a:t>
            </a:r>
            <a:endParaRPr lang="en-US" dirty="0"/>
          </a:p>
        </p:txBody>
      </p:sp>
    </p:spTree>
    <p:extLst>
      <p:ext uri="{BB962C8B-B14F-4D97-AF65-F5344CB8AC3E}">
        <p14:creationId xmlns:p14="http://schemas.microsoft.com/office/powerpoint/2010/main" val="383778795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5582959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908294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654506"/>
            <a:ext cx="5486400" cy="466794"/>
          </a:xfrm>
          <a:ln>
            <a:noFill/>
          </a:ln>
        </p:spPr>
        <p:txBody>
          <a:bodyPr lIns="91440" tIns="91440" rIns="91440" bIns="91440" anchor="t" anchorCtr="0"/>
          <a:lstStyle>
            <a:lvl1pPr algn="l">
              <a:defRPr sz="2000" b="1"/>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92288" y="466681"/>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221244"/>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Tree>
    <p:extLst>
      <p:ext uri="{BB962C8B-B14F-4D97-AF65-F5344CB8AC3E}">
        <p14:creationId xmlns:p14="http://schemas.microsoft.com/office/powerpoint/2010/main" val="13190227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Web Browser">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44500" y="402174"/>
            <a:ext cx="8253984" cy="5699760"/>
          </a:xfrm>
          <a:prstGeom prst="rect">
            <a:avLst/>
          </a:prstGeom>
          <a:effectLst>
            <a:outerShdw blurRad="358775" dist="88900" dir="5400000" algn="tl" rotWithShape="0">
              <a:srgbClr val="000000">
                <a:alpha val="93000"/>
              </a:srgbClr>
            </a:outerShdw>
          </a:effectLst>
        </p:spPr>
      </p:pic>
      <p:sp>
        <p:nvSpPr>
          <p:cNvPr id="4" name="Picture Placeholder 3"/>
          <p:cNvSpPr>
            <a:spLocks noGrp="1"/>
          </p:cNvSpPr>
          <p:nvPr>
            <p:ph type="pic" sz="quarter" idx="10"/>
          </p:nvPr>
        </p:nvSpPr>
        <p:spPr>
          <a:xfrm>
            <a:off x="463566" y="1143261"/>
            <a:ext cx="8204528" cy="4917238"/>
          </a:xfrm>
        </p:spPr>
        <p:txBody>
          <a:bodyPr/>
          <a:lstStyle/>
          <a:p>
            <a:endParaRPr lang="en-US" dirty="0"/>
          </a:p>
        </p:txBody>
      </p:sp>
      <p:sp>
        <p:nvSpPr>
          <p:cNvPr id="6" name="Text Placeholder 5"/>
          <p:cNvSpPr>
            <a:spLocks noGrp="1"/>
          </p:cNvSpPr>
          <p:nvPr>
            <p:ph type="body" sz="quarter" idx="11" hasCustomPrompt="1"/>
          </p:nvPr>
        </p:nvSpPr>
        <p:spPr>
          <a:xfrm>
            <a:off x="2188266" y="803092"/>
            <a:ext cx="5568950" cy="141287"/>
          </a:xfrm>
        </p:spPr>
        <p:txBody>
          <a:bodyPr lIns="0" tIns="0" rIns="0" bIns="0"/>
          <a:lstStyle>
            <a:lvl1pPr marL="0" indent="0">
              <a:buNone/>
              <a:defRPr sz="800">
                <a:solidFill>
                  <a:schemeClr val="tx1"/>
                </a:solidFill>
              </a:defRPr>
            </a:lvl1pPr>
          </a:lstStyle>
          <a:p>
            <a:pPr lvl="0"/>
            <a:r>
              <a:rPr lang="en-US" dirty="0" smtClean="0"/>
              <a:t>Click here to type URL</a:t>
            </a:r>
            <a:endParaRPr lang="en-US" dirty="0"/>
          </a:p>
        </p:txBody>
      </p:sp>
      <p:sp>
        <p:nvSpPr>
          <p:cNvPr id="7" name="Text Placeholder 5"/>
          <p:cNvSpPr>
            <a:spLocks noGrp="1"/>
          </p:cNvSpPr>
          <p:nvPr>
            <p:ph type="body" sz="quarter" idx="12" hasCustomPrompt="1"/>
          </p:nvPr>
        </p:nvSpPr>
        <p:spPr>
          <a:xfrm>
            <a:off x="473726" y="475763"/>
            <a:ext cx="8204528" cy="196156"/>
          </a:xfrm>
        </p:spPr>
        <p:txBody>
          <a:bodyPr lIns="0" tIns="0" rIns="0" bIns="0"/>
          <a:lstStyle>
            <a:lvl1pPr marL="0" indent="0" algn="ctr">
              <a:buNone/>
              <a:defRPr sz="800">
                <a:solidFill>
                  <a:srgbClr val="455560"/>
                </a:solidFill>
              </a:defRPr>
            </a:lvl1pPr>
          </a:lstStyle>
          <a:p>
            <a:pPr lvl="0"/>
            <a:r>
              <a:rPr lang="en-US" dirty="0" smtClean="0"/>
              <a:t>Click here to type Title</a:t>
            </a:r>
            <a:endParaRPr lang="en-US" dirty="0"/>
          </a:p>
        </p:txBody>
      </p:sp>
    </p:spTree>
    <p:extLst>
      <p:ext uri="{BB962C8B-B14F-4D97-AF65-F5344CB8AC3E}">
        <p14:creationId xmlns:p14="http://schemas.microsoft.com/office/powerpoint/2010/main" val="3106662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127946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4006857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486334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654506"/>
            <a:ext cx="5486400" cy="466794"/>
          </a:xfrm>
          <a:ln>
            <a:noFill/>
          </a:ln>
        </p:spPr>
        <p:txBody>
          <a:bodyPr lIns="91440" tIns="91440" rIns="91440" bIns="91440" anchor="t" anchorCtr="0"/>
          <a:lstStyle>
            <a:lvl1pPr algn="l">
              <a:defRPr sz="2000" b="1"/>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92288" y="466681"/>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221244"/>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Tree>
    <p:extLst>
      <p:ext uri="{BB962C8B-B14F-4D97-AF65-F5344CB8AC3E}">
        <p14:creationId xmlns:p14="http://schemas.microsoft.com/office/powerpoint/2010/main" val="508619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654506"/>
            <a:ext cx="5486400" cy="466794"/>
          </a:xfrm>
          <a:ln>
            <a:noFill/>
          </a:ln>
        </p:spPr>
        <p:txBody>
          <a:bodyPr lIns="91440" tIns="91440" rIns="91440" bIns="91440" anchor="t" anchorCtr="0"/>
          <a:lstStyle>
            <a:lvl1pPr algn="l">
              <a:defRPr sz="2000" b="1"/>
            </a:lvl1pPr>
          </a:lstStyle>
          <a:p>
            <a:r>
              <a:rPr lang="en-GB" smtClean="0"/>
              <a:t>Click to edit Master title style</a:t>
            </a:r>
            <a:endParaRPr lang="en-US" dirty="0"/>
          </a:p>
        </p:txBody>
      </p:sp>
      <p:sp>
        <p:nvSpPr>
          <p:cNvPr id="3" name="Picture Placeholder 2"/>
          <p:cNvSpPr>
            <a:spLocks noGrp="1"/>
          </p:cNvSpPr>
          <p:nvPr>
            <p:ph type="pic" idx="1"/>
          </p:nvPr>
        </p:nvSpPr>
        <p:spPr>
          <a:xfrm>
            <a:off x="1792288" y="466681"/>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smtClean="0"/>
              <a:t>Drag picture to placeholder or click icon to add</a:t>
            </a:r>
            <a:endParaRPr lang="en-US"/>
          </a:p>
        </p:txBody>
      </p:sp>
      <p:sp>
        <p:nvSpPr>
          <p:cNvPr id="4" name="Text Placeholder 3"/>
          <p:cNvSpPr>
            <a:spLocks noGrp="1"/>
          </p:cNvSpPr>
          <p:nvPr>
            <p:ph type="body" sz="half" idx="2"/>
          </p:nvPr>
        </p:nvSpPr>
        <p:spPr>
          <a:xfrm>
            <a:off x="1792288" y="5221244"/>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Tree>
    <p:extLst>
      <p:ext uri="{BB962C8B-B14F-4D97-AF65-F5344CB8AC3E}">
        <p14:creationId xmlns:p14="http://schemas.microsoft.com/office/powerpoint/2010/main" val="41955418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Web Browser">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44500" y="402174"/>
            <a:ext cx="8253984" cy="5699760"/>
          </a:xfrm>
          <a:prstGeom prst="rect">
            <a:avLst/>
          </a:prstGeom>
          <a:effectLst>
            <a:outerShdw blurRad="358775" dist="88900" dir="5400000" algn="tl" rotWithShape="0">
              <a:srgbClr val="000000">
                <a:alpha val="93000"/>
              </a:srgbClr>
            </a:outerShdw>
          </a:effectLst>
        </p:spPr>
      </p:pic>
      <p:sp>
        <p:nvSpPr>
          <p:cNvPr id="4" name="Picture Placeholder 3"/>
          <p:cNvSpPr>
            <a:spLocks noGrp="1"/>
          </p:cNvSpPr>
          <p:nvPr>
            <p:ph type="pic" sz="quarter" idx="10"/>
          </p:nvPr>
        </p:nvSpPr>
        <p:spPr>
          <a:xfrm>
            <a:off x="463566" y="1143261"/>
            <a:ext cx="8204528" cy="4917238"/>
          </a:xfrm>
        </p:spPr>
        <p:txBody>
          <a:bodyPr/>
          <a:lstStyle/>
          <a:p>
            <a:endParaRPr lang="en-US" dirty="0"/>
          </a:p>
        </p:txBody>
      </p:sp>
      <p:sp>
        <p:nvSpPr>
          <p:cNvPr id="6" name="Text Placeholder 5"/>
          <p:cNvSpPr>
            <a:spLocks noGrp="1"/>
          </p:cNvSpPr>
          <p:nvPr>
            <p:ph type="body" sz="quarter" idx="11" hasCustomPrompt="1"/>
          </p:nvPr>
        </p:nvSpPr>
        <p:spPr>
          <a:xfrm>
            <a:off x="2188266" y="803092"/>
            <a:ext cx="5568950" cy="141287"/>
          </a:xfrm>
        </p:spPr>
        <p:txBody>
          <a:bodyPr lIns="0" tIns="0" rIns="0" bIns="0"/>
          <a:lstStyle>
            <a:lvl1pPr marL="0" indent="0">
              <a:buNone/>
              <a:defRPr sz="800">
                <a:solidFill>
                  <a:schemeClr val="tx1"/>
                </a:solidFill>
              </a:defRPr>
            </a:lvl1pPr>
          </a:lstStyle>
          <a:p>
            <a:pPr lvl="0"/>
            <a:r>
              <a:rPr lang="en-US" dirty="0" smtClean="0"/>
              <a:t>Click here to type URL</a:t>
            </a:r>
            <a:endParaRPr lang="en-US" dirty="0"/>
          </a:p>
        </p:txBody>
      </p:sp>
      <p:sp>
        <p:nvSpPr>
          <p:cNvPr id="7" name="Text Placeholder 5"/>
          <p:cNvSpPr>
            <a:spLocks noGrp="1"/>
          </p:cNvSpPr>
          <p:nvPr>
            <p:ph type="body" sz="quarter" idx="12" hasCustomPrompt="1"/>
          </p:nvPr>
        </p:nvSpPr>
        <p:spPr>
          <a:xfrm>
            <a:off x="473726" y="475763"/>
            <a:ext cx="8204528" cy="196156"/>
          </a:xfrm>
        </p:spPr>
        <p:txBody>
          <a:bodyPr lIns="0" tIns="0" rIns="0" bIns="0"/>
          <a:lstStyle>
            <a:lvl1pPr marL="0" indent="0" algn="ctr">
              <a:buNone/>
              <a:defRPr sz="800">
                <a:solidFill>
                  <a:srgbClr val="455560"/>
                </a:solidFill>
              </a:defRPr>
            </a:lvl1pPr>
          </a:lstStyle>
          <a:p>
            <a:pPr lvl="0"/>
            <a:r>
              <a:rPr lang="en-US" dirty="0" smtClean="0"/>
              <a:t>Click here to type Title</a:t>
            </a:r>
            <a:endParaRPr lang="en-US" dirty="0"/>
          </a:p>
        </p:txBody>
      </p:sp>
    </p:spTree>
    <p:extLst>
      <p:ext uri="{BB962C8B-B14F-4D97-AF65-F5344CB8AC3E}">
        <p14:creationId xmlns:p14="http://schemas.microsoft.com/office/powerpoint/2010/main" val="27928020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31446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4627508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663979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654506"/>
            <a:ext cx="5486400" cy="466794"/>
          </a:xfrm>
          <a:ln>
            <a:noFill/>
          </a:ln>
        </p:spPr>
        <p:txBody>
          <a:bodyPr lIns="91440" tIns="91440" rIns="91440" bIns="91440" anchor="t" anchorCtr="0"/>
          <a:lstStyle>
            <a:lvl1pPr algn="l">
              <a:defRPr sz="2000" b="1"/>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92288" y="466681"/>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221244"/>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Tree>
    <p:extLst>
      <p:ext uri="{BB962C8B-B14F-4D97-AF65-F5344CB8AC3E}">
        <p14:creationId xmlns:p14="http://schemas.microsoft.com/office/powerpoint/2010/main" val="16776796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Web Browser">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44500" y="402174"/>
            <a:ext cx="8253984" cy="5699760"/>
          </a:xfrm>
          <a:prstGeom prst="rect">
            <a:avLst/>
          </a:prstGeom>
          <a:effectLst>
            <a:outerShdw blurRad="358775" dist="88900" dir="5400000" algn="tl" rotWithShape="0">
              <a:srgbClr val="000000">
                <a:alpha val="93000"/>
              </a:srgbClr>
            </a:outerShdw>
          </a:effectLst>
        </p:spPr>
      </p:pic>
      <p:sp>
        <p:nvSpPr>
          <p:cNvPr id="4" name="Picture Placeholder 3"/>
          <p:cNvSpPr>
            <a:spLocks noGrp="1"/>
          </p:cNvSpPr>
          <p:nvPr>
            <p:ph type="pic" sz="quarter" idx="10"/>
          </p:nvPr>
        </p:nvSpPr>
        <p:spPr>
          <a:xfrm>
            <a:off x="463566" y="1143261"/>
            <a:ext cx="8204528" cy="4917238"/>
          </a:xfrm>
        </p:spPr>
        <p:txBody>
          <a:bodyPr/>
          <a:lstStyle/>
          <a:p>
            <a:endParaRPr lang="en-US" dirty="0"/>
          </a:p>
        </p:txBody>
      </p:sp>
      <p:sp>
        <p:nvSpPr>
          <p:cNvPr id="6" name="Text Placeholder 5"/>
          <p:cNvSpPr>
            <a:spLocks noGrp="1"/>
          </p:cNvSpPr>
          <p:nvPr>
            <p:ph type="body" sz="quarter" idx="11" hasCustomPrompt="1"/>
          </p:nvPr>
        </p:nvSpPr>
        <p:spPr>
          <a:xfrm>
            <a:off x="2188266" y="803092"/>
            <a:ext cx="5568950" cy="141287"/>
          </a:xfrm>
        </p:spPr>
        <p:txBody>
          <a:bodyPr lIns="0" tIns="0" rIns="0" bIns="0"/>
          <a:lstStyle>
            <a:lvl1pPr marL="0" indent="0">
              <a:buNone/>
              <a:defRPr sz="800">
                <a:solidFill>
                  <a:schemeClr val="tx1"/>
                </a:solidFill>
              </a:defRPr>
            </a:lvl1pPr>
          </a:lstStyle>
          <a:p>
            <a:pPr lvl="0"/>
            <a:r>
              <a:rPr lang="en-US" dirty="0" smtClean="0"/>
              <a:t>Click here to type URL</a:t>
            </a:r>
            <a:endParaRPr lang="en-US" dirty="0"/>
          </a:p>
        </p:txBody>
      </p:sp>
      <p:sp>
        <p:nvSpPr>
          <p:cNvPr id="7" name="Text Placeholder 5"/>
          <p:cNvSpPr>
            <a:spLocks noGrp="1"/>
          </p:cNvSpPr>
          <p:nvPr>
            <p:ph type="body" sz="quarter" idx="12" hasCustomPrompt="1"/>
          </p:nvPr>
        </p:nvSpPr>
        <p:spPr>
          <a:xfrm>
            <a:off x="473726" y="475763"/>
            <a:ext cx="8204528" cy="196156"/>
          </a:xfrm>
        </p:spPr>
        <p:txBody>
          <a:bodyPr lIns="0" tIns="0" rIns="0" bIns="0"/>
          <a:lstStyle>
            <a:lvl1pPr marL="0" indent="0" algn="ctr">
              <a:buNone/>
              <a:defRPr sz="800">
                <a:solidFill>
                  <a:srgbClr val="455560"/>
                </a:solidFill>
              </a:defRPr>
            </a:lvl1pPr>
          </a:lstStyle>
          <a:p>
            <a:pPr lvl="0"/>
            <a:r>
              <a:rPr lang="en-US" dirty="0" smtClean="0"/>
              <a:t>Click here to type Title</a:t>
            </a:r>
            <a:endParaRPr lang="en-US" dirty="0"/>
          </a:p>
        </p:txBody>
      </p:sp>
    </p:spTree>
    <p:extLst>
      <p:ext uri="{BB962C8B-B14F-4D97-AF65-F5344CB8AC3E}">
        <p14:creationId xmlns:p14="http://schemas.microsoft.com/office/powerpoint/2010/main" val="2364944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30432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4627508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663979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654506"/>
            <a:ext cx="5486400" cy="466794"/>
          </a:xfrm>
          <a:ln>
            <a:noFill/>
          </a:ln>
        </p:spPr>
        <p:txBody>
          <a:bodyPr lIns="91440" tIns="91440" rIns="91440" bIns="91440" anchor="t" anchorCtr="0"/>
          <a:lstStyle>
            <a:lvl1pPr algn="l">
              <a:defRPr sz="2000" b="1"/>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92288" y="466681"/>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221244"/>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Tree>
    <p:extLst>
      <p:ext uri="{BB962C8B-B14F-4D97-AF65-F5344CB8AC3E}">
        <p14:creationId xmlns:p14="http://schemas.microsoft.com/office/powerpoint/2010/main" val="16776796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Web Browser">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44500" y="402174"/>
            <a:ext cx="8253984" cy="5699760"/>
          </a:xfrm>
          <a:prstGeom prst="rect">
            <a:avLst/>
          </a:prstGeom>
          <a:effectLst>
            <a:outerShdw blurRad="358775" dist="88900" dir="5400000" algn="tl" rotWithShape="0">
              <a:srgbClr val="000000">
                <a:alpha val="93000"/>
              </a:srgbClr>
            </a:outerShdw>
          </a:effectLst>
        </p:spPr>
      </p:pic>
      <p:sp>
        <p:nvSpPr>
          <p:cNvPr id="4" name="Picture Placeholder 3"/>
          <p:cNvSpPr>
            <a:spLocks noGrp="1"/>
          </p:cNvSpPr>
          <p:nvPr>
            <p:ph type="pic" sz="quarter" idx="10"/>
          </p:nvPr>
        </p:nvSpPr>
        <p:spPr>
          <a:xfrm>
            <a:off x="463566" y="1143261"/>
            <a:ext cx="8204528" cy="4917238"/>
          </a:xfrm>
        </p:spPr>
        <p:txBody>
          <a:bodyPr/>
          <a:lstStyle/>
          <a:p>
            <a:r>
              <a:rPr lang="en-GB" smtClean="0"/>
              <a:t>Drag picture to placeholder or click icon to add</a:t>
            </a:r>
            <a:endParaRPr lang="en-US" dirty="0"/>
          </a:p>
        </p:txBody>
      </p:sp>
      <p:sp>
        <p:nvSpPr>
          <p:cNvPr id="6" name="Text Placeholder 5"/>
          <p:cNvSpPr>
            <a:spLocks noGrp="1"/>
          </p:cNvSpPr>
          <p:nvPr>
            <p:ph type="body" sz="quarter" idx="11" hasCustomPrompt="1"/>
          </p:nvPr>
        </p:nvSpPr>
        <p:spPr>
          <a:xfrm>
            <a:off x="2188266" y="803092"/>
            <a:ext cx="5568950" cy="141287"/>
          </a:xfrm>
        </p:spPr>
        <p:txBody>
          <a:bodyPr lIns="0" tIns="0" rIns="0" bIns="0"/>
          <a:lstStyle>
            <a:lvl1pPr marL="0" indent="0">
              <a:buNone/>
              <a:defRPr sz="800">
                <a:solidFill>
                  <a:schemeClr val="tx1"/>
                </a:solidFill>
              </a:defRPr>
            </a:lvl1pPr>
          </a:lstStyle>
          <a:p>
            <a:pPr lvl="0"/>
            <a:r>
              <a:rPr lang="en-US" dirty="0" smtClean="0"/>
              <a:t>Click here to type URL</a:t>
            </a:r>
            <a:endParaRPr lang="en-US" dirty="0"/>
          </a:p>
        </p:txBody>
      </p:sp>
      <p:sp>
        <p:nvSpPr>
          <p:cNvPr id="7" name="Text Placeholder 5"/>
          <p:cNvSpPr>
            <a:spLocks noGrp="1"/>
          </p:cNvSpPr>
          <p:nvPr>
            <p:ph type="body" sz="quarter" idx="12" hasCustomPrompt="1"/>
          </p:nvPr>
        </p:nvSpPr>
        <p:spPr>
          <a:xfrm>
            <a:off x="473726" y="475763"/>
            <a:ext cx="8204528" cy="196156"/>
          </a:xfrm>
        </p:spPr>
        <p:txBody>
          <a:bodyPr lIns="0" tIns="0" rIns="0" bIns="0"/>
          <a:lstStyle>
            <a:lvl1pPr marL="0" indent="0" algn="ctr">
              <a:buNone/>
              <a:defRPr sz="800">
                <a:solidFill>
                  <a:srgbClr val="455560"/>
                </a:solidFill>
              </a:defRPr>
            </a:lvl1pPr>
          </a:lstStyle>
          <a:p>
            <a:pPr lvl="0"/>
            <a:r>
              <a:rPr lang="en-US" dirty="0" smtClean="0"/>
              <a:t>Click here to type Title</a:t>
            </a:r>
            <a:endParaRPr lang="en-US" dirty="0"/>
          </a:p>
        </p:txBody>
      </p:sp>
    </p:spTree>
    <p:extLst>
      <p:ext uri="{BB962C8B-B14F-4D97-AF65-F5344CB8AC3E}">
        <p14:creationId xmlns:p14="http://schemas.microsoft.com/office/powerpoint/2010/main" val="8497371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Web Browser">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44500" y="402174"/>
            <a:ext cx="8253984" cy="5699760"/>
          </a:xfrm>
          <a:prstGeom prst="rect">
            <a:avLst/>
          </a:prstGeom>
          <a:effectLst>
            <a:outerShdw blurRad="358775" dist="88900" dir="5400000" algn="tl" rotWithShape="0">
              <a:srgbClr val="000000">
                <a:alpha val="93000"/>
              </a:srgbClr>
            </a:outerShdw>
          </a:effectLst>
        </p:spPr>
      </p:pic>
      <p:sp>
        <p:nvSpPr>
          <p:cNvPr id="4" name="Picture Placeholder 3"/>
          <p:cNvSpPr>
            <a:spLocks noGrp="1"/>
          </p:cNvSpPr>
          <p:nvPr>
            <p:ph type="pic" sz="quarter" idx="10"/>
          </p:nvPr>
        </p:nvSpPr>
        <p:spPr>
          <a:xfrm>
            <a:off x="463566" y="1143261"/>
            <a:ext cx="8204528" cy="4917238"/>
          </a:xfrm>
        </p:spPr>
        <p:txBody>
          <a:bodyPr/>
          <a:lstStyle/>
          <a:p>
            <a:endParaRPr lang="en-US" dirty="0"/>
          </a:p>
        </p:txBody>
      </p:sp>
      <p:sp>
        <p:nvSpPr>
          <p:cNvPr id="6" name="Text Placeholder 5"/>
          <p:cNvSpPr>
            <a:spLocks noGrp="1"/>
          </p:cNvSpPr>
          <p:nvPr>
            <p:ph type="body" sz="quarter" idx="11" hasCustomPrompt="1"/>
          </p:nvPr>
        </p:nvSpPr>
        <p:spPr>
          <a:xfrm>
            <a:off x="2188266" y="803092"/>
            <a:ext cx="5568950" cy="141287"/>
          </a:xfrm>
        </p:spPr>
        <p:txBody>
          <a:bodyPr lIns="0" tIns="0" rIns="0" bIns="0"/>
          <a:lstStyle>
            <a:lvl1pPr marL="0" indent="0">
              <a:buNone/>
              <a:defRPr sz="800">
                <a:solidFill>
                  <a:schemeClr val="tx1"/>
                </a:solidFill>
              </a:defRPr>
            </a:lvl1pPr>
          </a:lstStyle>
          <a:p>
            <a:pPr lvl="0"/>
            <a:r>
              <a:rPr lang="en-US" dirty="0" smtClean="0"/>
              <a:t>Click here to type URL</a:t>
            </a:r>
            <a:endParaRPr lang="en-US" dirty="0"/>
          </a:p>
        </p:txBody>
      </p:sp>
      <p:sp>
        <p:nvSpPr>
          <p:cNvPr id="7" name="Text Placeholder 5"/>
          <p:cNvSpPr>
            <a:spLocks noGrp="1"/>
          </p:cNvSpPr>
          <p:nvPr>
            <p:ph type="body" sz="quarter" idx="12" hasCustomPrompt="1"/>
          </p:nvPr>
        </p:nvSpPr>
        <p:spPr>
          <a:xfrm>
            <a:off x="473726" y="475763"/>
            <a:ext cx="8204528" cy="196156"/>
          </a:xfrm>
        </p:spPr>
        <p:txBody>
          <a:bodyPr lIns="0" tIns="0" rIns="0" bIns="0"/>
          <a:lstStyle>
            <a:lvl1pPr marL="0" indent="0" algn="ctr">
              <a:buNone/>
              <a:defRPr sz="800">
                <a:solidFill>
                  <a:srgbClr val="455560"/>
                </a:solidFill>
              </a:defRPr>
            </a:lvl1pPr>
          </a:lstStyle>
          <a:p>
            <a:pPr lvl="0"/>
            <a:r>
              <a:rPr lang="en-US" dirty="0" smtClean="0"/>
              <a:t>Click here to type Title</a:t>
            </a:r>
            <a:endParaRPr lang="en-US" dirty="0"/>
          </a:p>
        </p:txBody>
      </p:sp>
    </p:spTree>
    <p:extLst>
      <p:ext uri="{BB962C8B-B14F-4D97-AF65-F5344CB8AC3E}">
        <p14:creationId xmlns:p14="http://schemas.microsoft.com/office/powerpoint/2010/main" val="2364944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30432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192055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41545869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654506"/>
            <a:ext cx="5486400" cy="466794"/>
          </a:xfrm>
          <a:prstGeom prst="rect">
            <a:avLst/>
          </a:prstGeom>
          <a:ln>
            <a:noFill/>
          </a:ln>
        </p:spPr>
        <p:txBody>
          <a:bodyPr lIns="91440" tIns="91440" rIns="91440" bIns="91440" anchor="t" anchorCtr="0"/>
          <a:lstStyle>
            <a:lvl1pPr algn="l">
              <a:defRPr sz="2000" b="1"/>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92288" y="466681"/>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221244"/>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Tree>
    <p:extLst>
      <p:ext uri="{BB962C8B-B14F-4D97-AF65-F5344CB8AC3E}">
        <p14:creationId xmlns:p14="http://schemas.microsoft.com/office/powerpoint/2010/main" val="36136183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Web Browser">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44500" y="402174"/>
            <a:ext cx="8253984" cy="5699760"/>
          </a:xfrm>
          <a:prstGeom prst="rect">
            <a:avLst/>
          </a:prstGeom>
          <a:effectLst>
            <a:outerShdw blurRad="358775" dist="88900" dir="5400000" algn="tl" rotWithShape="0">
              <a:srgbClr val="000000">
                <a:alpha val="93000"/>
              </a:srgbClr>
            </a:outerShdw>
          </a:effectLst>
        </p:spPr>
      </p:pic>
      <p:sp>
        <p:nvSpPr>
          <p:cNvPr id="4" name="Picture Placeholder 3"/>
          <p:cNvSpPr>
            <a:spLocks noGrp="1"/>
          </p:cNvSpPr>
          <p:nvPr>
            <p:ph type="pic" sz="quarter" idx="10"/>
          </p:nvPr>
        </p:nvSpPr>
        <p:spPr>
          <a:xfrm>
            <a:off x="463566" y="1143261"/>
            <a:ext cx="8204528" cy="4917238"/>
          </a:xfrm>
        </p:spPr>
        <p:txBody>
          <a:bodyPr/>
          <a:lstStyle/>
          <a:p>
            <a:endParaRPr lang="en-US" dirty="0"/>
          </a:p>
        </p:txBody>
      </p:sp>
      <p:sp>
        <p:nvSpPr>
          <p:cNvPr id="6" name="Text Placeholder 5"/>
          <p:cNvSpPr>
            <a:spLocks noGrp="1"/>
          </p:cNvSpPr>
          <p:nvPr>
            <p:ph type="body" sz="quarter" idx="11" hasCustomPrompt="1"/>
          </p:nvPr>
        </p:nvSpPr>
        <p:spPr>
          <a:xfrm>
            <a:off x="2188266" y="803092"/>
            <a:ext cx="5568950" cy="141287"/>
          </a:xfrm>
        </p:spPr>
        <p:txBody>
          <a:bodyPr lIns="0" tIns="0" rIns="0" bIns="0"/>
          <a:lstStyle>
            <a:lvl1pPr marL="0" indent="0">
              <a:buNone/>
              <a:defRPr sz="800">
                <a:solidFill>
                  <a:schemeClr val="tx1"/>
                </a:solidFill>
              </a:defRPr>
            </a:lvl1pPr>
          </a:lstStyle>
          <a:p>
            <a:pPr lvl="0"/>
            <a:r>
              <a:rPr lang="en-US" dirty="0" smtClean="0"/>
              <a:t>Click here to type URL</a:t>
            </a:r>
            <a:endParaRPr lang="en-US" dirty="0"/>
          </a:p>
        </p:txBody>
      </p:sp>
      <p:sp>
        <p:nvSpPr>
          <p:cNvPr id="7" name="Text Placeholder 5"/>
          <p:cNvSpPr>
            <a:spLocks noGrp="1"/>
          </p:cNvSpPr>
          <p:nvPr>
            <p:ph type="body" sz="quarter" idx="12" hasCustomPrompt="1"/>
          </p:nvPr>
        </p:nvSpPr>
        <p:spPr>
          <a:xfrm>
            <a:off x="473726" y="475763"/>
            <a:ext cx="8204528" cy="196156"/>
          </a:xfrm>
        </p:spPr>
        <p:txBody>
          <a:bodyPr lIns="0" tIns="0" rIns="0" bIns="0"/>
          <a:lstStyle>
            <a:lvl1pPr marL="0" indent="0" algn="ctr">
              <a:buNone/>
              <a:defRPr sz="800">
                <a:solidFill>
                  <a:srgbClr val="455560"/>
                </a:solidFill>
              </a:defRPr>
            </a:lvl1pPr>
          </a:lstStyle>
          <a:p>
            <a:pPr lvl="0"/>
            <a:r>
              <a:rPr lang="en-US" dirty="0" smtClean="0"/>
              <a:t>Click here to type Title</a:t>
            </a:r>
            <a:endParaRPr lang="en-US" dirty="0"/>
          </a:p>
        </p:txBody>
      </p:sp>
    </p:spTree>
    <p:extLst>
      <p:ext uri="{BB962C8B-B14F-4D97-AF65-F5344CB8AC3E}">
        <p14:creationId xmlns:p14="http://schemas.microsoft.com/office/powerpoint/2010/main" val="41496942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Blank with logo">
    <p:spTree>
      <p:nvGrpSpPr>
        <p:cNvPr id="1" name=""/>
        <p:cNvGrpSpPr/>
        <p:nvPr/>
      </p:nvGrpSpPr>
      <p:grpSpPr>
        <a:xfrm>
          <a:off x="0" y="0"/>
          <a:ext cx="0" cy="0"/>
          <a:chOff x="0" y="0"/>
          <a:chExt cx="0" cy="0"/>
        </a:xfrm>
      </p:grpSpPr>
    </p:spTree>
    <p:extLst>
      <p:ext uri="{BB962C8B-B14F-4D97-AF65-F5344CB8AC3E}">
        <p14:creationId xmlns:p14="http://schemas.microsoft.com/office/powerpoint/2010/main" val="10229392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Rectangle 1"/>
          <p:cNvSpPr/>
          <p:nvPr userDrawn="1"/>
        </p:nvSpPr>
        <p:spPr>
          <a:xfrm>
            <a:off x="152400" y="6286500"/>
            <a:ext cx="2540000" cy="368300"/>
          </a:xfrm>
          <a:prstGeom prst="rect">
            <a:avLst/>
          </a:prstGeom>
          <a:gradFill>
            <a:gsLst>
              <a:gs pos="0">
                <a:srgbClr val="0E72B1"/>
              </a:gs>
              <a:gs pos="100000">
                <a:srgbClr val="0E76B8"/>
              </a:gs>
            </a:gsLs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323566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userDrawn="1">
  <p:cSld name="Black">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915945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userDrawn="1">
  <p:cSld name="Total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883016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917521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E9FA039A-32CF-184F-A161-6F1C55BA4EBD}" type="datetimeFigureOut">
              <a:rPr lang="en-US" smtClean="0"/>
              <a:t>8/5/2015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9D91A12-4FF1-3F45-A7BD-50FBD1688334}" type="slidenum">
              <a:rPr lang="en-US" smtClean="0"/>
              <a:t>‹#›</a:t>
            </a:fld>
            <a:endParaRPr lang="en-US"/>
          </a:p>
        </p:txBody>
      </p:sp>
    </p:spTree>
    <p:extLst>
      <p:ext uri="{BB962C8B-B14F-4D97-AF65-F5344CB8AC3E}">
        <p14:creationId xmlns:p14="http://schemas.microsoft.com/office/powerpoint/2010/main" val="275565285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userDrawn="1">
  <p:cSld name="Total Blank Blue">
    <p:bg>
      <p:bgPr>
        <a:gradFill flip="none" rotWithShape="1">
          <a:gsLst>
            <a:gs pos="0">
              <a:srgbClr val="0E76B8"/>
            </a:gs>
            <a:gs pos="100000">
              <a:srgbClr val="021E2C"/>
            </a:gs>
          </a:gsLst>
          <a:lin ang="16200000" scaled="0"/>
          <a:tileRect/>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293688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Presentation Title - Shar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alphaModFix/>
            <a:extLst>
              <a:ext uri="{28A0092B-C50C-407E-A947-70E740481C1C}">
                <a14:useLocalDpi xmlns:a14="http://schemas.microsoft.com/office/drawing/2010/main"/>
              </a:ext>
            </a:extLst>
          </a:blip>
          <a:stretch>
            <a:fillRect/>
          </a:stretch>
        </p:blipFill>
        <p:spPr>
          <a:xfrm>
            <a:off x="-1" y="-4403"/>
            <a:ext cx="9144001" cy="6858000"/>
          </a:xfrm>
          <a:prstGeom prst="rect">
            <a:avLst/>
          </a:prstGeom>
        </p:spPr>
      </p:pic>
      <p:sp>
        <p:nvSpPr>
          <p:cNvPr id="10" name="Rectangle 9"/>
          <p:cNvSpPr/>
          <p:nvPr userDrawn="1"/>
        </p:nvSpPr>
        <p:spPr>
          <a:xfrm>
            <a:off x="0" y="0"/>
            <a:ext cx="9144000" cy="6858000"/>
          </a:xfrm>
          <a:prstGeom prst="rect">
            <a:avLst/>
          </a:prstGeom>
          <a:solidFill>
            <a:schemeClr val="bg1">
              <a:alpha val="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0"/>
            <a:ext cx="2707270" cy="6858000"/>
          </a:xfrm>
          <a:prstGeom prst="rect">
            <a:avLst/>
          </a:prstGeom>
        </p:spPr>
      </p:pic>
      <p:pic>
        <p:nvPicPr>
          <p:cNvPr id="15" name="Picture 14"/>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996324" y="5849121"/>
            <a:ext cx="2789108" cy="510046"/>
          </a:xfrm>
          <a:prstGeom prst="rect">
            <a:avLst/>
          </a:prstGeom>
        </p:spPr>
      </p:pic>
      <p:sp>
        <p:nvSpPr>
          <p:cNvPr id="19" name="Text Placeholder 2"/>
          <p:cNvSpPr>
            <a:spLocks noGrp="1"/>
          </p:cNvSpPr>
          <p:nvPr>
            <p:ph type="body" sz="quarter" idx="10" hasCustomPrompt="1"/>
          </p:nvPr>
        </p:nvSpPr>
        <p:spPr>
          <a:xfrm>
            <a:off x="2900363" y="526731"/>
            <a:ext cx="5989637" cy="399690"/>
          </a:xfrm>
          <a:prstGeom prst="rect">
            <a:avLst/>
          </a:prstGeom>
        </p:spPr>
        <p:txBody>
          <a:bodyPr vert="horz"/>
          <a:lstStyle>
            <a:lvl1pPr marL="0" indent="0">
              <a:buNone/>
              <a:defRPr sz="1600">
                <a:solidFill>
                  <a:schemeClr val="tx1"/>
                </a:solidFill>
                <a:latin typeface="+mn-lt"/>
              </a:defRPr>
            </a:lvl1pPr>
          </a:lstStyle>
          <a:p>
            <a:r>
              <a:rPr lang="en-US" dirty="0" smtClean="0">
                <a:solidFill>
                  <a:srgbClr val="455560"/>
                </a:solidFill>
              </a:rPr>
              <a:t>Event Name / Place</a:t>
            </a:r>
            <a:endParaRPr lang="en-US" dirty="0">
              <a:solidFill>
                <a:srgbClr val="455560"/>
              </a:solidFill>
            </a:endParaRPr>
          </a:p>
        </p:txBody>
      </p:sp>
      <p:sp>
        <p:nvSpPr>
          <p:cNvPr id="25" name="Text Placeholder 23"/>
          <p:cNvSpPr>
            <a:spLocks noGrp="1"/>
          </p:cNvSpPr>
          <p:nvPr>
            <p:ph type="body" sz="quarter" idx="12" hasCustomPrompt="1"/>
          </p:nvPr>
        </p:nvSpPr>
        <p:spPr>
          <a:xfrm>
            <a:off x="2900363" y="4035310"/>
            <a:ext cx="5989637" cy="351288"/>
          </a:xfrm>
          <a:prstGeom prst="rect">
            <a:avLst/>
          </a:prstGeom>
        </p:spPr>
        <p:txBody>
          <a:bodyPr vert="horz"/>
          <a:lstStyle>
            <a:lvl1pPr marL="0" indent="0">
              <a:buNone/>
              <a:defRPr sz="2000"/>
            </a:lvl1pPr>
          </a:lstStyle>
          <a:p>
            <a:pPr lvl="0"/>
            <a:r>
              <a:rPr lang="en-US" dirty="0" smtClean="0"/>
              <a:t>Presenter name</a:t>
            </a:r>
            <a:endParaRPr lang="en-US" dirty="0"/>
          </a:p>
        </p:txBody>
      </p:sp>
      <p:sp>
        <p:nvSpPr>
          <p:cNvPr id="3" name="Text Placeholder 2"/>
          <p:cNvSpPr>
            <a:spLocks noGrp="1"/>
          </p:cNvSpPr>
          <p:nvPr>
            <p:ph type="body" sz="quarter" idx="14" hasCustomPrompt="1"/>
          </p:nvPr>
        </p:nvSpPr>
        <p:spPr>
          <a:xfrm>
            <a:off x="2900363" y="927100"/>
            <a:ext cx="5989637" cy="3108325"/>
          </a:xfrm>
          <a:prstGeom prst="rect">
            <a:avLst/>
          </a:prstGeom>
        </p:spPr>
        <p:txBody>
          <a:bodyPr vert="horz" anchor="ctr" anchorCtr="0"/>
          <a:lstStyle>
            <a:lvl1pPr marL="0" indent="0">
              <a:lnSpc>
                <a:spcPct val="80000"/>
              </a:lnSpc>
              <a:buNone/>
              <a:defRPr sz="6600" spc="-150">
                <a:solidFill>
                  <a:schemeClr val="accent1"/>
                </a:solidFill>
                <a:latin typeface="+mn-lt"/>
              </a:defRPr>
            </a:lvl1pPr>
            <a:lvl2pPr marL="457200" indent="0">
              <a:buNone/>
              <a:defRPr sz="4400">
                <a:solidFill>
                  <a:schemeClr val="accent1"/>
                </a:solidFill>
              </a:defRPr>
            </a:lvl2pPr>
            <a:lvl3pPr marL="914400" indent="0">
              <a:buNone/>
              <a:defRPr sz="4400">
                <a:solidFill>
                  <a:schemeClr val="accent1"/>
                </a:solidFill>
              </a:defRPr>
            </a:lvl3pPr>
            <a:lvl4pPr marL="1371600" indent="0">
              <a:buNone/>
              <a:defRPr sz="4400">
                <a:solidFill>
                  <a:schemeClr val="accent1"/>
                </a:solidFill>
              </a:defRPr>
            </a:lvl4pPr>
            <a:lvl5pPr marL="1828800" indent="0">
              <a:buNone/>
              <a:defRPr sz="4400">
                <a:solidFill>
                  <a:schemeClr val="accent1"/>
                </a:solidFill>
              </a:defRPr>
            </a:lvl5pPr>
          </a:lstStyle>
          <a:p>
            <a:pPr lvl="0"/>
            <a:r>
              <a:rPr lang="en-US" dirty="0" smtClean="0"/>
              <a:t>This is the presentation title</a:t>
            </a:r>
            <a:endParaRPr lang="en-US" dirty="0"/>
          </a:p>
        </p:txBody>
      </p:sp>
      <p:sp>
        <p:nvSpPr>
          <p:cNvPr id="5" name="Text Placeholder 4"/>
          <p:cNvSpPr>
            <a:spLocks noGrp="1"/>
          </p:cNvSpPr>
          <p:nvPr>
            <p:ph type="body" sz="quarter" idx="15" hasCustomPrompt="1"/>
          </p:nvPr>
        </p:nvSpPr>
        <p:spPr>
          <a:xfrm>
            <a:off x="2900363" y="4386263"/>
            <a:ext cx="5989637" cy="609600"/>
          </a:xfrm>
          <a:prstGeom prst="rect">
            <a:avLst/>
          </a:prstGeom>
        </p:spPr>
        <p:txBody>
          <a:bodyPr vert="horz"/>
          <a:lstStyle>
            <a:lvl1pPr marL="0" indent="0">
              <a:buNone/>
              <a:defRPr sz="1400">
                <a:solidFill>
                  <a:srgbClr val="000000"/>
                </a:solidFill>
              </a:defRPr>
            </a:lvl1pPr>
            <a:lvl2pPr marL="457200" indent="0">
              <a:buNone/>
              <a:defRPr sz="1400">
                <a:solidFill>
                  <a:srgbClr val="455560"/>
                </a:solidFill>
              </a:defRPr>
            </a:lvl2pPr>
            <a:lvl3pPr marL="914400" indent="0">
              <a:buNone/>
              <a:defRPr sz="1400">
                <a:solidFill>
                  <a:srgbClr val="455560"/>
                </a:solidFill>
              </a:defRPr>
            </a:lvl3pPr>
            <a:lvl4pPr marL="1371600" indent="0">
              <a:buNone/>
              <a:defRPr sz="1400">
                <a:solidFill>
                  <a:srgbClr val="455560"/>
                </a:solidFill>
              </a:defRPr>
            </a:lvl4pPr>
            <a:lvl5pPr marL="1828800" indent="0">
              <a:buNone/>
              <a:defRPr sz="1400">
                <a:solidFill>
                  <a:srgbClr val="455560"/>
                </a:solidFill>
              </a:defRPr>
            </a:lvl5pPr>
          </a:lstStyle>
          <a:p>
            <a:pPr lvl="0"/>
            <a:r>
              <a:rPr lang="en-US" dirty="0" smtClean="0"/>
              <a:t>Presenter title</a:t>
            </a:r>
            <a:endParaRPr lang="en-US" dirty="0"/>
          </a:p>
        </p:txBody>
      </p:sp>
    </p:spTree>
    <p:extLst>
      <p:ext uri="{BB962C8B-B14F-4D97-AF65-F5344CB8AC3E}">
        <p14:creationId xmlns:p14="http://schemas.microsoft.com/office/powerpoint/2010/main" val="4694195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Presentation Title - Explor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alphaModFix/>
            <a:extLst>
              <a:ext uri="{28A0092B-C50C-407E-A947-70E740481C1C}">
                <a14:useLocalDpi xmlns:a14="http://schemas.microsoft.com/office/drawing/2010/main"/>
              </a:ext>
            </a:extLst>
          </a:blip>
          <a:stretch>
            <a:fillRect/>
          </a:stretch>
        </p:blipFill>
        <p:spPr>
          <a:xfrm>
            <a:off x="-1" y="-4403"/>
            <a:ext cx="9144001" cy="6858000"/>
          </a:xfrm>
          <a:prstGeom prst="rect">
            <a:avLst/>
          </a:prstGeom>
        </p:spPr>
      </p:pic>
      <p:sp>
        <p:nvSpPr>
          <p:cNvPr id="10" name="Rectangle 9"/>
          <p:cNvSpPr/>
          <p:nvPr userDrawn="1"/>
        </p:nvSpPr>
        <p:spPr>
          <a:xfrm>
            <a:off x="0" y="0"/>
            <a:ext cx="9144000" cy="6858000"/>
          </a:xfrm>
          <a:prstGeom prst="rect">
            <a:avLst/>
          </a:prstGeom>
          <a:solidFill>
            <a:schemeClr val="bg1">
              <a:alpha val="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Text Placeholder 2"/>
          <p:cNvSpPr>
            <a:spLocks noGrp="1"/>
          </p:cNvSpPr>
          <p:nvPr>
            <p:ph type="body" sz="quarter" idx="10" hasCustomPrompt="1"/>
          </p:nvPr>
        </p:nvSpPr>
        <p:spPr>
          <a:xfrm>
            <a:off x="2900363" y="526731"/>
            <a:ext cx="5989637" cy="399690"/>
          </a:xfrm>
          <a:prstGeom prst="rect">
            <a:avLst/>
          </a:prstGeom>
        </p:spPr>
        <p:txBody>
          <a:bodyPr vert="horz"/>
          <a:lstStyle>
            <a:lvl1pPr marL="0" indent="0">
              <a:buNone/>
              <a:defRPr sz="1600" baseline="0">
                <a:solidFill>
                  <a:schemeClr val="tx1"/>
                </a:solidFill>
                <a:latin typeface="+mn-lt"/>
              </a:defRPr>
            </a:lvl1pPr>
          </a:lstStyle>
          <a:p>
            <a:r>
              <a:rPr lang="en-US" dirty="0" smtClean="0">
                <a:solidFill>
                  <a:srgbClr val="455560"/>
                </a:solidFill>
              </a:rPr>
              <a:t>Event Name / Place</a:t>
            </a:r>
            <a:endParaRPr lang="en-US" dirty="0">
              <a:solidFill>
                <a:srgbClr val="455560"/>
              </a:solidFill>
            </a:endParaRPr>
          </a:p>
        </p:txBody>
      </p:sp>
      <p:sp>
        <p:nvSpPr>
          <p:cNvPr id="25" name="Text Placeholder 23"/>
          <p:cNvSpPr>
            <a:spLocks noGrp="1"/>
          </p:cNvSpPr>
          <p:nvPr>
            <p:ph type="body" sz="quarter" idx="12" hasCustomPrompt="1"/>
          </p:nvPr>
        </p:nvSpPr>
        <p:spPr>
          <a:xfrm>
            <a:off x="2900363" y="4035310"/>
            <a:ext cx="5989637" cy="351288"/>
          </a:xfrm>
          <a:prstGeom prst="rect">
            <a:avLst/>
          </a:prstGeom>
        </p:spPr>
        <p:txBody>
          <a:bodyPr vert="horz"/>
          <a:lstStyle>
            <a:lvl1pPr marL="0" indent="0">
              <a:buNone/>
              <a:defRPr sz="2000"/>
            </a:lvl1pPr>
          </a:lstStyle>
          <a:p>
            <a:pPr lvl="0"/>
            <a:r>
              <a:rPr lang="en-US" dirty="0" smtClean="0"/>
              <a:t>Presenter name</a:t>
            </a:r>
            <a:endParaRPr lang="en-US" dirty="0"/>
          </a:p>
        </p:txBody>
      </p:sp>
      <p:sp>
        <p:nvSpPr>
          <p:cNvPr id="3" name="Text Placeholder 2"/>
          <p:cNvSpPr>
            <a:spLocks noGrp="1"/>
          </p:cNvSpPr>
          <p:nvPr>
            <p:ph type="body" sz="quarter" idx="14" hasCustomPrompt="1"/>
          </p:nvPr>
        </p:nvSpPr>
        <p:spPr>
          <a:xfrm>
            <a:off x="2900363" y="927100"/>
            <a:ext cx="5989637" cy="3108325"/>
          </a:xfrm>
          <a:prstGeom prst="rect">
            <a:avLst/>
          </a:prstGeom>
        </p:spPr>
        <p:txBody>
          <a:bodyPr vert="horz" anchor="ctr" anchorCtr="0"/>
          <a:lstStyle>
            <a:lvl1pPr marL="0" indent="0">
              <a:lnSpc>
                <a:spcPct val="80000"/>
              </a:lnSpc>
              <a:buNone/>
              <a:defRPr sz="6600" spc="-150">
                <a:solidFill>
                  <a:schemeClr val="accent1"/>
                </a:solidFill>
                <a:latin typeface="+mn-lt"/>
              </a:defRPr>
            </a:lvl1pPr>
            <a:lvl2pPr marL="457200" indent="0">
              <a:buNone/>
              <a:defRPr sz="4400">
                <a:solidFill>
                  <a:schemeClr val="accent1"/>
                </a:solidFill>
              </a:defRPr>
            </a:lvl2pPr>
            <a:lvl3pPr marL="914400" indent="0">
              <a:buNone/>
              <a:defRPr sz="4400">
                <a:solidFill>
                  <a:schemeClr val="accent1"/>
                </a:solidFill>
              </a:defRPr>
            </a:lvl3pPr>
            <a:lvl4pPr marL="1371600" indent="0">
              <a:buNone/>
              <a:defRPr sz="4400">
                <a:solidFill>
                  <a:schemeClr val="accent1"/>
                </a:solidFill>
              </a:defRPr>
            </a:lvl4pPr>
            <a:lvl5pPr marL="1828800" indent="0">
              <a:buNone/>
              <a:defRPr sz="4400">
                <a:solidFill>
                  <a:schemeClr val="accent1"/>
                </a:solidFill>
              </a:defRPr>
            </a:lvl5pPr>
          </a:lstStyle>
          <a:p>
            <a:pPr lvl="0"/>
            <a:r>
              <a:rPr lang="en-US" dirty="0" smtClean="0"/>
              <a:t>This is the presentation title</a:t>
            </a:r>
            <a:endParaRPr lang="en-US" dirty="0"/>
          </a:p>
        </p:txBody>
      </p:sp>
      <p:sp>
        <p:nvSpPr>
          <p:cNvPr id="5" name="Text Placeholder 4"/>
          <p:cNvSpPr>
            <a:spLocks noGrp="1"/>
          </p:cNvSpPr>
          <p:nvPr>
            <p:ph type="body" sz="quarter" idx="15" hasCustomPrompt="1"/>
          </p:nvPr>
        </p:nvSpPr>
        <p:spPr>
          <a:xfrm>
            <a:off x="2900363" y="4386263"/>
            <a:ext cx="5989637" cy="609600"/>
          </a:xfrm>
          <a:prstGeom prst="rect">
            <a:avLst/>
          </a:prstGeom>
        </p:spPr>
        <p:txBody>
          <a:bodyPr vert="horz"/>
          <a:lstStyle>
            <a:lvl1pPr marL="0" indent="0">
              <a:buNone/>
              <a:defRPr sz="1400">
                <a:solidFill>
                  <a:srgbClr val="000000"/>
                </a:solidFill>
              </a:defRPr>
            </a:lvl1pPr>
            <a:lvl2pPr marL="457200" indent="0">
              <a:buNone/>
              <a:defRPr sz="1400">
                <a:solidFill>
                  <a:srgbClr val="455560"/>
                </a:solidFill>
              </a:defRPr>
            </a:lvl2pPr>
            <a:lvl3pPr marL="914400" indent="0">
              <a:buNone/>
              <a:defRPr sz="1400">
                <a:solidFill>
                  <a:srgbClr val="455560"/>
                </a:solidFill>
              </a:defRPr>
            </a:lvl3pPr>
            <a:lvl4pPr marL="1371600" indent="0">
              <a:buNone/>
              <a:defRPr sz="1400">
                <a:solidFill>
                  <a:srgbClr val="455560"/>
                </a:solidFill>
              </a:defRPr>
            </a:lvl4pPr>
            <a:lvl5pPr marL="1828800" indent="0">
              <a:buNone/>
              <a:defRPr sz="1400">
                <a:solidFill>
                  <a:srgbClr val="455560"/>
                </a:solidFill>
              </a:defRPr>
            </a:lvl5pPr>
          </a:lstStyle>
          <a:p>
            <a:pPr lvl="0"/>
            <a:r>
              <a:rPr lang="en-US" dirty="0" smtClean="0"/>
              <a:t>Presenter title</a:t>
            </a:r>
            <a:endParaRPr lang="en-US" dirty="0"/>
          </a:p>
        </p:txBody>
      </p:sp>
      <p:pic>
        <p:nvPicPr>
          <p:cNvPr id="14" name="Picture 13" descr="explore-title.psd"/>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0" y="0"/>
            <a:ext cx="2707270" cy="6858000"/>
          </a:xfrm>
          <a:prstGeom prst="rect">
            <a:avLst/>
          </a:prstGeom>
        </p:spPr>
      </p:pic>
      <p:pic>
        <p:nvPicPr>
          <p:cNvPr id="11" name="Picture 10"/>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996324" y="5849121"/>
            <a:ext cx="2789108" cy="510046"/>
          </a:xfrm>
          <a:prstGeom prst="rect">
            <a:avLst/>
          </a:prstGeom>
        </p:spPr>
      </p:pic>
    </p:spTree>
    <p:extLst>
      <p:ext uri="{BB962C8B-B14F-4D97-AF65-F5344CB8AC3E}">
        <p14:creationId xmlns:p14="http://schemas.microsoft.com/office/powerpoint/2010/main" val="19915136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Presentation Title - Magnify">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alphaModFix/>
            <a:extLst>
              <a:ext uri="{28A0092B-C50C-407E-A947-70E740481C1C}">
                <a14:useLocalDpi xmlns:a14="http://schemas.microsoft.com/office/drawing/2010/main"/>
              </a:ext>
            </a:extLst>
          </a:blip>
          <a:stretch>
            <a:fillRect/>
          </a:stretch>
        </p:blipFill>
        <p:spPr>
          <a:xfrm>
            <a:off x="-1" y="-4403"/>
            <a:ext cx="9144001" cy="6858000"/>
          </a:xfrm>
          <a:prstGeom prst="rect">
            <a:avLst/>
          </a:prstGeom>
        </p:spPr>
      </p:pic>
      <p:sp>
        <p:nvSpPr>
          <p:cNvPr id="10" name="Rectangle 9"/>
          <p:cNvSpPr/>
          <p:nvPr userDrawn="1"/>
        </p:nvSpPr>
        <p:spPr>
          <a:xfrm>
            <a:off x="0" y="0"/>
            <a:ext cx="9144000" cy="6858000"/>
          </a:xfrm>
          <a:prstGeom prst="rect">
            <a:avLst/>
          </a:prstGeom>
          <a:solidFill>
            <a:schemeClr val="bg1">
              <a:alpha val="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Text Placeholder 2"/>
          <p:cNvSpPr>
            <a:spLocks noGrp="1"/>
          </p:cNvSpPr>
          <p:nvPr>
            <p:ph type="body" sz="quarter" idx="10" hasCustomPrompt="1"/>
          </p:nvPr>
        </p:nvSpPr>
        <p:spPr>
          <a:xfrm>
            <a:off x="2900363" y="526731"/>
            <a:ext cx="5989637" cy="399690"/>
          </a:xfrm>
          <a:prstGeom prst="rect">
            <a:avLst/>
          </a:prstGeom>
        </p:spPr>
        <p:txBody>
          <a:bodyPr vert="horz"/>
          <a:lstStyle>
            <a:lvl1pPr marL="0" indent="0">
              <a:buNone/>
              <a:defRPr sz="1600">
                <a:solidFill>
                  <a:schemeClr val="tx1"/>
                </a:solidFill>
                <a:latin typeface="+mn-lt"/>
              </a:defRPr>
            </a:lvl1pPr>
          </a:lstStyle>
          <a:p>
            <a:r>
              <a:rPr lang="en-US" dirty="0" smtClean="0">
                <a:solidFill>
                  <a:srgbClr val="455560"/>
                </a:solidFill>
              </a:rPr>
              <a:t>Event Name / Place</a:t>
            </a:r>
            <a:endParaRPr lang="en-US" dirty="0">
              <a:solidFill>
                <a:srgbClr val="455560"/>
              </a:solidFill>
            </a:endParaRPr>
          </a:p>
        </p:txBody>
      </p:sp>
      <p:sp>
        <p:nvSpPr>
          <p:cNvPr id="25" name="Text Placeholder 23"/>
          <p:cNvSpPr>
            <a:spLocks noGrp="1"/>
          </p:cNvSpPr>
          <p:nvPr>
            <p:ph type="body" sz="quarter" idx="12" hasCustomPrompt="1"/>
          </p:nvPr>
        </p:nvSpPr>
        <p:spPr>
          <a:xfrm>
            <a:off x="2900363" y="4035310"/>
            <a:ext cx="5989637" cy="351288"/>
          </a:xfrm>
          <a:prstGeom prst="rect">
            <a:avLst/>
          </a:prstGeom>
        </p:spPr>
        <p:txBody>
          <a:bodyPr vert="horz"/>
          <a:lstStyle>
            <a:lvl1pPr marL="0" indent="0">
              <a:buNone/>
              <a:defRPr sz="2000"/>
            </a:lvl1pPr>
          </a:lstStyle>
          <a:p>
            <a:pPr lvl="0"/>
            <a:r>
              <a:rPr lang="en-US" dirty="0" smtClean="0"/>
              <a:t>Presenter name</a:t>
            </a:r>
            <a:endParaRPr lang="en-US" dirty="0"/>
          </a:p>
        </p:txBody>
      </p:sp>
      <p:sp>
        <p:nvSpPr>
          <p:cNvPr id="3" name="Text Placeholder 2"/>
          <p:cNvSpPr>
            <a:spLocks noGrp="1"/>
          </p:cNvSpPr>
          <p:nvPr>
            <p:ph type="body" sz="quarter" idx="14" hasCustomPrompt="1"/>
          </p:nvPr>
        </p:nvSpPr>
        <p:spPr>
          <a:xfrm>
            <a:off x="2900363" y="927100"/>
            <a:ext cx="5989637" cy="3108325"/>
          </a:xfrm>
          <a:prstGeom prst="rect">
            <a:avLst/>
          </a:prstGeom>
        </p:spPr>
        <p:txBody>
          <a:bodyPr vert="horz" anchor="ctr" anchorCtr="0"/>
          <a:lstStyle>
            <a:lvl1pPr marL="0" indent="0">
              <a:lnSpc>
                <a:spcPct val="80000"/>
              </a:lnSpc>
              <a:buNone/>
              <a:defRPr sz="6600" spc="-150">
                <a:solidFill>
                  <a:schemeClr val="accent1"/>
                </a:solidFill>
                <a:latin typeface="+mn-lt"/>
              </a:defRPr>
            </a:lvl1pPr>
            <a:lvl2pPr marL="457200" indent="0">
              <a:buNone/>
              <a:defRPr sz="4400">
                <a:solidFill>
                  <a:schemeClr val="accent1"/>
                </a:solidFill>
              </a:defRPr>
            </a:lvl2pPr>
            <a:lvl3pPr marL="914400" indent="0">
              <a:buNone/>
              <a:defRPr sz="4400">
                <a:solidFill>
                  <a:schemeClr val="accent1"/>
                </a:solidFill>
              </a:defRPr>
            </a:lvl3pPr>
            <a:lvl4pPr marL="1371600" indent="0">
              <a:buNone/>
              <a:defRPr sz="4400">
                <a:solidFill>
                  <a:schemeClr val="accent1"/>
                </a:solidFill>
              </a:defRPr>
            </a:lvl4pPr>
            <a:lvl5pPr marL="1828800" indent="0">
              <a:buNone/>
              <a:defRPr sz="4400">
                <a:solidFill>
                  <a:schemeClr val="accent1"/>
                </a:solidFill>
              </a:defRPr>
            </a:lvl5pPr>
          </a:lstStyle>
          <a:p>
            <a:pPr lvl="0"/>
            <a:r>
              <a:rPr lang="en-US" dirty="0" smtClean="0"/>
              <a:t>This is the presentation title</a:t>
            </a:r>
            <a:endParaRPr lang="en-US" dirty="0"/>
          </a:p>
        </p:txBody>
      </p:sp>
      <p:sp>
        <p:nvSpPr>
          <p:cNvPr id="5" name="Text Placeholder 4"/>
          <p:cNvSpPr>
            <a:spLocks noGrp="1"/>
          </p:cNvSpPr>
          <p:nvPr>
            <p:ph type="body" sz="quarter" idx="15" hasCustomPrompt="1"/>
          </p:nvPr>
        </p:nvSpPr>
        <p:spPr>
          <a:xfrm>
            <a:off x="2900363" y="4386263"/>
            <a:ext cx="5989637" cy="609600"/>
          </a:xfrm>
          <a:prstGeom prst="rect">
            <a:avLst/>
          </a:prstGeom>
        </p:spPr>
        <p:txBody>
          <a:bodyPr vert="horz"/>
          <a:lstStyle>
            <a:lvl1pPr marL="0" indent="0">
              <a:buNone/>
              <a:defRPr sz="1400">
                <a:solidFill>
                  <a:srgbClr val="000000"/>
                </a:solidFill>
              </a:defRPr>
            </a:lvl1pPr>
            <a:lvl2pPr marL="457200" indent="0">
              <a:buNone/>
              <a:defRPr sz="1400">
                <a:solidFill>
                  <a:srgbClr val="455560"/>
                </a:solidFill>
              </a:defRPr>
            </a:lvl2pPr>
            <a:lvl3pPr marL="914400" indent="0">
              <a:buNone/>
              <a:defRPr sz="1400">
                <a:solidFill>
                  <a:srgbClr val="455560"/>
                </a:solidFill>
              </a:defRPr>
            </a:lvl3pPr>
            <a:lvl4pPr marL="1371600" indent="0">
              <a:buNone/>
              <a:defRPr sz="1400">
                <a:solidFill>
                  <a:srgbClr val="455560"/>
                </a:solidFill>
              </a:defRPr>
            </a:lvl4pPr>
            <a:lvl5pPr marL="1828800" indent="0">
              <a:buNone/>
              <a:defRPr sz="1400">
                <a:solidFill>
                  <a:srgbClr val="455560"/>
                </a:solidFill>
              </a:defRPr>
            </a:lvl5pPr>
          </a:lstStyle>
          <a:p>
            <a:pPr lvl="0"/>
            <a:r>
              <a:rPr lang="en-US" dirty="0" smtClean="0"/>
              <a:t>Presenter title</a:t>
            </a:r>
            <a:endParaRPr lang="en-US" dirty="0"/>
          </a:p>
        </p:txBody>
      </p:sp>
      <p:pic>
        <p:nvPicPr>
          <p:cNvPr id="14" name="Picture 13" descr="explore-title.psd"/>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0" y="0"/>
            <a:ext cx="2707270" cy="6858000"/>
          </a:xfrm>
          <a:prstGeom prst="rect">
            <a:avLst/>
          </a:prstGeom>
        </p:spPr>
      </p:pic>
      <p:pic>
        <p:nvPicPr>
          <p:cNvPr id="2" name="Picture 1" descr="blue-magnify-background_v4.psd"/>
          <p:cNvPicPr>
            <a:picLocks noChangeAspect="1"/>
          </p:cNvPicPr>
          <p:nvPr userDrawn="1"/>
        </p:nvPicPr>
        <p:blipFill rotWithShape="1">
          <a:blip r:embed="rId4" cstate="print">
            <a:extLst>
              <a:ext uri="{28A0092B-C50C-407E-A947-70E740481C1C}">
                <a14:useLocalDpi xmlns:a14="http://schemas.microsoft.com/office/drawing/2010/main"/>
              </a:ext>
            </a:extLst>
          </a:blip>
          <a:srcRect/>
          <a:stretch/>
        </p:blipFill>
        <p:spPr>
          <a:xfrm>
            <a:off x="0" y="0"/>
            <a:ext cx="2707270" cy="6858000"/>
          </a:xfrm>
          <a:prstGeom prst="rect">
            <a:avLst/>
          </a:prstGeom>
        </p:spPr>
      </p:pic>
      <p:pic>
        <p:nvPicPr>
          <p:cNvPr id="13" name="Picture 12"/>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2996324" y="5849121"/>
            <a:ext cx="2789108" cy="510046"/>
          </a:xfrm>
          <a:prstGeom prst="rect">
            <a:avLst/>
          </a:prstGeom>
        </p:spPr>
      </p:pic>
    </p:spTree>
    <p:extLst>
      <p:ext uri="{BB962C8B-B14F-4D97-AF65-F5344CB8AC3E}">
        <p14:creationId xmlns:p14="http://schemas.microsoft.com/office/powerpoint/2010/main" val="2187612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Section Title: Green">
    <p:spTree>
      <p:nvGrpSpPr>
        <p:cNvPr id="1" name=""/>
        <p:cNvGrpSpPr/>
        <p:nvPr/>
      </p:nvGrpSpPr>
      <p:grpSpPr>
        <a:xfrm>
          <a:off x="0" y="0"/>
          <a:ext cx="0" cy="0"/>
          <a:chOff x="0" y="0"/>
          <a:chExt cx="0" cy="0"/>
        </a:xfrm>
      </p:grpSpPr>
      <p:sp>
        <p:nvSpPr>
          <p:cNvPr id="5" name="Rectangle 4"/>
          <p:cNvSpPr/>
          <p:nvPr userDrawn="1"/>
        </p:nvSpPr>
        <p:spPr>
          <a:xfrm>
            <a:off x="0" y="0"/>
            <a:ext cx="9144000" cy="685800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p:cNvPicPr>
            <a:picLocks noChangeAspect="1"/>
          </p:cNvPicPr>
          <p:nvPr userDrawn="1"/>
        </p:nvPicPr>
        <p:blipFill>
          <a:blip r:embed="rId2" cstate="email">
            <a:alphaModFix amt="59000"/>
            <a:extLst>
              <a:ext uri="{28A0092B-C50C-407E-A947-70E740481C1C}">
                <a14:useLocalDpi xmlns:a14="http://schemas.microsoft.com/office/drawing/2010/main"/>
              </a:ext>
            </a:extLst>
          </a:blip>
          <a:stretch>
            <a:fillRect/>
          </a:stretch>
        </p:blipFill>
        <p:spPr>
          <a:xfrm>
            <a:off x="246139" y="6347456"/>
            <a:ext cx="1668732" cy="305161"/>
          </a:xfrm>
          <a:prstGeom prst="rect">
            <a:avLst/>
          </a:prstGeom>
        </p:spPr>
      </p:pic>
      <p:sp>
        <p:nvSpPr>
          <p:cNvPr id="8" name="Title 1"/>
          <p:cNvSpPr>
            <a:spLocks noGrp="1"/>
          </p:cNvSpPr>
          <p:nvPr>
            <p:ph type="title" hasCustomPrompt="1"/>
          </p:nvPr>
        </p:nvSpPr>
        <p:spPr>
          <a:xfrm>
            <a:off x="722313" y="2675845"/>
            <a:ext cx="7772400" cy="861774"/>
          </a:xfrm>
          <a:prstGeom prst="rect">
            <a:avLst/>
          </a:prstGeom>
          <a:ln>
            <a:noFill/>
          </a:ln>
        </p:spPr>
        <p:txBody>
          <a:bodyPr lIns="91440" tIns="91440" rIns="91440" bIns="91440" anchor="ctr" anchorCtr="0">
            <a:spAutoFit/>
          </a:bodyPr>
          <a:lstStyle>
            <a:lvl1pPr algn="l">
              <a:defRPr sz="4800" b="0" cap="none">
                <a:solidFill>
                  <a:schemeClr val="bg1"/>
                </a:solidFill>
                <a:latin typeface="+mn-lt"/>
              </a:defRPr>
            </a:lvl1pPr>
          </a:lstStyle>
          <a:p>
            <a:r>
              <a:rPr lang="en-US" dirty="0" smtClean="0"/>
              <a:t>Section title goes here</a:t>
            </a:r>
            <a:endParaRPr lang="en-US" dirty="0"/>
          </a:p>
        </p:txBody>
      </p:sp>
    </p:spTree>
    <p:extLst>
      <p:ext uri="{BB962C8B-B14F-4D97-AF65-F5344CB8AC3E}">
        <p14:creationId xmlns:p14="http://schemas.microsoft.com/office/powerpoint/2010/main" val="25082092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Sub-Section Title: Green">
    <p:spTree>
      <p:nvGrpSpPr>
        <p:cNvPr id="1" name=""/>
        <p:cNvGrpSpPr/>
        <p:nvPr/>
      </p:nvGrpSpPr>
      <p:grpSpPr>
        <a:xfrm>
          <a:off x="0" y="0"/>
          <a:ext cx="0" cy="0"/>
          <a:chOff x="0" y="0"/>
          <a:chExt cx="0" cy="0"/>
        </a:xfrm>
      </p:grpSpPr>
      <p:sp>
        <p:nvSpPr>
          <p:cNvPr id="5" name="Rectangle 4"/>
          <p:cNvSpPr/>
          <p:nvPr userDrawn="1"/>
        </p:nvSpPr>
        <p:spPr>
          <a:xfrm>
            <a:off x="0" y="0"/>
            <a:ext cx="9144000" cy="6858000"/>
          </a:xfrm>
          <a:prstGeom prst="rect">
            <a:avLst/>
          </a:prstGeom>
          <a:solidFill>
            <a:srgbClr val="419A3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p:cNvPicPr>
            <a:picLocks noChangeAspect="1"/>
          </p:cNvPicPr>
          <p:nvPr userDrawn="1"/>
        </p:nvPicPr>
        <p:blipFill>
          <a:blip r:embed="rId2" cstate="email">
            <a:alphaModFix amt="59000"/>
            <a:extLst>
              <a:ext uri="{28A0092B-C50C-407E-A947-70E740481C1C}">
                <a14:useLocalDpi xmlns:a14="http://schemas.microsoft.com/office/drawing/2010/main"/>
              </a:ext>
            </a:extLst>
          </a:blip>
          <a:stretch>
            <a:fillRect/>
          </a:stretch>
        </p:blipFill>
        <p:spPr>
          <a:xfrm>
            <a:off x="246139" y="6347456"/>
            <a:ext cx="1668732" cy="305161"/>
          </a:xfrm>
          <a:prstGeom prst="rect">
            <a:avLst/>
          </a:prstGeom>
        </p:spPr>
      </p:pic>
      <p:sp>
        <p:nvSpPr>
          <p:cNvPr id="8" name="Title 1"/>
          <p:cNvSpPr>
            <a:spLocks noGrp="1"/>
          </p:cNvSpPr>
          <p:nvPr>
            <p:ph type="title" hasCustomPrompt="1"/>
          </p:nvPr>
        </p:nvSpPr>
        <p:spPr>
          <a:xfrm>
            <a:off x="722313" y="2889877"/>
            <a:ext cx="7772400" cy="748923"/>
          </a:xfrm>
          <a:prstGeom prst="rect">
            <a:avLst/>
          </a:prstGeom>
          <a:ln>
            <a:noFill/>
          </a:ln>
        </p:spPr>
        <p:txBody>
          <a:bodyPr lIns="91440" tIns="91440" rIns="91440" bIns="91440" anchor="t" anchorCtr="0">
            <a:spAutoFit/>
          </a:bodyPr>
          <a:lstStyle>
            <a:lvl1pPr algn="l">
              <a:defRPr sz="4000" b="0" cap="all">
                <a:solidFill>
                  <a:schemeClr val="bg1"/>
                </a:solidFill>
                <a:latin typeface="+mn-lt"/>
              </a:defRPr>
            </a:lvl1pPr>
          </a:lstStyle>
          <a:p>
            <a:r>
              <a:rPr lang="en-US" dirty="0" smtClean="0"/>
              <a:t>Sub-section title goes here</a:t>
            </a:r>
            <a:endParaRPr lang="en-US" dirty="0"/>
          </a:p>
        </p:txBody>
      </p:sp>
      <p:sp>
        <p:nvSpPr>
          <p:cNvPr id="9" name="Text Placeholder 2"/>
          <p:cNvSpPr>
            <a:spLocks noGrp="1"/>
          </p:cNvSpPr>
          <p:nvPr>
            <p:ph type="body" idx="1" hasCustomPrompt="1"/>
          </p:nvPr>
        </p:nvSpPr>
        <p:spPr>
          <a:xfrm>
            <a:off x="722313" y="1375304"/>
            <a:ext cx="7772400" cy="1500187"/>
          </a:xfrm>
          <a:prstGeom prst="rect">
            <a:avLst/>
          </a:prstGeom>
        </p:spPr>
        <p:txBody>
          <a:bodyPr anchor="b"/>
          <a:lstStyle>
            <a:lvl1pPr marL="0" indent="0">
              <a:buNone/>
              <a:defRPr sz="2000">
                <a:solidFill>
                  <a:schemeClr val="accent3">
                    <a:lumMod val="20000"/>
                    <a:lumOff val="80000"/>
                  </a:schemeClr>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Section title goes here</a:t>
            </a:r>
          </a:p>
        </p:txBody>
      </p:sp>
    </p:spTree>
    <p:extLst>
      <p:ext uri="{BB962C8B-B14F-4D97-AF65-F5344CB8AC3E}">
        <p14:creationId xmlns:p14="http://schemas.microsoft.com/office/powerpoint/2010/main" val="15289352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Section Title: Orange">
    <p:spTree>
      <p:nvGrpSpPr>
        <p:cNvPr id="1" name=""/>
        <p:cNvGrpSpPr/>
        <p:nvPr/>
      </p:nvGrpSpPr>
      <p:grpSpPr>
        <a:xfrm>
          <a:off x="0" y="0"/>
          <a:ext cx="0" cy="0"/>
          <a:chOff x="0" y="0"/>
          <a:chExt cx="0" cy="0"/>
        </a:xfrm>
      </p:grpSpPr>
      <p:sp>
        <p:nvSpPr>
          <p:cNvPr id="5" name="Rectangle 4"/>
          <p:cNvSpPr/>
          <p:nvPr userDrawn="1"/>
        </p:nvSpPr>
        <p:spPr>
          <a:xfrm>
            <a:off x="0" y="0"/>
            <a:ext cx="9144000" cy="6858000"/>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p:cNvPicPr>
            <a:picLocks noChangeAspect="1"/>
          </p:cNvPicPr>
          <p:nvPr userDrawn="1"/>
        </p:nvPicPr>
        <p:blipFill>
          <a:blip r:embed="rId2" cstate="email">
            <a:alphaModFix amt="59000"/>
            <a:extLst>
              <a:ext uri="{28A0092B-C50C-407E-A947-70E740481C1C}">
                <a14:useLocalDpi xmlns:a14="http://schemas.microsoft.com/office/drawing/2010/main"/>
              </a:ext>
            </a:extLst>
          </a:blip>
          <a:stretch>
            <a:fillRect/>
          </a:stretch>
        </p:blipFill>
        <p:spPr>
          <a:xfrm>
            <a:off x="246139" y="6347456"/>
            <a:ext cx="1668732" cy="305161"/>
          </a:xfrm>
          <a:prstGeom prst="rect">
            <a:avLst/>
          </a:prstGeom>
        </p:spPr>
      </p:pic>
      <p:sp>
        <p:nvSpPr>
          <p:cNvPr id="8" name="Title 1"/>
          <p:cNvSpPr>
            <a:spLocks noGrp="1"/>
          </p:cNvSpPr>
          <p:nvPr>
            <p:ph type="title" hasCustomPrompt="1"/>
          </p:nvPr>
        </p:nvSpPr>
        <p:spPr>
          <a:xfrm>
            <a:off x="722313" y="2675845"/>
            <a:ext cx="7772400" cy="861774"/>
          </a:xfrm>
          <a:prstGeom prst="rect">
            <a:avLst/>
          </a:prstGeom>
          <a:ln>
            <a:noFill/>
          </a:ln>
        </p:spPr>
        <p:txBody>
          <a:bodyPr lIns="91440" tIns="91440" rIns="91440" bIns="91440" anchor="ctr" anchorCtr="0">
            <a:spAutoFit/>
          </a:bodyPr>
          <a:lstStyle>
            <a:lvl1pPr algn="l">
              <a:defRPr sz="4800" b="0" cap="none">
                <a:solidFill>
                  <a:schemeClr val="bg1"/>
                </a:solidFill>
                <a:latin typeface="+mn-lt"/>
              </a:defRPr>
            </a:lvl1pPr>
          </a:lstStyle>
          <a:p>
            <a:r>
              <a:rPr lang="en-US" dirty="0" smtClean="0"/>
              <a:t>Section title goes here</a:t>
            </a:r>
            <a:endParaRPr lang="en-US" dirty="0"/>
          </a:p>
        </p:txBody>
      </p:sp>
    </p:spTree>
    <p:extLst>
      <p:ext uri="{BB962C8B-B14F-4D97-AF65-F5344CB8AC3E}">
        <p14:creationId xmlns:p14="http://schemas.microsoft.com/office/powerpoint/2010/main" val="27018744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_Section Title: Orange">
    <p:spTree>
      <p:nvGrpSpPr>
        <p:cNvPr id="1" name=""/>
        <p:cNvGrpSpPr/>
        <p:nvPr/>
      </p:nvGrpSpPr>
      <p:grpSpPr>
        <a:xfrm>
          <a:off x="0" y="0"/>
          <a:ext cx="0" cy="0"/>
          <a:chOff x="0" y="0"/>
          <a:chExt cx="0" cy="0"/>
        </a:xfrm>
      </p:grpSpPr>
      <p:sp>
        <p:nvSpPr>
          <p:cNvPr id="5" name="Rectangle 4"/>
          <p:cNvSpPr/>
          <p:nvPr userDrawn="1"/>
        </p:nvSpPr>
        <p:spPr>
          <a:xfrm>
            <a:off x="0" y="0"/>
            <a:ext cx="9144000" cy="6858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p:cNvPicPr>
            <a:picLocks noChangeAspect="1"/>
          </p:cNvPicPr>
          <p:nvPr userDrawn="1"/>
        </p:nvPicPr>
        <p:blipFill>
          <a:blip r:embed="rId2" cstate="email">
            <a:alphaModFix amt="59000"/>
            <a:extLst>
              <a:ext uri="{28A0092B-C50C-407E-A947-70E740481C1C}">
                <a14:useLocalDpi xmlns:a14="http://schemas.microsoft.com/office/drawing/2010/main"/>
              </a:ext>
            </a:extLst>
          </a:blip>
          <a:stretch>
            <a:fillRect/>
          </a:stretch>
        </p:blipFill>
        <p:spPr>
          <a:xfrm>
            <a:off x="246139" y="6347456"/>
            <a:ext cx="1668732" cy="305161"/>
          </a:xfrm>
          <a:prstGeom prst="rect">
            <a:avLst/>
          </a:prstGeom>
        </p:spPr>
      </p:pic>
      <p:sp>
        <p:nvSpPr>
          <p:cNvPr id="8" name="Title 1"/>
          <p:cNvSpPr>
            <a:spLocks noGrp="1"/>
          </p:cNvSpPr>
          <p:nvPr>
            <p:ph type="title" hasCustomPrompt="1"/>
          </p:nvPr>
        </p:nvSpPr>
        <p:spPr>
          <a:xfrm>
            <a:off x="722313" y="2675845"/>
            <a:ext cx="7772400" cy="861774"/>
          </a:xfrm>
          <a:prstGeom prst="rect">
            <a:avLst/>
          </a:prstGeom>
          <a:ln>
            <a:noFill/>
          </a:ln>
        </p:spPr>
        <p:txBody>
          <a:bodyPr lIns="91440" tIns="91440" rIns="91440" bIns="91440" anchor="ctr" anchorCtr="0">
            <a:spAutoFit/>
          </a:bodyPr>
          <a:lstStyle>
            <a:lvl1pPr algn="l">
              <a:defRPr sz="4800" b="0" cap="none">
                <a:solidFill>
                  <a:schemeClr val="bg1"/>
                </a:solidFill>
                <a:latin typeface="+mn-lt"/>
              </a:defRPr>
            </a:lvl1pPr>
          </a:lstStyle>
          <a:p>
            <a:r>
              <a:rPr lang="en-US" dirty="0" smtClean="0"/>
              <a:t>Section title goes here</a:t>
            </a:r>
            <a:endParaRPr lang="en-US" dirty="0"/>
          </a:p>
        </p:txBody>
      </p:sp>
    </p:spTree>
    <p:extLst>
      <p:ext uri="{BB962C8B-B14F-4D97-AF65-F5344CB8AC3E}">
        <p14:creationId xmlns:p14="http://schemas.microsoft.com/office/powerpoint/2010/main" val="10822875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2_Section Title: Orange">
    <p:spTree>
      <p:nvGrpSpPr>
        <p:cNvPr id="1" name=""/>
        <p:cNvGrpSpPr/>
        <p:nvPr/>
      </p:nvGrpSpPr>
      <p:grpSpPr>
        <a:xfrm>
          <a:off x="0" y="0"/>
          <a:ext cx="0" cy="0"/>
          <a:chOff x="0" y="0"/>
          <a:chExt cx="0" cy="0"/>
        </a:xfrm>
      </p:grpSpPr>
      <p:sp>
        <p:nvSpPr>
          <p:cNvPr id="5" name="Rectangle 4"/>
          <p:cNvSpPr/>
          <p:nvPr userDrawn="1"/>
        </p:nvSpPr>
        <p:spPr>
          <a:xfrm>
            <a:off x="0" y="0"/>
            <a:ext cx="9144000" cy="6858000"/>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p:cNvPicPr>
            <a:picLocks noChangeAspect="1"/>
          </p:cNvPicPr>
          <p:nvPr userDrawn="1"/>
        </p:nvPicPr>
        <p:blipFill>
          <a:blip r:embed="rId2" cstate="email">
            <a:alphaModFix amt="59000"/>
            <a:extLst>
              <a:ext uri="{28A0092B-C50C-407E-A947-70E740481C1C}">
                <a14:useLocalDpi xmlns:a14="http://schemas.microsoft.com/office/drawing/2010/main"/>
              </a:ext>
            </a:extLst>
          </a:blip>
          <a:stretch>
            <a:fillRect/>
          </a:stretch>
        </p:blipFill>
        <p:spPr>
          <a:xfrm>
            <a:off x="246139" y="6347456"/>
            <a:ext cx="1668732" cy="305161"/>
          </a:xfrm>
          <a:prstGeom prst="rect">
            <a:avLst/>
          </a:prstGeom>
        </p:spPr>
      </p:pic>
      <p:sp>
        <p:nvSpPr>
          <p:cNvPr id="8" name="Title 1"/>
          <p:cNvSpPr>
            <a:spLocks noGrp="1"/>
          </p:cNvSpPr>
          <p:nvPr>
            <p:ph type="title" hasCustomPrompt="1"/>
          </p:nvPr>
        </p:nvSpPr>
        <p:spPr>
          <a:xfrm>
            <a:off x="722313" y="2675845"/>
            <a:ext cx="7772400" cy="861774"/>
          </a:xfrm>
          <a:prstGeom prst="rect">
            <a:avLst/>
          </a:prstGeom>
          <a:ln>
            <a:noFill/>
          </a:ln>
        </p:spPr>
        <p:txBody>
          <a:bodyPr lIns="91440" tIns="91440" rIns="91440" bIns="91440" anchor="ctr" anchorCtr="0">
            <a:spAutoFit/>
          </a:bodyPr>
          <a:lstStyle>
            <a:lvl1pPr algn="l">
              <a:defRPr sz="4800" b="0" cap="none">
                <a:solidFill>
                  <a:schemeClr val="bg1"/>
                </a:solidFill>
                <a:latin typeface="+mn-lt"/>
              </a:defRPr>
            </a:lvl1pPr>
          </a:lstStyle>
          <a:p>
            <a:r>
              <a:rPr lang="en-US" dirty="0" smtClean="0"/>
              <a:t>Section title goes here</a:t>
            </a:r>
            <a:endParaRPr lang="en-US" dirty="0"/>
          </a:p>
        </p:txBody>
      </p:sp>
    </p:spTree>
    <p:extLst>
      <p:ext uri="{BB962C8B-B14F-4D97-AF65-F5344CB8AC3E}">
        <p14:creationId xmlns:p14="http://schemas.microsoft.com/office/powerpoint/2010/main" val="30818445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Blank with logo">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stretch>
            <a:fillRect/>
          </a:stretch>
        </p:blipFill>
        <p:spPr>
          <a:xfrm>
            <a:off x="228600" y="6369626"/>
            <a:ext cx="1397000" cy="259773"/>
          </a:xfrm>
          <a:prstGeom prst="rect">
            <a:avLst/>
          </a:prstGeom>
        </p:spPr>
      </p:pic>
    </p:spTree>
    <p:extLst>
      <p:ext uri="{BB962C8B-B14F-4D97-AF65-F5344CB8AC3E}">
        <p14:creationId xmlns:p14="http://schemas.microsoft.com/office/powerpoint/2010/main" val="2281935042"/>
      </p:ext>
    </p:extLst>
  </p:cSld>
  <p:clrMapOvr>
    <a:masterClrMapping/>
  </p:clrMapOvr>
  <p:transition>
    <p:fade/>
  </p:transition>
  <p:timing>
    <p:tnLst>
      <p:par>
        <p:cTn id="1" dur="indefinite" restart="never" nodeType="tmRoot"/>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Sub-Section Title: Orange">
    <p:spTree>
      <p:nvGrpSpPr>
        <p:cNvPr id="1" name=""/>
        <p:cNvGrpSpPr/>
        <p:nvPr/>
      </p:nvGrpSpPr>
      <p:grpSpPr>
        <a:xfrm>
          <a:off x="0" y="0"/>
          <a:ext cx="0" cy="0"/>
          <a:chOff x="0" y="0"/>
          <a:chExt cx="0" cy="0"/>
        </a:xfrm>
      </p:grpSpPr>
      <p:sp>
        <p:nvSpPr>
          <p:cNvPr id="5" name="Rectangle 4"/>
          <p:cNvSpPr/>
          <p:nvPr userDrawn="1"/>
        </p:nvSpPr>
        <p:spPr>
          <a:xfrm>
            <a:off x="0" y="0"/>
            <a:ext cx="9144000" cy="6858000"/>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p:cNvPicPr>
            <a:picLocks noChangeAspect="1"/>
          </p:cNvPicPr>
          <p:nvPr userDrawn="1"/>
        </p:nvPicPr>
        <p:blipFill>
          <a:blip r:embed="rId2" cstate="email">
            <a:alphaModFix amt="59000"/>
            <a:extLst>
              <a:ext uri="{28A0092B-C50C-407E-A947-70E740481C1C}">
                <a14:useLocalDpi xmlns:a14="http://schemas.microsoft.com/office/drawing/2010/main"/>
              </a:ext>
            </a:extLst>
          </a:blip>
          <a:stretch>
            <a:fillRect/>
          </a:stretch>
        </p:blipFill>
        <p:spPr>
          <a:xfrm>
            <a:off x="246139" y="6347456"/>
            <a:ext cx="1668732" cy="305161"/>
          </a:xfrm>
          <a:prstGeom prst="rect">
            <a:avLst/>
          </a:prstGeom>
        </p:spPr>
      </p:pic>
      <p:sp>
        <p:nvSpPr>
          <p:cNvPr id="8" name="Title 1"/>
          <p:cNvSpPr>
            <a:spLocks noGrp="1"/>
          </p:cNvSpPr>
          <p:nvPr>
            <p:ph type="title" hasCustomPrompt="1"/>
          </p:nvPr>
        </p:nvSpPr>
        <p:spPr>
          <a:xfrm>
            <a:off x="722313" y="2889877"/>
            <a:ext cx="7772400" cy="748923"/>
          </a:xfrm>
          <a:prstGeom prst="rect">
            <a:avLst/>
          </a:prstGeom>
          <a:ln>
            <a:noFill/>
          </a:ln>
        </p:spPr>
        <p:txBody>
          <a:bodyPr lIns="91440" tIns="91440" rIns="91440" bIns="91440" anchor="t" anchorCtr="0">
            <a:spAutoFit/>
          </a:bodyPr>
          <a:lstStyle>
            <a:lvl1pPr algn="l">
              <a:defRPr sz="4000" b="0" cap="all">
                <a:solidFill>
                  <a:schemeClr val="bg1"/>
                </a:solidFill>
                <a:latin typeface="+mn-lt"/>
              </a:defRPr>
            </a:lvl1pPr>
          </a:lstStyle>
          <a:p>
            <a:r>
              <a:rPr lang="en-US" dirty="0" smtClean="0"/>
              <a:t>Sub-section title goes here</a:t>
            </a:r>
            <a:endParaRPr lang="en-US" dirty="0"/>
          </a:p>
        </p:txBody>
      </p:sp>
      <p:sp>
        <p:nvSpPr>
          <p:cNvPr id="9" name="Text Placeholder 2"/>
          <p:cNvSpPr>
            <a:spLocks noGrp="1"/>
          </p:cNvSpPr>
          <p:nvPr>
            <p:ph type="body" idx="1" hasCustomPrompt="1"/>
          </p:nvPr>
        </p:nvSpPr>
        <p:spPr>
          <a:xfrm>
            <a:off x="722313" y="1375304"/>
            <a:ext cx="7772400" cy="1500187"/>
          </a:xfrm>
          <a:prstGeom prst="rect">
            <a:avLst/>
          </a:prstGeom>
        </p:spPr>
        <p:txBody>
          <a:bodyPr anchor="b"/>
          <a:lstStyle>
            <a:lvl1pPr marL="0" indent="0">
              <a:buNone/>
              <a:defRPr sz="2000">
                <a:solidFill>
                  <a:schemeClr val="accent6">
                    <a:lumMod val="20000"/>
                    <a:lumOff val="80000"/>
                  </a:schemeClr>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Section title goes here</a:t>
            </a:r>
          </a:p>
        </p:txBody>
      </p:sp>
    </p:spTree>
    <p:extLst>
      <p:ext uri="{BB962C8B-B14F-4D97-AF65-F5344CB8AC3E}">
        <p14:creationId xmlns:p14="http://schemas.microsoft.com/office/powerpoint/2010/main" val="13508291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Closing">
    <p:spTree>
      <p:nvGrpSpPr>
        <p:cNvPr id="1" name=""/>
        <p:cNvGrpSpPr/>
        <p:nvPr/>
      </p:nvGrpSpPr>
      <p:grpSpPr>
        <a:xfrm>
          <a:off x="0" y="0"/>
          <a:ext cx="0" cy="0"/>
          <a:chOff x="0" y="0"/>
          <a:chExt cx="0" cy="0"/>
        </a:xfrm>
      </p:grpSpPr>
      <p:pic>
        <p:nvPicPr>
          <p:cNvPr id="13" name="Picture 12"/>
          <p:cNvPicPr>
            <a:picLocks noChangeAspect="1"/>
          </p:cNvPicPr>
          <p:nvPr userDrawn="1"/>
        </p:nvPicPr>
        <p:blipFill>
          <a:blip r:embed="rId2">
            <a:alphaModFix/>
            <a:extLst>
              <a:ext uri="{28A0092B-C50C-407E-A947-70E740481C1C}">
                <a14:useLocalDpi xmlns:a14="http://schemas.microsoft.com/office/drawing/2010/main"/>
              </a:ext>
            </a:extLst>
          </a:blip>
          <a:stretch>
            <a:fillRect/>
          </a:stretch>
        </p:blipFill>
        <p:spPr>
          <a:xfrm>
            <a:off x="-1" y="-4403"/>
            <a:ext cx="9144001" cy="6858000"/>
          </a:xfrm>
          <a:prstGeom prst="rect">
            <a:avLst/>
          </a:prstGeom>
        </p:spPr>
      </p:pic>
      <p:sp>
        <p:nvSpPr>
          <p:cNvPr id="14" name="Rectangle 13"/>
          <p:cNvSpPr/>
          <p:nvPr userDrawn="1"/>
        </p:nvSpPr>
        <p:spPr>
          <a:xfrm>
            <a:off x="0" y="0"/>
            <a:ext cx="9144000" cy="6858000"/>
          </a:xfrm>
          <a:prstGeom prst="rect">
            <a:avLst/>
          </a:prstGeom>
          <a:solidFill>
            <a:schemeClr val="bg1">
              <a:alpha val="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1452880" y="0"/>
            <a:ext cx="2062480" cy="6872124"/>
          </a:xfrm>
          <a:prstGeom prst="rect">
            <a:avLst/>
          </a:prstGeom>
        </p:spPr>
      </p:pic>
      <p:pic>
        <p:nvPicPr>
          <p:cNvPr id="5" name="Picture 4" descr="teacher-duo.jpg"/>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0" y="0"/>
            <a:ext cx="1653276" cy="6872124"/>
          </a:xfrm>
          <a:prstGeom prst="rect">
            <a:avLst/>
          </a:prstGeom>
        </p:spPr>
      </p:pic>
      <p:pic>
        <p:nvPicPr>
          <p:cNvPr id="6" name="Picture 5"/>
          <p:cNvPicPr>
            <a:picLocks noChangeAspect="1"/>
          </p:cNvPicPr>
          <p:nvPr userDrawn="1"/>
        </p:nvPicPr>
        <p:blipFill rotWithShape="1">
          <a:blip r:embed="rId5" cstate="email">
            <a:extLst>
              <a:ext uri="{28A0092B-C50C-407E-A947-70E740481C1C}">
                <a14:useLocalDpi xmlns:a14="http://schemas.microsoft.com/office/drawing/2010/main"/>
              </a:ext>
            </a:extLst>
          </a:blip>
          <a:srcRect/>
          <a:stretch/>
        </p:blipFill>
        <p:spPr>
          <a:xfrm>
            <a:off x="3306552" y="0"/>
            <a:ext cx="1653276" cy="6872124"/>
          </a:xfrm>
          <a:prstGeom prst="rect">
            <a:avLst/>
          </a:prstGeom>
        </p:spPr>
      </p:pic>
      <p:sp>
        <p:nvSpPr>
          <p:cNvPr id="7" name="Rectangle 6"/>
          <p:cNvSpPr/>
          <p:nvPr userDrawn="1"/>
        </p:nvSpPr>
        <p:spPr>
          <a:xfrm>
            <a:off x="-1" y="3418524"/>
            <a:ext cx="9144000" cy="1508015"/>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userDrawn="1"/>
        </p:nvSpPr>
        <p:spPr>
          <a:xfrm>
            <a:off x="0" y="3762015"/>
            <a:ext cx="9144000" cy="707886"/>
          </a:xfrm>
          <a:prstGeom prst="rect">
            <a:avLst/>
          </a:prstGeom>
          <a:noFill/>
        </p:spPr>
        <p:txBody>
          <a:bodyPr wrap="square" rtlCol="0">
            <a:spAutoFit/>
          </a:bodyPr>
          <a:lstStyle/>
          <a:p>
            <a:pPr algn="ctr"/>
            <a:r>
              <a:rPr lang="en-US" sz="4000" dirty="0" smtClean="0">
                <a:solidFill>
                  <a:schemeClr val="bg1"/>
                </a:solidFill>
                <a:latin typeface="Calibri Light"/>
                <a:cs typeface="Calibri Light"/>
              </a:rPr>
              <a:t>Explore. Share. Magnify.</a:t>
            </a:r>
            <a:endParaRPr lang="en-US" sz="4000" dirty="0">
              <a:solidFill>
                <a:schemeClr val="bg1"/>
              </a:solidFill>
              <a:latin typeface="Calibri Light"/>
              <a:cs typeface="Calibri Light"/>
            </a:endParaRPr>
          </a:p>
        </p:txBody>
      </p:sp>
      <p:pic>
        <p:nvPicPr>
          <p:cNvPr id="9" name="Picture 8"/>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5506720" y="5668495"/>
            <a:ext cx="2529840" cy="462633"/>
          </a:xfrm>
          <a:prstGeom prst="rect">
            <a:avLst/>
          </a:prstGeom>
        </p:spPr>
      </p:pic>
      <p:sp>
        <p:nvSpPr>
          <p:cNvPr id="15" name="Text Placeholder 14"/>
          <p:cNvSpPr>
            <a:spLocks noGrp="1"/>
          </p:cNvSpPr>
          <p:nvPr>
            <p:ph type="body" sz="quarter" idx="10" hasCustomPrompt="1"/>
          </p:nvPr>
        </p:nvSpPr>
        <p:spPr>
          <a:xfrm>
            <a:off x="5374640" y="482150"/>
            <a:ext cx="3179763" cy="461665"/>
          </a:xfrm>
          <a:prstGeom prst="rect">
            <a:avLst/>
          </a:prstGeom>
        </p:spPr>
        <p:txBody>
          <a:bodyPr vert="horz" anchor="b" anchorCtr="0">
            <a:spAutoFit/>
          </a:bodyPr>
          <a:lstStyle>
            <a:lvl1pPr marL="0" indent="0">
              <a:buNone/>
              <a:defRPr sz="2400" b="1">
                <a:latin typeface="+mn-lt"/>
              </a:defRPr>
            </a:lvl1pPr>
          </a:lstStyle>
          <a:p>
            <a:pPr lvl="0"/>
            <a:r>
              <a:rPr lang="en-US" dirty="0" smtClean="0"/>
              <a:t>Presenter Name</a:t>
            </a:r>
            <a:endParaRPr lang="en-US" dirty="0"/>
          </a:p>
        </p:txBody>
      </p:sp>
      <p:sp>
        <p:nvSpPr>
          <p:cNvPr id="16" name="Text Placeholder 14"/>
          <p:cNvSpPr>
            <a:spLocks noGrp="1"/>
          </p:cNvSpPr>
          <p:nvPr>
            <p:ph type="body" sz="quarter" idx="11" hasCustomPrompt="1"/>
          </p:nvPr>
        </p:nvSpPr>
        <p:spPr>
          <a:xfrm>
            <a:off x="5374640" y="888734"/>
            <a:ext cx="3179763" cy="369332"/>
          </a:xfrm>
          <a:prstGeom prst="rect">
            <a:avLst/>
          </a:prstGeom>
        </p:spPr>
        <p:txBody>
          <a:bodyPr vert="horz">
            <a:spAutoFit/>
          </a:bodyPr>
          <a:lstStyle>
            <a:lvl1pPr marL="0" indent="0">
              <a:buNone/>
              <a:defRPr sz="1800" baseline="0">
                <a:solidFill>
                  <a:srgbClr val="000000"/>
                </a:solidFill>
                <a:latin typeface="+mn-lt"/>
              </a:defRPr>
            </a:lvl1pPr>
          </a:lstStyle>
          <a:p>
            <a:pPr lvl="0"/>
            <a:r>
              <a:rPr lang="en-US" dirty="0" smtClean="0"/>
              <a:t>Presenter Title</a:t>
            </a:r>
            <a:endParaRPr lang="en-US" dirty="0"/>
          </a:p>
        </p:txBody>
      </p:sp>
      <p:sp>
        <p:nvSpPr>
          <p:cNvPr id="17" name="Text Placeholder 14"/>
          <p:cNvSpPr>
            <a:spLocks noGrp="1"/>
          </p:cNvSpPr>
          <p:nvPr>
            <p:ph type="body" sz="quarter" idx="12" hasCustomPrompt="1"/>
          </p:nvPr>
        </p:nvSpPr>
        <p:spPr>
          <a:xfrm>
            <a:off x="5374640" y="1625875"/>
            <a:ext cx="3179763" cy="369332"/>
          </a:xfrm>
          <a:prstGeom prst="rect">
            <a:avLst/>
          </a:prstGeom>
        </p:spPr>
        <p:txBody>
          <a:bodyPr vert="horz">
            <a:spAutoFit/>
          </a:bodyPr>
          <a:lstStyle>
            <a:lvl1pPr marL="0" indent="0">
              <a:buNone/>
              <a:defRPr sz="1800" baseline="0">
                <a:solidFill>
                  <a:srgbClr val="000000"/>
                </a:solidFill>
                <a:latin typeface="+mn-lt"/>
              </a:defRPr>
            </a:lvl1pPr>
          </a:lstStyle>
          <a:p>
            <a:pPr lvl="0"/>
            <a:r>
              <a:rPr lang="en-US" dirty="0" smtClean="0"/>
              <a:t>E-mail Address</a:t>
            </a:r>
            <a:endParaRPr lang="en-US" dirty="0"/>
          </a:p>
        </p:txBody>
      </p:sp>
      <p:sp>
        <p:nvSpPr>
          <p:cNvPr id="18" name="Text Placeholder 14"/>
          <p:cNvSpPr>
            <a:spLocks noGrp="1"/>
          </p:cNvSpPr>
          <p:nvPr>
            <p:ph type="body" sz="quarter" idx="13" hasCustomPrompt="1"/>
          </p:nvPr>
        </p:nvSpPr>
        <p:spPr>
          <a:xfrm>
            <a:off x="5374640" y="1995207"/>
            <a:ext cx="3179763" cy="369332"/>
          </a:xfrm>
          <a:prstGeom prst="rect">
            <a:avLst/>
          </a:prstGeom>
        </p:spPr>
        <p:txBody>
          <a:bodyPr vert="horz">
            <a:spAutoFit/>
          </a:bodyPr>
          <a:lstStyle>
            <a:lvl1pPr marL="0" indent="0">
              <a:buNone/>
              <a:defRPr sz="1800" baseline="0">
                <a:solidFill>
                  <a:srgbClr val="000000"/>
                </a:solidFill>
                <a:latin typeface="+mn-lt"/>
              </a:defRPr>
            </a:lvl1pPr>
          </a:lstStyle>
          <a:p>
            <a:pPr lvl="0"/>
            <a:r>
              <a:rPr lang="en-US" dirty="0" smtClean="0"/>
              <a:t>@Twitter</a:t>
            </a:r>
            <a:endParaRPr lang="en-US" dirty="0"/>
          </a:p>
        </p:txBody>
      </p:sp>
    </p:spTree>
    <p:extLst>
      <p:ext uri="{BB962C8B-B14F-4D97-AF65-F5344CB8AC3E}">
        <p14:creationId xmlns:p14="http://schemas.microsoft.com/office/powerpoint/2010/main" val="27835685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Total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593605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Black">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814850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Small Head and Open Layout">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6654404" y="6400800"/>
            <a:ext cx="1269211" cy="294325"/>
          </a:xfrm>
          <a:prstGeom prst="rect">
            <a:avLst/>
          </a:prstGeom>
        </p:spPr>
        <p:txBody>
          <a:bodyPr/>
          <a:lstStyle/>
          <a:p>
            <a:fld id="{793BC21B-894E-AB42-B567-820E81E1B58F}" type="datetimeFigureOut">
              <a:rPr lang="en-US" smtClean="0"/>
              <a:pPr/>
              <a:t>8/5/2015</a:t>
            </a:fld>
            <a:endParaRPr lang="en-US" dirty="0"/>
          </a:p>
        </p:txBody>
      </p:sp>
      <p:sp>
        <p:nvSpPr>
          <p:cNvPr id="5" name="Footer Placeholder 4"/>
          <p:cNvSpPr>
            <a:spLocks noGrp="1"/>
          </p:cNvSpPr>
          <p:nvPr>
            <p:ph type="ftr" sz="quarter" idx="11"/>
          </p:nvPr>
        </p:nvSpPr>
        <p:spPr>
          <a:xfrm>
            <a:off x="4038600" y="6400800"/>
            <a:ext cx="2466093" cy="2943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115381" y="6400800"/>
            <a:ext cx="571418" cy="294325"/>
          </a:xfrm>
          <a:prstGeom prst="rect">
            <a:avLst/>
          </a:prstGeom>
        </p:spPr>
        <p:txBody>
          <a:bodyPr/>
          <a:lstStyle/>
          <a:p>
            <a:fld id="{818857F2-102E-5148-ADF3-C396FE20EBDD}" type="slidenum">
              <a:rPr lang="en-US" smtClean="0"/>
              <a:pPr/>
              <a:t>‹#›</a:t>
            </a:fld>
            <a:endParaRPr lang="en-US" dirty="0"/>
          </a:p>
        </p:txBody>
      </p:sp>
      <p:sp>
        <p:nvSpPr>
          <p:cNvPr id="2" name="Title 1"/>
          <p:cNvSpPr>
            <a:spLocks noGrp="1"/>
          </p:cNvSpPr>
          <p:nvPr>
            <p:ph type="title"/>
          </p:nvPr>
        </p:nvSpPr>
        <p:spPr>
          <a:xfrm>
            <a:off x="152400" y="0"/>
            <a:ext cx="8534400" cy="609600"/>
          </a:xfrm>
        </p:spPr>
        <p:txBody>
          <a:bodyPr wrap="none" lIns="0" rIns="0">
            <a:noAutofit/>
          </a:bodyPr>
          <a:lstStyle>
            <a:lvl1pPr algn="l">
              <a:defRPr sz="2400">
                <a:solidFill>
                  <a:srgbClr val="7F7F7F"/>
                </a:solidFill>
              </a:defRPr>
            </a:lvl1pPr>
          </a:lstStyle>
          <a:p>
            <a:r>
              <a:rPr lang="en-GB" smtClean="0"/>
              <a:t>Click to edit Master title style</a:t>
            </a:r>
            <a:endParaRPr lang="en-US" dirty="0"/>
          </a:p>
        </p:txBody>
      </p:sp>
    </p:spTree>
    <p:extLst>
      <p:ext uri="{BB962C8B-B14F-4D97-AF65-F5344CB8AC3E}">
        <p14:creationId xmlns:p14="http://schemas.microsoft.com/office/powerpoint/2010/main" val="511804574"/>
      </p:ext>
    </p:extLst>
  </p:cSld>
  <p:clrMapOvr>
    <a:masterClrMapping/>
  </p:clrMapOvr>
  <p:transition>
    <p:fade/>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2.emf"/><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2.emf"/><Relationship Id="rId3" Type="http://schemas.openxmlformats.org/officeDocument/2006/relationships/slideLayout" Target="../slideLayouts/slideLayout24.xml"/><Relationship Id="rId7" Type="http://schemas.openxmlformats.org/officeDocument/2006/relationships/image" Target="../media/image5.png"/><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theme" Target="../theme/theme2.xml"/><Relationship Id="rId5" Type="http://schemas.openxmlformats.org/officeDocument/2006/relationships/slideLayout" Target="../slideLayouts/slideLayout26.xml"/><Relationship Id="rId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2.emf"/><Relationship Id="rId3" Type="http://schemas.openxmlformats.org/officeDocument/2006/relationships/slideLayout" Target="../slideLayouts/slideLayout29.xml"/><Relationship Id="rId7" Type="http://schemas.openxmlformats.org/officeDocument/2006/relationships/image" Target="../media/image6.png"/><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theme" Target="../theme/theme3.xml"/><Relationship Id="rId5" Type="http://schemas.openxmlformats.org/officeDocument/2006/relationships/slideLayout" Target="../slideLayouts/slideLayout31.xml"/><Relationship Id="rId4" Type="http://schemas.openxmlformats.org/officeDocument/2006/relationships/slideLayout" Target="../slideLayouts/slideLayout30.xml"/></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2.emf"/><Relationship Id="rId3" Type="http://schemas.openxmlformats.org/officeDocument/2006/relationships/slideLayout" Target="../slideLayouts/slideLayout34.xml"/><Relationship Id="rId7" Type="http://schemas.openxmlformats.org/officeDocument/2006/relationships/image" Target="../media/image7.png"/><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theme" Target="../theme/theme4.xml"/><Relationship Id="rId5" Type="http://schemas.openxmlformats.org/officeDocument/2006/relationships/slideLayout" Target="../slideLayouts/slideLayout36.xml"/><Relationship Id="rId4" Type="http://schemas.openxmlformats.org/officeDocument/2006/relationships/slideLayout" Target="../slideLayouts/slideLayout35.xml"/></Relationships>
</file>

<file path=ppt/slideMasters/_rels/slideMaster5.xml.rels><?xml version="1.0" encoding="UTF-8" standalone="yes"?>
<Relationships xmlns="http://schemas.openxmlformats.org/package/2006/relationships"><Relationship Id="rId8" Type="http://schemas.openxmlformats.org/officeDocument/2006/relationships/image" Target="../media/image2.emf"/><Relationship Id="rId3" Type="http://schemas.openxmlformats.org/officeDocument/2006/relationships/slideLayout" Target="../slideLayouts/slideLayout39.xml"/><Relationship Id="rId7" Type="http://schemas.openxmlformats.org/officeDocument/2006/relationships/image" Target="../media/image8.png"/><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theme" Target="../theme/theme5.xml"/><Relationship Id="rId5" Type="http://schemas.openxmlformats.org/officeDocument/2006/relationships/slideLayout" Target="../slideLayouts/slideLayout41.xml"/><Relationship Id="rId4" Type="http://schemas.openxmlformats.org/officeDocument/2006/relationships/slideLayout" Target="../slideLayouts/slideLayout40.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9.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image" Target="../media/image9.emf"/><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theme" Target="../theme/theme6.xml"/><Relationship Id="rId5" Type="http://schemas.openxmlformats.org/officeDocument/2006/relationships/slideLayout" Target="../slideLayouts/slideLayout4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59.xml"/><Relationship Id="rId3" Type="http://schemas.openxmlformats.org/officeDocument/2006/relationships/slideLayout" Target="../slideLayouts/slideLayout54.xml"/><Relationship Id="rId7" Type="http://schemas.openxmlformats.org/officeDocument/2006/relationships/slideLayout" Target="../slideLayouts/slideLayout58.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theme" Target="../theme/theme7.xml"/><Relationship Id="rId5" Type="http://schemas.openxmlformats.org/officeDocument/2006/relationships/slideLayout" Target="../slideLayouts/slideLayout56.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p:nvPicPr>
        <p:blipFill>
          <a:blip r:embed="rId23">
            <a:alphaModFix/>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6" name="Rectangle 5"/>
          <p:cNvSpPr/>
          <p:nvPr/>
        </p:nvSpPr>
        <p:spPr>
          <a:xfrm>
            <a:off x="0" y="0"/>
            <a:ext cx="9144000" cy="6858000"/>
          </a:xfrm>
          <a:prstGeom prst="rect">
            <a:avLst/>
          </a:prstGeom>
          <a:solidFill>
            <a:schemeClr val="bg1">
              <a:alpha val="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 name="Picture 10"/>
          <p:cNvPicPr>
            <a:picLocks noChangeAspect="1"/>
          </p:cNvPicPr>
          <p:nvPr/>
        </p:nvPicPr>
        <p:blipFill>
          <a:blip r:embed="rId24" cstate="email">
            <a:extLst>
              <a:ext uri="{28A0092B-C50C-407E-A947-70E740481C1C}">
                <a14:useLocalDpi xmlns:a14="http://schemas.microsoft.com/office/drawing/2010/main"/>
              </a:ext>
            </a:extLst>
          </a:blip>
          <a:stretch>
            <a:fillRect/>
          </a:stretch>
        </p:blipFill>
        <p:spPr>
          <a:xfrm>
            <a:off x="247939" y="6376137"/>
            <a:ext cx="1450118" cy="265184"/>
          </a:xfrm>
          <a:prstGeom prst="rect">
            <a:avLst/>
          </a:prstGeom>
        </p:spPr>
      </p:pic>
      <p:sp>
        <p:nvSpPr>
          <p:cNvPr id="2" name="Title Placeholder 1"/>
          <p:cNvSpPr>
            <a:spLocks noGrp="1"/>
          </p:cNvSpPr>
          <p:nvPr>
            <p:ph type="title"/>
          </p:nvPr>
        </p:nvSpPr>
        <p:spPr>
          <a:xfrm>
            <a:off x="-115448" y="-94465"/>
            <a:ext cx="9382767" cy="1313180"/>
          </a:xfrm>
          <a:prstGeom prst="rect">
            <a:avLst/>
          </a:prstGeom>
          <a:ln w="12700" cap="rnd" cmpd="sng">
            <a:gradFill flip="none" rotWithShape="1">
              <a:gsLst>
                <a:gs pos="0">
                  <a:schemeClr val="accent1"/>
                </a:gs>
                <a:gs pos="50000">
                  <a:schemeClr val="accent1">
                    <a:alpha val="0"/>
                  </a:schemeClr>
                </a:gs>
              </a:gsLst>
              <a:lin ang="0" scaled="1"/>
              <a:tileRect/>
            </a:gradFill>
            <a:prstDash val="solid"/>
          </a:ln>
        </p:spPr>
        <p:txBody>
          <a:bodyPr vert="horz" wrap="square" lIns="457200" tIns="365760" rIns="457200" bIns="320040" rtlCol="0" anchor="t" anchorCtr="1">
            <a:spAutoFit/>
          </a:bodyPr>
          <a:lstStyle/>
          <a:p>
            <a:r>
              <a:rPr lang="en-GB"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Autofit/>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dirty="0"/>
          </a:p>
        </p:txBody>
      </p:sp>
    </p:spTree>
    <p:extLst>
      <p:ext uri="{BB962C8B-B14F-4D97-AF65-F5344CB8AC3E}">
        <p14:creationId xmlns:p14="http://schemas.microsoft.com/office/powerpoint/2010/main" val="3407943330"/>
      </p:ext>
    </p:extLst>
  </p:cSld>
  <p:clrMap bg1="lt1" tx1="dk1" bg2="lt2" tx2="dk2" accent1="accent1" accent2="accent2" accent3="accent3" accent4="accent4" accent5="accent5" accent6="accent6" hlink="hlink" folHlink="folHlink"/>
  <p:sldLayoutIdLst>
    <p:sldLayoutId id="2147483758" r:id="rId1"/>
    <p:sldLayoutId id="2147483759" r:id="rId2"/>
    <p:sldLayoutId id="2147483760" r:id="rId3"/>
    <p:sldLayoutId id="2147483761" r:id="rId4"/>
    <p:sldLayoutId id="2147483762" r:id="rId5"/>
    <p:sldLayoutId id="2147483803" r:id="rId6"/>
    <p:sldLayoutId id="2147483792" r:id="rId7"/>
    <p:sldLayoutId id="2147483794" r:id="rId8"/>
    <p:sldLayoutId id="2147483793" r:id="rId9"/>
    <p:sldLayoutId id="2147483802" r:id="rId10"/>
    <p:sldLayoutId id="2147483805" r:id="rId11"/>
    <p:sldLayoutId id="2147483806" r:id="rId12"/>
    <p:sldLayoutId id="2147483811" r:id="rId13"/>
    <p:sldLayoutId id="2147483812" r:id="rId14"/>
    <p:sldLayoutId id="2147483815" r:id="rId15"/>
    <p:sldLayoutId id="2147483818" r:id="rId16"/>
    <p:sldLayoutId id="2147483819" r:id="rId17"/>
    <p:sldLayoutId id="2147483820" r:id="rId18"/>
    <p:sldLayoutId id="2147483821" r:id="rId19"/>
    <p:sldLayoutId id="2147483823" r:id="rId20"/>
    <p:sldLayoutId id="2147483824" r:id="rId21"/>
  </p:sldLayoutIdLst>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txStyles>
    <p:titleStyle>
      <a:lvl1pPr algn="ctr" defTabSz="457200" rtl="0" eaLnBrk="1" latinLnBrk="0" hangingPunct="1">
        <a:lnSpc>
          <a:spcPct val="90000"/>
        </a:lnSpc>
        <a:spcBef>
          <a:spcPct val="0"/>
        </a:spcBef>
        <a:buNone/>
        <a:defRPr sz="4400" b="0" i="0" kern="1200">
          <a:solidFill>
            <a:schemeClr val="accent1"/>
          </a:solidFill>
          <a:latin typeface="+mj-lt"/>
          <a:ea typeface="+mj-ea"/>
          <a:cs typeface="Calibri Light"/>
        </a:defRPr>
      </a:lvl1pPr>
    </p:titleStyle>
    <p:bodyStyle>
      <a:lvl1pPr marL="342900" indent="-342900" algn="l" defTabSz="457200" rtl="0" eaLnBrk="1" latinLnBrk="0" hangingPunct="1">
        <a:spcBef>
          <a:spcPct val="20000"/>
        </a:spcBef>
        <a:buFont typeface="Arial"/>
        <a:buChar char="•"/>
        <a:defRPr sz="3200" b="0" i="0" kern="1200">
          <a:solidFill>
            <a:schemeClr val="tx1"/>
          </a:solidFill>
          <a:latin typeface="+mn-lt"/>
          <a:ea typeface="+mn-ea"/>
          <a:cs typeface="Calibri Light"/>
        </a:defRPr>
      </a:lvl1pPr>
      <a:lvl2pPr marL="742950" indent="-285750" algn="l" defTabSz="457200" rtl="0" eaLnBrk="1" latinLnBrk="0" hangingPunct="1">
        <a:spcBef>
          <a:spcPct val="20000"/>
        </a:spcBef>
        <a:buFont typeface="Arial"/>
        <a:buChar char="–"/>
        <a:defRPr sz="2800" b="0" i="0" kern="1200">
          <a:solidFill>
            <a:schemeClr val="tx1"/>
          </a:solidFill>
          <a:latin typeface="+mn-lt"/>
          <a:ea typeface="+mn-ea"/>
          <a:cs typeface="Calibri Light"/>
        </a:defRPr>
      </a:lvl2pPr>
      <a:lvl3pPr marL="1143000" indent="-228600" algn="l" defTabSz="457200" rtl="0" eaLnBrk="1" latinLnBrk="0" hangingPunct="1">
        <a:spcBef>
          <a:spcPct val="20000"/>
        </a:spcBef>
        <a:buFont typeface="Arial"/>
        <a:buChar char="•"/>
        <a:defRPr sz="2400" b="0" i="0" kern="1200">
          <a:solidFill>
            <a:schemeClr val="tx1"/>
          </a:solidFill>
          <a:latin typeface="+mn-lt"/>
          <a:ea typeface="+mn-ea"/>
          <a:cs typeface="Calibri Light"/>
        </a:defRPr>
      </a:lvl3pPr>
      <a:lvl4pPr marL="1600200" indent="-228600" algn="l" defTabSz="457200" rtl="0" eaLnBrk="1" latinLnBrk="0" hangingPunct="1">
        <a:spcBef>
          <a:spcPct val="20000"/>
        </a:spcBef>
        <a:buFont typeface="Arial"/>
        <a:buChar char="–"/>
        <a:defRPr sz="2000" b="0" i="0" kern="1200">
          <a:solidFill>
            <a:schemeClr val="tx1"/>
          </a:solidFill>
          <a:latin typeface="+mn-lt"/>
          <a:ea typeface="+mn-ea"/>
          <a:cs typeface="Calibri Light"/>
        </a:defRPr>
      </a:lvl4pPr>
      <a:lvl5pPr marL="2057400" indent="-228600" algn="l" defTabSz="457200" rtl="0" eaLnBrk="1" latinLnBrk="0" hangingPunct="1">
        <a:spcBef>
          <a:spcPct val="20000"/>
        </a:spcBef>
        <a:buFont typeface="Arial"/>
        <a:buChar char="»"/>
        <a:defRPr sz="2000" b="0" i="0" kern="1200">
          <a:solidFill>
            <a:schemeClr val="tx1"/>
          </a:solidFill>
          <a:latin typeface="+mn-lt"/>
          <a:ea typeface="+mn-ea"/>
          <a:cs typeface="Calibri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6" name="Picture 5"/>
          <p:cNvPicPr>
            <a:picLocks noChangeAspect="1"/>
          </p:cNvPicPr>
          <p:nvPr/>
        </p:nvPicPr>
        <p:blipFill>
          <a:blip r:embed="rId7">
            <a:alphaModFix/>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8" name="Rectangle 7"/>
          <p:cNvSpPr/>
          <p:nvPr/>
        </p:nvSpPr>
        <p:spPr>
          <a:xfrm>
            <a:off x="0" y="0"/>
            <a:ext cx="9144000" cy="6858000"/>
          </a:xfrm>
          <a:prstGeom prst="rect">
            <a:avLst/>
          </a:prstGeom>
          <a:solidFill>
            <a:schemeClr val="bg1">
              <a:alpha val="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 name="Picture 10"/>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247939" y="6376137"/>
            <a:ext cx="1450118" cy="265184"/>
          </a:xfrm>
          <a:prstGeom prst="rect">
            <a:avLst/>
          </a:prstGeom>
        </p:spPr>
      </p:pic>
      <p:sp>
        <p:nvSpPr>
          <p:cNvPr id="2" name="Title Placeholder 1"/>
          <p:cNvSpPr>
            <a:spLocks noGrp="1"/>
          </p:cNvSpPr>
          <p:nvPr>
            <p:ph type="title"/>
          </p:nvPr>
        </p:nvSpPr>
        <p:spPr>
          <a:xfrm>
            <a:off x="-115448" y="-94465"/>
            <a:ext cx="9382767" cy="1313180"/>
          </a:xfrm>
          <a:prstGeom prst="rect">
            <a:avLst/>
          </a:prstGeom>
          <a:ln w="12700" cap="rnd" cmpd="sng">
            <a:gradFill flip="none" rotWithShape="1">
              <a:gsLst>
                <a:gs pos="0">
                  <a:schemeClr val="accent1"/>
                </a:gs>
                <a:gs pos="50000">
                  <a:schemeClr val="accent1">
                    <a:alpha val="0"/>
                  </a:schemeClr>
                </a:gs>
              </a:gsLst>
              <a:lin ang="0" scaled="1"/>
              <a:tileRect/>
            </a:gradFill>
            <a:prstDash val="solid"/>
          </a:ln>
        </p:spPr>
        <p:txBody>
          <a:bodyPr vert="horz" wrap="square" lIns="457200" tIns="365760" rIns="457200" bIns="320040" rtlCol="0" anchor="t" anchorCtr="1">
            <a:sp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118392680"/>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4" r:id="rId4"/>
    <p:sldLayoutId id="2147483745" r:id="rId5"/>
  </p:sldLayoutIdLst>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txStyles>
    <p:titleStyle>
      <a:lvl1pPr algn="ctr" defTabSz="457200" rtl="0" eaLnBrk="1" latinLnBrk="0" hangingPunct="1">
        <a:lnSpc>
          <a:spcPct val="90000"/>
        </a:lnSpc>
        <a:spcBef>
          <a:spcPct val="0"/>
        </a:spcBef>
        <a:buNone/>
        <a:defRPr sz="4400" b="0" i="0" kern="1200">
          <a:solidFill>
            <a:srgbClr val="2178B5"/>
          </a:solidFill>
          <a:latin typeface="+mj-lt"/>
          <a:ea typeface="+mj-ea"/>
          <a:cs typeface="Calibri Light"/>
        </a:defRPr>
      </a:lvl1pPr>
    </p:titleStyle>
    <p:bodyStyle>
      <a:lvl1pPr marL="342900" indent="-342900" algn="l" defTabSz="457200" rtl="0" eaLnBrk="1" latinLnBrk="0" hangingPunct="1">
        <a:spcBef>
          <a:spcPct val="20000"/>
        </a:spcBef>
        <a:buFont typeface="Arial"/>
        <a:buChar char="•"/>
        <a:defRPr sz="3200" b="0" i="0" kern="1200">
          <a:solidFill>
            <a:schemeClr val="tx1"/>
          </a:solidFill>
          <a:latin typeface="+mn-lt"/>
          <a:ea typeface="+mn-ea"/>
          <a:cs typeface="Calibri Light"/>
        </a:defRPr>
      </a:lvl1pPr>
      <a:lvl2pPr marL="742950" indent="-285750" algn="l" defTabSz="457200" rtl="0" eaLnBrk="1" latinLnBrk="0" hangingPunct="1">
        <a:spcBef>
          <a:spcPct val="20000"/>
        </a:spcBef>
        <a:buFont typeface="Arial"/>
        <a:buChar char="–"/>
        <a:defRPr sz="2800" b="0" i="0" kern="1200">
          <a:solidFill>
            <a:schemeClr val="tx1"/>
          </a:solidFill>
          <a:latin typeface="+mn-lt"/>
          <a:ea typeface="+mn-ea"/>
          <a:cs typeface="Calibri Light"/>
        </a:defRPr>
      </a:lvl2pPr>
      <a:lvl3pPr marL="1143000" indent="-228600" algn="l" defTabSz="457200" rtl="0" eaLnBrk="1" latinLnBrk="0" hangingPunct="1">
        <a:spcBef>
          <a:spcPct val="20000"/>
        </a:spcBef>
        <a:buFont typeface="Arial"/>
        <a:buChar char="•"/>
        <a:defRPr sz="2400" b="0" i="0" kern="1200">
          <a:solidFill>
            <a:schemeClr val="tx1"/>
          </a:solidFill>
          <a:latin typeface="+mn-lt"/>
          <a:ea typeface="+mn-ea"/>
          <a:cs typeface="Calibri Light"/>
        </a:defRPr>
      </a:lvl3pPr>
      <a:lvl4pPr marL="1600200" indent="-228600" algn="l" defTabSz="457200" rtl="0" eaLnBrk="1" latinLnBrk="0" hangingPunct="1">
        <a:spcBef>
          <a:spcPct val="20000"/>
        </a:spcBef>
        <a:buFont typeface="Arial"/>
        <a:buChar char="–"/>
        <a:defRPr sz="2000" b="0" i="0" kern="1200">
          <a:solidFill>
            <a:schemeClr val="tx1"/>
          </a:solidFill>
          <a:latin typeface="+mn-lt"/>
          <a:ea typeface="+mn-ea"/>
          <a:cs typeface="Calibri Light"/>
        </a:defRPr>
      </a:lvl4pPr>
      <a:lvl5pPr marL="2057400" indent="-228600" algn="l" defTabSz="457200" rtl="0" eaLnBrk="1" latinLnBrk="0" hangingPunct="1">
        <a:spcBef>
          <a:spcPct val="20000"/>
        </a:spcBef>
        <a:buFont typeface="Arial"/>
        <a:buChar char="»"/>
        <a:defRPr sz="2000" b="0" i="0" kern="1200">
          <a:solidFill>
            <a:schemeClr val="tx1"/>
          </a:solidFill>
          <a:latin typeface="+mn-lt"/>
          <a:ea typeface="+mn-ea"/>
          <a:cs typeface="Calibri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6" name="Picture 5"/>
          <p:cNvPicPr>
            <a:picLocks noChangeAspect="1"/>
          </p:cNvPicPr>
          <p:nvPr/>
        </p:nvPicPr>
        <p:blipFill>
          <a:blip r:embed="rId7">
            <a:alphaModFix/>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7" name="Rectangle 6"/>
          <p:cNvSpPr/>
          <p:nvPr/>
        </p:nvSpPr>
        <p:spPr>
          <a:xfrm>
            <a:off x="0" y="0"/>
            <a:ext cx="9144000" cy="6858000"/>
          </a:xfrm>
          <a:prstGeom prst="rect">
            <a:avLst/>
          </a:prstGeom>
          <a:solidFill>
            <a:schemeClr val="bg1">
              <a:alpha val="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 name="Picture 10"/>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247939" y="6376137"/>
            <a:ext cx="1450118" cy="265184"/>
          </a:xfrm>
          <a:prstGeom prst="rect">
            <a:avLst/>
          </a:prstGeom>
        </p:spPr>
      </p:pic>
      <p:sp>
        <p:nvSpPr>
          <p:cNvPr id="2" name="Title Placeholder 1"/>
          <p:cNvSpPr>
            <a:spLocks noGrp="1"/>
          </p:cNvSpPr>
          <p:nvPr>
            <p:ph type="title"/>
          </p:nvPr>
        </p:nvSpPr>
        <p:spPr>
          <a:xfrm>
            <a:off x="-115448" y="-94465"/>
            <a:ext cx="9382767" cy="1313180"/>
          </a:xfrm>
          <a:prstGeom prst="rect">
            <a:avLst/>
          </a:prstGeom>
          <a:ln w="12700" cap="rnd" cmpd="sng">
            <a:gradFill flip="none" rotWithShape="1">
              <a:gsLst>
                <a:gs pos="0">
                  <a:schemeClr val="accent1"/>
                </a:gs>
                <a:gs pos="50000">
                  <a:schemeClr val="accent1">
                    <a:alpha val="0"/>
                  </a:schemeClr>
                </a:gs>
              </a:gsLst>
              <a:lin ang="0" scaled="1"/>
              <a:tileRect/>
            </a:gradFill>
            <a:prstDash val="solid"/>
          </a:ln>
        </p:spPr>
        <p:txBody>
          <a:bodyPr vert="horz" wrap="square" lIns="457200" tIns="365760" rIns="457200" bIns="320040" rtlCol="0" anchor="t" anchorCtr="1">
            <a:sp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947134375"/>
      </p:ext>
    </p:extLst>
  </p:cSld>
  <p:clrMap bg1="lt1" tx1="dk1" bg2="lt2" tx2="dk2" accent1="accent1" accent2="accent2" accent3="accent3" accent4="accent4" accent5="accent5" accent6="accent6" hlink="hlink" folHlink="folHlink"/>
  <p:sldLayoutIdLst>
    <p:sldLayoutId id="2147483764" r:id="rId1"/>
    <p:sldLayoutId id="2147483765" r:id="rId2"/>
    <p:sldLayoutId id="2147483766" r:id="rId3"/>
    <p:sldLayoutId id="2147483767" r:id="rId4"/>
    <p:sldLayoutId id="2147483768" r:id="rId5"/>
  </p:sldLayoutIdLst>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txStyles>
    <p:titleStyle>
      <a:lvl1pPr algn="ctr" defTabSz="457200" rtl="0" eaLnBrk="1" latinLnBrk="0" hangingPunct="1">
        <a:lnSpc>
          <a:spcPct val="90000"/>
        </a:lnSpc>
        <a:spcBef>
          <a:spcPct val="0"/>
        </a:spcBef>
        <a:buNone/>
        <a:defRPr sz="4400" b="0" i="0" kern="1200">
          <a:solidFill>
            <a:srgbClr val="2178B5"/>
          </a:solidFill>
          <a:latin typeface="+mj-lt"/>
          <a:ea typeface="+mj-ea"/>
          <a:cs typeface="Calibri Light"/>
        </a:defRPr>
      </a:lvl1pPr>
    </p:titleStyle>
    <p:bodyStyle>
      <a:lvl1pPr marL="342900" indent="-342900" algn="l" defTabSz="457200" rtl="0" eaLnBrk="1" latinLnBrk="0" hangingPunct="1">
        <a:spcBef>
          <a:spcPct val="20000"/>
        </a:spcBef>
        <a:buFont typeface="Arial"/>
        <a:buChar char="•"/>
        <a:defRPr sz="3200" b="0" i="0" kern="1200">
          <a:solidFill>
            <a:schemeClr val="tx1"/>
          </a:solidFill>
          <a:latin typeface="+mn-lt"/>
          <a:ea typeface="+mn-ea"/>
          <a:cs typeface="Calibri Light"/>
        </a:defRPr>
      </a:lvl1pPr>
      <a:lvl2pPr marL="742950" indent="-285750" algn="l" defTabSz="457200" rtl="0" eaLnBrk="1" latinLnBrk="0" hangingPunct="1">
        <a:spcBef>
          <a:spcPct val="20000"/>
        </a:spcBef>
        <a:buFont typeface="Arial"/>
        <a:buChar char="–"/>
        <a:defRPr sz="2800" b="0" i="0" kern="1200">
          <a:solidFill>
            <a:schemeClr val="tx1"/>
          </a:solidFill>
          <a:latin typeface="+mn-lt"/>
          <a:ea typeface="+mn-ea"/>
          <a:cs typeface="Calibri Light"/>
        </a:defRPr>
      </a:lvl2pPr>
      <a:lvl3pPr marL="1143000" indent="-228600" algn="l" defTabSz="457200" rtl="0" eaLnBrk="1" latinLnBrk="0" hangingPunct="1">
        <a:spcBef>
          <a:spcPct val="20000"/>
        </a:spcBef>
        <a:buFont typeface="Arial"/>
        <a:buChar char="•"/>
        <a:defRPr sz="2400" b="0" i="0" kern="1200">
          <a:solidFill>
            <a:schemeClr val="tx1"/>
          </a:solidFill>
          <a:latin typeface="+mn-lt"/>
          <a:ea typeface="+mn-ea"/>
          <a:cs typeface="Calibri Light"/>
        </a:defRPr>
      </a:lvl3pPr>
      <a:lvl4pPr marL="1600200" indent="-228600" algn="l" defTabSz="457200" rtl="0" eaLnBrk="1" latinLnBrk="0" hangingPunct="1">
        <a:spcBef>
          <a:spcPct val="20000"/>
        </a:spcBef>
        <a:buFont typeface="Arial"/>
        <a:buChar char="–"/>
        <a:defRPr sz="2000" b="0" i="0" kern="1200">
          <a:solidFill>
            <a:schemeClr val="tx1"/>
          </a:solidFill>
          <a:latin typeface="+mn-lt"/>
          <a:ea typeface="+mn-ea"/>
          <a:cs typeface="Calibri Light"/>
        </a:defRPr>
      </a:lvl4pPr>
      <a:lvl5pPr marL="2057400" indent="-228600" algn="l" defTabSz="457200" rtl="0" eaLnBrk="1" latinLnBrk="0" hangingPunct="1">
        <a:spcBef>
          <a:spcPct val="20000"/>
        </a:spcBef>
        <a:buFont typeface="Arial"/>
        <a:buChar char="»"/>
        <a:defRPr sz="2000" b="0" i="0" kern="1200">
          <a:solidFill>
            <a:schemeClr val="tx1"/>
          </a:solidFill>
          <a:latin typeface="+mn-lt"/>
          <a:ea typeface="+mn-ea"/>
          <a:cs typeface="Calibri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6" name="Picture 5"/>
          <p:cNvPicPr>
            <a:picLocks noChangeAspect="1"/>
          </p:cNvPicPr>
          <p:nvPr/>
        </p:nvPicPr>
        <p:blipFill>
          <a:blip r:embed="rId7">
            <a:alphaModFix/>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7" name="Rectangle 6"/>
          <p:cNvSpPr/>
          <p:nvPr/>
        </p:nvSpPr>
        <p:spPr>
          <a:xfrm>
            <a:off x="0" y="0"/>
            <a:ext cx="9144000" cy="6858000"/>
          </a:xfrm>
          <a:prstGeom prst="rect">
            <a:avLst/>
          </a:prstGeom>
          <a:solidFill>
            <a:schemeClr val="bg1">
              <a:alpha val="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 name="Picture 10"/>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247939" y="6376137"/>
            <a:ext cx="1450118" cy="265184"/>
          </a:xfrm>
          <a:prstGeom prst="rect">
            <a:avLst/>
          </a:prstGeom>
        </p:spPr>
      </p:pic>
      <p:sp>
        <p:nvSpPr>
          <p:cNvPr id="2" name="Title Placeholder 1"/>
          <p:cNvSpPr>
            <a:spLocks noGrp="1"/>
          </p:cNvSpPr>
          <p:nvPr>
            <p:ph type="title"/>
          </p:nvPr>
        </p:nvSpPr>
        <p:spPr>
          <a:xfrm>
            <a:off x="-115448" y="-94465"/>
            <a:ext cx="9382767" cy="1313180"/>
          </a:xfrm>
          <a:prstGeom prst="rect">
            <a:avLst/>
          </a:prstGeom>
          <a:ln w="12700" cap="rnd" cmpd="sng">
            <a:gradFill flip="none" rotWithShape="1">
              <a:gsLst>
                <a:gs pos="0">
                  <a:schemeClr val="accent1"/>
                </a:gs>
                <a:gs pos="50000">
                  <a:schemeClr val="accent1">
                    <a:alpha val="0"/>
                  </a:schemeClr>
                </a:gs>
              </a:gsLst>
              <a:lin ang="0" scaled="1"/>
              <a:tileRect/>
            </a:gradFill>
            <a:prstDash val="solid"/>
          </a:ln>
        </p:spPr>
        <p:txBody>
          <a:bodyPr vert="horz" wrap="square" lIns="457200" tIns="365760" rIns="457200" bIns="320040" rtlCol="0" anchor="t" anchorCtr="1">
            <a:sp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359426482"/>
      </p:ext>
    </p:extLst>
  </p:cSld>
  <p:clrMap bg1="lt1" tx1="dk1" bg2="lt2" tx2="dk2" accent1="accent1" accent2="accent2" accent3="accent3" accent4="accent4" accent5="accent5" accent6="accent6" hlink="hlink" folHlink="folHlink"/>
  <p:sldLayoutIdLst>
    <p:sldLayoutId id="2147483770" r:id="rId1"/>
    <p:sldLayoutId id="2147483771" r:id="rId2"/>
    <p:sldLayoutId id="2147483772" r:id="rId3"/>
    <p:sldLayoutId id="2147483773" r:id="rId4"/>
    <p:sldLayoutId id="2147483774" r:id="rId5"/>
  </p:sldLayoutIdLst>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txStyles>
    <p:titleStyle>
      <a:lvl1pPr algn="ctr" defTabSz="457200" rtl="0" eaLnBrk="1" latinLnBrk="0" hangingPunct="1">
        <a:lnSpc>
          <a:spcPct val="90000"/>
        </a:lnSpc>
        <a:spcBef>
          <a:spcPct val="0"/>
        </a:spcBef>
        <a:buNone/>
        <a:defRPr sz="4400" b="0" i="0" kern="1200">
          <a:solidFill>
            <a:srgbClr val="2178B5"/>
          </a:solidFill>
          <a:latin typeface="+mj-lt"/>
          <a:ea typeface="+mj-ea"/>
          <a:cs typeface="Calibri Light"/>
        </a:defRPr>
      </a:lvl1pPr>
    </p:titleStyle>
    <p:bodyStyle>
      <a:lvl1pPr marL="342900" indent="-342900" algn="l" defTabSz="457200" rtl="0" eaLnBrk="1" latinLnBrk="0" hangingPunct="1">
        <a:spcBef>
          <a:spcPct val="20000"/>
        </a:spcBef>
        <a:buFont typeface="Arial"/>
        <a:buChar char="•"/>
        <a:defRPr sz="3200" b="0" i="0" kern="1200">
          <a:solidFill>
            <a:schemeClr val="tx1"/>
          </a:solidFill>
          <a:latin typeface="+mn-lt"/>
          <a:ea typeface="+mn-ea"/>
          <a:cs typeface="Calibri Light"/>
        </a:defRPr>
      </a:lvl1pPr>
      <a:lvl2pPr marL="742950" indent="-285750" algn="l" defTabSz="457200" rtl="0" eaLnBrk="1" latinLnBrk="0" hangingPunct="1">
        <a:spcBef>
          <a:spcPct val="20000"/>
        </a:spcBef>
        <a:buFont typeface="Arial"/>
        <a:buChar char="–"/>
        <a:defRPr sz="2800" b="0" i="0" kern="1200">
          <a:solidFill>
            <a:schemeClr val="tx1"/>
          </a:solidFill>
          <a:latin typeface="+mn-lt"/>
          <a:ea typeface="+mn-ea"/>
          <a:cs typeface="Calibri Light"/>
        </a:defRPr>
      </a:lvl2pPr>
      <a:lvl3pPr marL="1143000" indent="-228600" algn="l" defTabSz="457200" rtl="0" eaLnBrk="1" latinLnBrk="0" hangingPunct="1">
        <a:spcBef>
          <a:spcPct val="20000"/>
        </a:spcBef>
        <a:buFont typeface="Arial"/>
        <a:buChar char="•"/>
        <a:defRPr sz="2400" b="0" i="0" kern="1200">
          <a:solidFill>
            <a:schemeClr val="tx1"/>
          </a:solidFill>
          <a:latin typeface="+mn-lt"/>
          <a:ea typeface="+mn-ea"/>
          <a:cs typeface="Calibri Light"/>
        </a:defRPr>
      </a:lvl3pPr>
      <a:lvl4pPr marL="1600200" indent="-228600" algn="l" defTabSz="457200" rtl="0" eaLnBrk="1" latinLnBrk="0" hangingPunct="1">
        <a:spcBef>
          <a:spcPct val="20000"/>
        </a:spcBef>
        <a:buFont typeface="Arial"/>
        <a:buChar char="–"/>
        <a:defRPr sz="2000" b="0" i="0" kern="1200">
          <a:solidFill>
            <a:schemeClr val="tx1"/>
          </a:solidFill>
          <a:latin typeface="+mn-lt"/>
          <a:ea typeface="+mn-ea"/>
          <a:cs typeface="Calibri Light"/>
        </a:defRPr>
      </a:lvl4pPr>
      <a:lvl5pPr marL="2057400" indent="-228600" algn="l" defTabSz="457200" rtl="0" eaLnBrk="1" latinLnBrk="0" hangingPunct="1">
        <a:spcBef>
          <a:spcPct val="20000"/>
        </a:spcBef>
        <a:buFont typeface="Arial"/>
        <a:buChar char="»"/>
        <a:defRPr sz="2000" b="0" i="0" kern="1200">
          <a:solidFill>
            <a:schemeClr val="tx1"/>
          </a:solidFill>
          <a:latin typeface="+mn-lt"/>
          <a:ea typeface="+mn-ea"/>
          <a:cs typeface="Calibri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6" name="Picture 5"/>
          <p:cNvPicPr>
            <a:picLocks noChangeAspect="1"/>
          </p:cNvPicPr>
          <p:nvPr/>
        </p:nvPicPr>
        <p:blipFill>
          <a:blip r:embed="rId7">
            <a:alphaModFix/>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7" name="Rectangle 6"/>
          <p:cNvSpPr/>
          <p:nvPr/>
        </p:nvSpPr>
        <p:spPr>
          <a:xfrm>
            <a:off x="0" y="0"/>
            <a:ext cx="9144000" cy="6858000"/>
          </a:xfrm>
          <a:prstGeom prst="rect">
            <a:avLst/>
          </a:prstGeom>
          <a:solidFill>
            <a:schemeClr val="bg1">
              <a:alpha val="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 name="Picture 10"/>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247939" y="6376137"/>
            <a:ext cx="1450118" cy="265184"/>
          </a:xfrm>
          <a:prstGeom prst="rect">
            <a:avLst/>
          </a:prstGeom>
        </p:spPr>
      </p:pic>
      <p:sp>
        <p:nvSpPr>
          <p:cNvPr id="2" name="Title Placeholder 1"/>
          <p:cNvSpPr>
            <a:spLocks noGrp="1"/>
          </p:cNvSpPr>
          <p:nvPr>
            <p:ph type="title"/>
          </p:nvPr>
        </p:nvSpPr>
        <p:spPr>
          <a:xfrm>
            <a:off x="-115448" y="-94465"/>
            <a:ext cx="9382767" cy="1313180"/>
          </a:xfrm>
          <a:prstGeom prst="rect">
            <a:avLst/>
          </a:prstGeom>
          <a:ln w="12700" cap="rnd" cmpd="sng">
            <a:gradFill flip="none" rotWithShape="1">
              <a:gsLst>
                <a:gs pos="0">
                  <a:schemeClr val="accent1"/>
                </a:gs>
                <a:gs pos="50000">
                  <a:schemeClr val="accent1">
                    <a:alpha val="0"/>
                  </a:schemeClr>
                </a:gs>
              </a:gsLst>
              <a:lin ang="0" scaled="1"/>
              <a:tileRect/>
            </a:gradFill>
            <a:prstDash val="solid"/>
          </a:ln>
        </p:spPr>
        <p:txBody>
          <a:bodyPr vert="horz" wrap="square" lIns="457200" tIns="365760" rIns="457200" bIns="320040" rtlCol="0" anchor="t" anchorCtr="1">
            <a:sp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359426482"/>
      </p:ext>
    </p:extLst>
  </p:cSld>
  <p:clrMap bg1="lt1" tx1="dk1" bg2="lt2" tx2="dk2" accent1="accent1" accent2="accent2" accent3="accent3" accent4="accent4" accent5="accent5" accent6="accent6" hlink="hlink" folHlink="folHlink"/>
  <p:sldLayoutIdLst>
    <p:sldLayoutId id="2147483776" r:id="rId1"/>
    <p:sldLayoutId id="2147483777" r:id="rId2"/>
    <p:sldLayoutId id="2147483778" r:id="rId3"/>
    <p:sldLayoutId id="2147483779" r:id="rId4"/>
    <p:sldLayoutId id="2147483780" r:id="rId5"/>
  </p:sldLayoutIdLst>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txStyles>
    <p:titleStyle>
      <a:lvl1pPr algn="ctr" defTabSz="457200" rtl="0" eaLnBrk="1" latinLnBrk="0" hangingPunct="1">
        <a:lnSpc>
          <a:spcPct val="90000"/>
        </a:lnSpc>
        <a:spcBef>
          <a:spcPct val="0"/>
        </a:spcBef>
        <a:buNone/>
        <a:defRPr sz="4400" b="0" i="0" kern="1200">
          <a:solidFill>
            <a:srgbClr val="2178B5"/>
          </a:solidFill>
          <a:latin typeface="+mj-lt"/>
          <a:ea typeface="+mj-ea"/>
          <a:cs typeface="Calibri Light"/>
        </a:defRPr>
      </a:lvl1pPr>
    </p:titleStyle>
    <p:bodyStyle>
      <a:lvl1pPr marL="342900" indent="-342900" algn="l" defTabSz="457200" rtl="0" eaLnBrk="1" latinLnBrk="0" hangingPunct="1">
        <a:spcBef>
          <a:spcPct val="20000"/>
        </a:spcBef>
        <a:buFont typeface="Arial"/>
        <a:buChar char="•"/>
        <a:defRPr sz="3200" b="0" i="0" kern="1200">
          <a:solidFill>
            <a:schemeClr val="tx1"/>
          </a:solidFill>
          <a:latin typeface="+mn-lt"/>
          <a:ea typeface="+mn-ea"/>
          <a:cs typeface="Calibri Light"/>
        </a:defRPr>
      </a:lvl1pPr>
      <a:lvl2pPr marL="742950" indent="-285750" algn="l" defTabSz="457200" rtl="0" eaLnBrk="1" latinLnBrk="0" hangingPunct="1">
        <a:spcBef>
          <a:spcPct val="20000"/>
        </a:spcBef>
        <a:buFont typeface="Arial"/>
        <a:buChar char="–"/>
        <a:defRPr sz="2800" b="0" i="0" kern="1200">
          <a:solidFill>
            <a:schemeClr val="tx1"/>
          </a:solidFill>
          <a:latin typeface="+mn-lt"/>
          <a:ea typeface="+mn-ea"/>
          <a:cs typeface="Calibri Light"/>
        </a:defRPr>
      </a:lvl2pPr>
      <a:lvl3pPr marL="1143000" indent="-228600" algn="l" defTabSz="457200" rtl="0" eaLnBrk="1" latinLnBrk="0" hangingPunct="1">
        <a:spcBef>
          <a:spcPct val="20000"/>
        </a:spcBef>
        <a:buFont typeface="Arial"/>
        <a:buChar char="•"/>
        <a:defRPr sz="2400" b="0" i="0" kern="1200">
          <a:solidFill>
            <a:schemeClr val="tx1"/>
          </a:solidFill>
          <a:latin typeface="+mn-lt"/>
          <a:ea typeface="+mn-ea"/>
          <a:cs typeface="Calibri Light"/>
        </a:defRPr>
      </a:lvl3pPr>
      <a:lvl4pPr marL="1600200" indent="-228600" algn="l" defTabSz="457200" rtl="0" eaLnBrk="1" latinLnBrk="0" hangingPunct="1">
        <a:spcBef>
          <a:spcPct val="20000"/>
        </a:spcBef>
        <a:buFont typeface="Arial"/>
        <a:buChar char="–"/>
        <a:defRPr sz="2000" b="0" i="0" kern="1200">
          <a:solidFill>
            <a:schemeClr val="tx1"/>
          </a:solidFill>
          <a:latin typeface="+mn-lt"/>
          <a:ea typeface="+mn-ea"/>
          <a:cs typeface="Calibri Light"/>
        </a:defRPr>
      </a:lvl4pPr>
      <a:lvl5pPr marL="2057400" indent="-228600" algn="l" defTabSz="457200" rtl="0" eaLnBrk="1" latinLnBrk="0" hangingPunct="1">
        <a:spcBef>
          <a:spcPct val="20000"/>
        </a:spcBef>
        <a:buFont typeface="Arial"/>
        <a:buChar char="»"/>
        <a:defRPr sz="2000" b="0" i="0" kern="1200">
          <a:solidFill>
            <a:schemeClr val="tx1"/>
          </a:solidFill>
          <a:latin typeface="+mn-lt"/>
          <a:ea typeface="+mn-ea"/>
          <a:cs typeface="Calibri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solidFill>
            <a:srgbClr val="2178B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0" y="0"/>
            <a:ext cx="9144000" cy="6483740"/>
          </a:xfrm>
          <a:prstGeom prst="rect">
            <a:avLst/>
          </a:prstGeom>
          <a:gradFill flip="none" rotWithShape="1">
            <a:gsLst>
              <a:gs pos="30000">
                <a:schemeClr val="tx1">
                  <a:alpha val="70000"/>
                </a:schemeClr>
              </a:gs>
              <a:gs pos="100000">
                <a:schemeClr val="tx1">
                  <a:alpha val="0"/>
                </a:schemeClr>
              </a:gs>
            </a:gsLst>
            <a:lin ang="54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12" cstate="email">
            <a:alphaModFix amt="59000"/>
            <a:extLst>
              <a:ext uri="{28A0092B-C50C-407E-A947-70E740481C1C}">
                <a14:useLocalDpi xmlns:a14="http://schemas.microsoft.com/office/drawing/2010/main"/>
              </a:ext>
            </a:extLst>
          </a:blip>
          <a:stretch>
            <a:fillRect/>
          </a:stretch>
        </p:blipFill>
        <p:spPr>
          <a:xfrm>
            <a:off x="246139" y="6347456"/>
            <a:ext cx="1668732" cy="305161"/>
          </a:xfrm>
          <a:prstGeom prst="rect">
            <a:avLst/>
          </a:prstGeom>
        </p:spPr>
      </p:pic>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Title Placeholder 1"/>
          <p:cNvSpPr>
            <a:spLocks noGrp="1"/>
          </p:cNvSpPr>
          <p:nvPr>
            <p:ph type="title"/>
          </p:nvPr>
        </p:nvSpPr>
        <p:spPr>
          <a:xfrm>
            <a:off x="-125943" y="-94465"/>
            <a:ext cx="9393262" cy="1313180"/>
          </a:xfrm>
          <a:prstGeom prst="rect">
            <a:avLst/>
          </a:prstGeom>
          <a:ln w="12700" cap="rnd" cmpd="sng">
            <a:gradFill flip="none" rotWithShape="1">
              <a:gsLst>
                <a:gs pos="0">
                  <a:schemeClr val="bg1"/>
                </a:gs>
                <a:gs pos="50000">
                  <a:schemeClr val="accent1">
                    <a:alpha val="0"/>
                  </a:schemeClr>
                </a:gs>
              </a:gsLst>
              <a:lin ang="0" scaled="1"/>
              <a:tileRect/>
            </a:gradFill>
            <a:prstDash val="solid"/>
          </a:ln>
        </p:spPr>
        <p:txBody>
          <a:bodyPr vert="horz" wrap="square" lIns="457200" tIns="365760" rIns="457200" bIns="320040" rtlCol="0" anchor="t" anchorCtr="1">
            <a:spAutoFit/>
          </a:bodyPr>
          <a:lstStyle/>
          <a:p>
            <a:r>
              <a:rPr lang="en-US" dirty="0" smtClean="0"/>
              <a:t>Click to edit Master title style</a:t>
            </a:r>
            <a:endParaRPr lang="en-US" dirty="0"/>
          </a:p>
        </p:txBody>
      </p:sp>
    </p:spTree>
    <p:extLst>
      <p:ext uri="{BB962C8B-B14F-4D97-AF65-F5344CB8AC3E}">
        <p14:creationId xmlns:p14="http://schemas.microsoft.com/office/powerpoint/2010/main" val="411174252"/>
      </p:ext>
    </p:extLst>
  </p:cSld>
  <p:clrMap bg1="lt1" tx1="dk1" bg2="lt2" tx2="dk2" accent1="accent1" accent2="accent2" accent3="accent3" accent4="accent4" accent5="accent5" accent6="accent6" hlink="hlink" folHlink="folHlink"/>
  <p:sldLayoutIdLst>
    <p:sldLayoutId id="2147483664" r:id="rId1"/>
    <p:sldLayoutId id="2147483666" r:id="rId2"/>
    <p:sldLayoutId id="2147483671" r:id="rId3"/>
    <p:sldLayoutId id="2147483721" r:id="rId4"/>
    <p:sldLayoutId id="2147483669" r:id="rId5"/>
    <p:sldLayoutId id="2147483796" r:id="rId6"/>
    <p:sldLayoutId id="2147483798" r:id="rId7"/>
    <p:sldLayoutId id="2147483804" r:id="rId8"/>
    <p:sldLayoutId id="2147483807" r:id="rId9"/>
    <p:sldLayoutId id="2147483808" r:id="rId10"/>
  </p:sldLayoutIdLst>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txStyles>
    <p:titleStyle>
      <a:lvl1pPr algn="ctr" defTabSz="457200" rtl="0" eaLnBrk="1" latinLnBrk="0" hangingPunct="1">
        <a:lnSpc>
          <a:spcPct val="90000"/>
        </a:lnSpc>
        <a:spcBef>
          <a:spcPct val="0"/>
        </a:spcBef>
        <a:buNone/>
        <a:defRPr sz="4400" b="0" i="0" kern="1200">
          <a:solidFill>
            <a:srgbClr val="FFFFFF"/>
          </a:solidFill>
          <a:latin typeface="+mj-lt"/>
          <a:ea typeface="+mj-ea"/>
          <a:cs typeface="Calibri Light"/>
        </a:defRPr>
      </a:lvl1pPr>
    </p:titleStyle>
    <p:bodyStyle>
      <a:lvl1pPr marL="342900" indent="-342900" algn="l" defTabSz="457200" rtl="0" eaLnBrk="1" latinLnBrk="0" hangingPunct="1">
        <a:spcBef>
          <a:spcPct val="20000"/>
        </a:spcBef>
        <a:buFont typeface="Arial"/>
        <a:buChar char="•"/>
        <a:defRPr sz="3200" b="0" i="0" kern="1200">
          <a:solidFill>
            <a:srgbClr val="FFFFFF"/>
          </a:solidFill>
          <a:latin typeface="+mn-lt"/>
          <a:ea typeface="+mn-ea"/>
          <a:cs typeface="Calibri Light"/>
        </a:defRPr>
      </a:lvl1pPr>
      <a:lvl2pPr marL="742950" indent="-285750" algn="l" defTabSz="457200" rtl="0" eaLnBrk="1" latinLnBrk="0" hangingPunct="1">
        <a:spcBef>
          <a:spcPct val="20000"/>
        </a:spcBef>
        <a:buFont typeface="Arial"/>
        <a:buChar char="–"/>
        <a:defRPr sz="2800" b="0" i="0" kern="1200">
          <a:solidFill>
            <a:srgbClr val="FFFFFF"/>
          </a:solidFill>
          <a:latin typeface="+mn-lt"/>
          <a:ea typeface="+mn-ea"/>
          <a:cs typeface="Calibri Light"/>
        </a:defRPr>
      </a:lvl2pPr>
      <a:lvl3pPr marL="1143000" indent="-228600" algn="l" defTabSz="457200" rtl="0" eaLnBrk="1" latinLnBrk="0" hangingPunct="1">
        <a:spcBef>
          <a:spcPct val="20000"/>
        </a:spcBef>
        <a:buFont typeface="Arial"/>
        <a:buChar char="•"/>
        <a:defRPr sz="2400" b="0" i="0" kern="1200">
          <a:solidFill>
            <a:srgbClr val="FFFFFF"/>
          </a:solidFill>
          <a:latin typeface="+mn-lt"/>
          <a:ea typeface="+mn-ea"/>
          <a:cs typeface="Calibri Light"/>
        </a:defRPr>
      </a:lvl3pPr>
      <a:lvl4pPr marL="1600200" indent="-228600" algn="l" defTabSz="457200" rtl="0" eaLnBrk="1" latinLnBrk="0" hangingPunct="1">
        <a:spcBef>
          <a:spcPct val="20000"/>
        </a:spcBef>
        <a:buFont typeface="Arial"/>
        <a:buChar char="–"/>
        <a:defRPr sz="2000" b="0" i="0" kern="1200">
          <a:solidFill>
            <a:srgbClr val="FFFFFF"/>
          </a:solidFill>
          <a:latin typeface="+mn-lt"/>
          <a:ea typeface="+mn-ea"/>
          <a:cs typeface="Calibri Light"/>
        </a:defRPr>
      </a:lvl4pPr>
      <a:lvl5pPr marL="2057400" indent="-228600" algn="l" defTabSz="457200" rtl="0" eaLnBrk="1" latinLnBrk="0" hangingPunct="1">
        <a:spcBef>
          <a:spcPct val="20000"/>
        </a:spcBef>
        <a:buFont typeface="Arial"/>
        <a:buChar char="»"/>
        <a:defRPr sz="2000" b="0" i="0" kern="1200">
          <a:solidFill>
            <a:srgbClr val="FFFFFF"/>
          </a:solidFill>
          <a:latin typeface="+mn-lt"/>
          <a:ea typeface="+mn-ea"/>
          <a:cs typeface="Calibri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12036303"/>
      </p:ext>
    </p:extLst>
  </p:cSld>
  <p:clrMap bg1="lt1" tx1="dk1" bg2="lt2" tx2="dk2" accent1="accent1" accent2="accent2" accent3="accent3" accent4="accent4" accent5="accent5" accent6="accent6" hlink="hlink" folHlink="folHlink"/>
  <p:sldLayoutIdLst>
    <p:sldLayoutId id="2147483747" r:id="rId1"/>
    <p:sldLayoutId id="2147483790" r:id="rId2"/>
    <p:sldLayoutId id="2147483791" r:id="rId3"/>
    <p:sldLayoutId id="2147483755" r:id="rId4"/>
    <p:sldLayoutId id="2147483756" r:id="rId5"/>
    <p:sldLayoutId id="2147483754" r:id="rId6"/>
    <p:sldLayoutId id="2147483782" r:id="rId7"/>
    <p:sldLayoutId id="2147483783" r:id="rId8"/>
    <p:sldLayoutId id="2147483748" r:id="rId9"/>
    <p:sldLayoutId id="2147483753" r:id="rId10"/>
  </p:sldLayoutIdLst>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txStyles>
    <p:titleStyle>
      <a:lvl1pPr algn="ctr" defTabSz="457200" rtl="0" eaLnBrk="1" latinLnBrk="0" hangingPunct="1">
        <a:lnSpc>
          <a:spcPct val="90000"/>
        </a:lnSpc>
        <a:spcBef>
          <a:spcPct val="0"/>
        </a:spcBef>
        <a:buNone/>
        <a:defRPr sz="4400" b="0" i="0" kern="1200">
          <a:solidFill>
            <a:schemeClr val="accent1"/>
          </a:solidFill>
          <a:latin typeface="Calibri Light"/>
          <a:ea typeface="+mj-ea"/>
          <a:cs typeface="Calibri Light"/>
        </a:defRPr>
      </a:lvl1pPr>
    </p:titleStyle>
    <p:bodyStyle>
      <a:lvl1pPr marL="342900" indent="-342900" algn="l" defTabSz="457200" rtl="0" eaLnBrk="1" latinLnBrk="0" hangingPunct="1">
        <a:spcBef>
          <a:spcPct val="20000"/>
        </a:spcBef>
        <a:buFont typeface="Arial"/>
        <a:buChar char="•"/>
        <a:defRPr sz="3200" b="0" i="0" kern="1200">
          <a:solidFill>
            <a:schemeClr val="tx1"/>
          </a:solidFill>
          <a:latin typeface="Calibri Light"/>
          <a:ea typeface="+mn-ea"/>
          <a:cs typeface="Calibri Light"/>
        </a:defRPr>
      </a:lvl1pPr>
      <a:lvl2pPr marL="742950" indent="-285750" algn="l" defTabSz="457200" rtl="0" eaLnBrk="1" latinLnBrk="0" hangingPunct="1">
        <a:spcBef>
          <a:spcPct val="20000"/>
        </a:spcBef>
        <a:buFont typeface="Arial"/>
        <a:buChar char="–"/>
        <a:defRPr sz="2800" b="0" i="0" kern="1200">
          <a:solidFill>
            <a:schemeClr val="tx1"/>
          </a:solidFill>
          <a:latin typeface="Calibri Light"/>
          <a:ea typeface="+mn-ea"/>
          <a:cs typeface="Calibri Light"/>
        </a:defRPr>
      </a:lvl2pPr>
      <a:lvl3pPr marL="1143000" indent="-228600" algn="l" defTabSz="457200" rtl="0" eaLnBrk="1" latinLnBrk="0" hangingPunct="1">
        <a:spcBef>
          <a:spcPct val="20000"/>
        </a:spcBef>
        <a:buFont typeface="Arial"/>
        <a:buChar char="•"/>
        <a:defRPr sz="2400" b="0" i="0" kern="1200">
          <a:solidFill>
            <a:schemeClr val="tx1"/>
          </a:solidFill>
          <a:latin typeface="Calibri Light"/>
          <a:ea typeface="+mn-ea"/>
          <a:cs typeface="Calibri Light"/>
        </a:defRPr>
      </a:lvl3pPr>
      <a:lvl4pPr marL="1600200" indent="-228600" algn="l" defTabSz="457200" rtl="0" eaLnBrk="1" latinLnBrk="0" hangingPunct="1">
        <a:spcBef>
          <a:spcPct val="20000"/>
        </a:spcBef>
        <a:buFont typeface="Arial"/>
        <a:buChar char="–"/>
        <a:defRPr sz="2000" b="0" i="0" kern="1200">
          <a:solidFill>
            <a:schemeClr val="tx1"/>
          </a:solidFill>
          <a:latin typeface="Calibri Light"/>
          <a:ea typeface="+mn-ea"/>
          <a:cs typeface="Calibri Light"/>
        </a:defRPr>
      </a:lvl4pPr>
      <a:lvl5pPr marL="2057400" indent="-228600" algn="l" defTabSz="457200" rtl="0" eaLnBrk="1" latinLnBrk="0" hangingPunct="1">
        <a:spcBef>
          <a:spcPct val="20000"/>
        </a:spcBef>
        <a:buFont typeface="Arial"/>
        <a:buChar char="»"/>
        <a:defRPr sz="2000" b="0" i="0" kern="1200">
          <a:solidFill>
            <a:schemeClr val="tx1"/>
          </a:solidFill>
          <a:latin typeface="Calibri Light"/>
          <a:ea typeface="+mn-ea"/>
          <a:cs typeface="Calibri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7.png"/><Relationship Id="rId7" Type="http://schemas.microsoft.com/office/2007/relationships/hdphoto" Target="../media/hdphoto2.wdp"/><Relationship Id="rId2" Type="http://schemas.openxmlformats.org/officeDocument/2006/relationships/notesSlide" Target="../notesSlides/notesSlide1.xml"/><Relationship Id="rId1" Type="http://schemas.openxmlformats.org/officeDocument/2006/relationships/slideLayout" Target="../slideLayouts/slideLayout49.xml"/><Relationship Id="rId6" Type="http://schemas.openxmlformats.org/officeDocument/2006/relationships/image" Target="../media/image19.png"/><Relationship Id="rId5" Type="http://schemas.microsoft.com/office/2007/relationships/hdphoto" Target="../media/hdphoto1.wdp"/><Relationship Id="rId10" Type="http://schemas.openxmlformats.org/officeDocument/2006/relationships/image" Target="../media/image22.png"/><Relationship Id="rId4" Type="http://schemas.openxmlformats.org/officeDocument/2006/relationships/image" Target="../media/image18.png"/><Relationship Id="rId9" Type="http://schemas.openxmlformats.org/officeDocument/2006/relationships/image" Target="../media/image21.png"/></Relationships>
</file>

<file path=ppt/slides/_rels/slide1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0.xml"/><Relationship Id="rId1" Type="http://schemas.openxmlformats.org/officeDocument/2006/relationships/slideLayout" Target="../slideLayouts/slideLayout48.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2.xml"/><Relationship Id="rId1" Type="http://schemas.openxmlformats.org/officeDocument/2006/relationships/slideLayout" Target="../slideLayouts/slideLayout48.xml"/></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3.xml"/><Relationship Id="rId1" Type="http://schemas.openxmlformats.org/officeDocument/2006/relationships/slideLayout" Target="../slideLayouts/slideLayout48.xml"/></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48.xml"/></Relationships>
</file>

<file path=ppt/slides/_rels/slide16.xml.rels><?xml version="1.0" encoding="UTF-8" standalone="yes"?>
<Relationships xmlns="http://schemas.openxmlformats.org/package/2006/relationships"><Relationship Id="rId8" Type="http://schemas.openxmlformats.org/officeDocument/2006/relationships/image" Target="../media/image43.jpg"/><Relationship Id="rId13" Type="http://schemas.openxmlformats.org/officeDocument/2006/relationships/image" Target="../media/image48.jpg"/><Relationship Id="rId3" Type="http://schemas.openxmlformats.org/officeDocument/2006/relationships/image" Target="../media/image38.jpg"/><Relationship Id="rId7" Type="http://schemas.openxmlformats.org/officeDocument/2006/relationships/image" Target="../media/image42.jpg"/><Relationship Id="rId12" Type="http://schemas.openxmlformats.org/officeDocument/2006/relationships/image" Target="../media/image47.jpg"/><Relationship Id="rId17" Type="http://schemas.openxmlformats.org/officeDocument/2006/relationships/image" Target="../media/image52.jpg"/><Relationship Id="rId2" Type="http://schemas.openxmlformats.org/officeDocument/2006/relationships/notesSlide" Target="../notesSlides/notesSlide14.xml"/><Relationship Id="rId16" Type="http://schemas.openxmlformats.org/officeDocument/2006/relationships/image" Target="../media/image51.jpg"/><Relationship Id="rId1" Type="http://schemas.openxmlformats.org/officeDocument/2006/relationships/slideLayout" Target="../slideLayouts/slideLayout47.xml"/><Relationship Id="rId6" Type="http://schemas.openxmlformats.org/officeDocument/2006/relationships/image" Target="../media/image41.jpg"/><Relationship Id="rId11" Type="http://schemas.openxmlformats.org/officeDocument/2006/relationships/image" Target="../media/image46.jpg"/><Relationship Id="rId5" Type="http://schemas.openxmlformats.org/officeDocument/2006/relationships/image" Target="../media/image40.jpg"/><Relationship Id="rId15" Type="http://schemas.openxmlformats.org/officeDocument/2006/relationships/image" Target="../media/image50.jpg"/><Relationship Id="rId10" Type="http://schemas.openxmlformats.org/officeDocument/2006/relationships/image" Target="../media/image45.jpg"/><Relationship Id="rId4" Type="http://schemas.openxmlformats.org/officeDocument/2006/relationships/image" Target="../media/image39.jpg"/><Relationship Id="rId9" Type="http://schemas.openxmlformats.org/officeDocument/2006/relationships/image" Target="../media/image44.jpg"/><Relationship Id="rId14" Type="http://schemas.openxmlformats.org/officeDocument/2006/relationships/image" Target="../media/image49.jp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7.xml"/></Relationships>
</file>

<file path=ppt/slides/_rels/slide1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6.xml"/><Relationship Id="rId1" Type="http://schemas.openxmlformats.org/officeDocument/2006/relationships/slideLayout" Target="../slideLayouts/slideLayout48.xml"/><Relationship Id="rId5" Type="http://schemas.openxmlformats.org/officeDocument/2006/relationships/image" Target="../media/image55.png"/><Relationship Id="rId4" Type="http://schemas.openxmlformats.org/officeDocument/2006/relationships/image" Target="../media/image54.png"/></Relationships>
</file>

<file path=ppt/slides/_rels/slide1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7.xml"/><Relationship Id="rId1" Type="http://schemas.openxmlformats.org/officeDocument/2006/relationships/slideLayout" Target="../slideLayouts/slideLayout48.xml"/></Relationships>
</file>

<file path=ppt/slides/_rels/slide2.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23.png"/><Relationship Id="rId7" Type="http://schemas.openxmlformats.org/officeDocument/2006/relationships/image" Target="../media/image26.png"/><Relationship Id="rId2" Type="http://schemas.openxmlformats.org/officeDocument/2006/relationships/notesSlide" Target="../notesSlides/notesSlide2.xml"/><Relationship Id="rId1" Type="http://schemas.openxmlformats.org/officeDocument/2006/relationships/slideLayout" Target="../slideLayouts/slideLayout48.xml"/><Relationship Id="rId6" Type="http://schemas.openxmlformats.org/officeDocument/2006/relationships/image" Target="../media/image25.png"/><Relationship Id="rId5" Type="http://schemas.microsoft.com/office/2007/relationships/hdphoto" Target="../media/hdphoto3.wdp"/><Relationship Id="rId4" Type="http://schemas.openxmlformats.org/officeDocument/2006/relationships/image" Target="../media/image24.png"/><Relationship Id="rId9" Type="http://schemas.openxmlformats.org/officeDocument/2006/relationships/image" Target="../media/image27.png"/></Relationships>
</file>

<file path=ppt/slides/_rels/slide2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8.xml"/><Relationship Id="rId1" Type="http://schemas.openxmlformats.org/officeDocument/2006/relationships/slideLayout" Target="../slideLayouts/slideLayout48.xml"/><Relationship Id="rId4" Type="http://schemas.openxmlformats.org/officeDocument/2006/relationships/image" Target="../media/image58.png"/></Relationships>
</file>

<file path=ppt/slides/_rels/slide2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9.xml"/><Relationship Id="rId1" Type="http://schemas.openxmlformats.org/officeDocument/2006/relationships/slideLayout" Target="../slideLayouts/slideLayout48.xml"/><Relationship Id="rId4" Type="http://schemas.openxmlformats.org/officeDocument/2006/relationships/image" Target="../media/image60.png"/></Relationships>
</file>

<file path=ppt/slides/_rels/slide22.xml.rels><?xml version="1.0" encoding="UTF-8" standalone="yes"?>
<Relationships xmlns="http://schemas.openxmlformats.org/package/2006/relationships"><Relationship Id="rId8" Type="http://schemas.openxmlformats.org/officeDocument/2006/relationships/image" Target="../media/image65.png"/><Relationship Id="rId13" Type="http://schemas.openxmlformats.org/officeDocument/2006/relationships/image" Target="../media/image69.emf"/><Relationship Id="rId3" Type="http://schemas.openxmlformats.org/officeDocument/2006/relationships/image" Target="../media/image61.png"/><Relationship Id="rId7" Type="http://schemas.microsoft.com/office/2007/relationships/hdphoto" Target="../media/hdphoto6.wdp"/><Relationship Id="rId12" Type="http://schemas.openxmlformats.org/officeDocument/2006/relationships/image" Target="../media/image68.emf"/><Relationship Id="rId2" Type="http://schemas.openxmlformats.org/officeDocument/2006/relationships/notesSlide" Target="../notesSlides/notesSlide20.xml"/><Relationship Id="rId16" Type="http://schemas.openxmlformats.org/officeDocument/2006/relationships/image" Target="../media/image72.png"/><Relationship Id="rId1" Type="http://schemas.openxmlformats.org/officeDocument/2006/relationships/slideLayout" Target="../slideLayouts/slideLayout49.xml"/><Relationship Id="rId6" Type="http://schemas.openxmlformats.org/officeDocument/2006/relationships/image" Target="../media/image64.png"/><Relationship Id="rId11" Type="http://schemas.microsoft.com/office/2007/relationships/hdphoto" Target="../media/hdphoto7.wdp"/><Relationship Id="rId5" Type="http://schemas.openxmlformats.org/officeDocument/2006/relationships/image" Target="../media/image63.png"/><Relationship Id="rId15" Type="http://schemas.openxmlformats.org/officeDocument/2006/relationships/image" Target="../media/image71.emf"/><Relationship Id="rId10" Type="http://schemas.openxmlformats.org/officeDocument/2006/relationships/image" Target="../media/image67.png"/><Relationship Id="rId4" Type="http://schemas.openxmlformats.org/officeDocument/2006/relationships/image" Target="../media/image62.png"/><Relationship Id="rId9" Type="http://schemas.openxmlformats.org/officeDocument/2006/relationships/image" Target="../media/image66.png"/><Relationship Id="rId14" Type="http://schemas.openxmlformats.org/officeDocument/2006/relationships/image" Target="../media/image70.emf"/></Relationships>
</file>

<file path=ppt/slides/_rels/slide23.xml.rels><?xml version="1.0" encoding="UTF-8" standalone="yes"?>
<Relationships xmlns="http://schemas.openxmlformats.org/package/2006/relationships"><Relationship Id="rId8" Type="http://schemas.openxmlformats.org/officeDocument/2006/relationships/image" Target="../media/image71.emf"/><Relationship Id="rId3" Type="http://schemas.openxmlformats.org/officeDocument/2006/relationships/image" Target="../media/image67.png"/><Relationship Id="rId7" Type="http://schemas.openxmlformats.org/officeDocument/2006/relationships/image" Target="../media/image70.emf"/><Relationship Id="rId2" Type="http://schemas.openxmlformats.org/officeDocument/2006/relationships/notesSlide" Target="../notesSlides/notesSlide21.xml"/><Relationship Id="rId1" Type="http://schemas.openxmlformats.org/officeDocument/2006/relationships/slideLayout" Target="../slideLayouts/slideLayout49.xml"/><Relationship Id="rId6" Type="http://schemas.openxmlformats.org/officeDocument/2006/relationships/image" Target="../media/image69.emf"/><Relationship Id="rId5" Type="http://schemas.openxmlformats.org/officeDocument/2006/relationships/image" Target="../media/image68.emf"/><Relationship Id="rId4" Type="http://schemas.microsoft.com/office/2007/relationships/hdphoto" Target="../media/hdphoto8.wdp"/><Relationship Id="rId9" Type="http://schemas.openxmlformats.org/officeDocument/2006/relationships/image" Target="../media/image73.emf"/></Relationships>
</file>

<file path=ppt/slides/_rels/slide24.xml.rels><?xml version="1.0" encoding="UTF-8" standalone="yes"?>
<Relationships xmlns="http://schemas.openxmlformats.org/package/2006/relationships"><Relationship Id="rId3" Type="http://schemas.openxmlformats.org/officeDocument/2006/relationships/image" Target="../media/image74.png"/><Relationship Id="rId7" Type="http://schemas.openxmlformats.org/officeDocument/2006/relationships/hyperlink" Target="http://oc.lc/CommonGround" TargetMode="External"/><Relationship Id="rId2" Type="http://schemas.openxmlformats.org/officeDocument/2006/relationships/notesSlide" Target="../notesSlides/notesSlide22.xml"/><Relationship Id="rId1" Type="http://schemas.openxmlformats.org/officeDocument/2006/relationships/slideLayout" Target="../slideLayouts/slideLayout49.xml"/><Relationship Id="rId6" Type="http://schemas.openxmlformats.org/officeDocument/2006/relationships/image" Target="../media/image77.png"/><Relationship Id="rId5" Type="http://schemas.openxmlformats.org/officeDocument/2006/relationships/image" Target="../media/image76.emf"/><Relationship Id="rId4" Type="http://schemas.openxmlformats.org/officeDocument/2006/relationships/image" Target="../media/image75.png"/></Relationships>
</file>

<file path=ppt/slides/_rels/slide25.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49.xml"/></Relationships>
</file>

<file path=ppt/slides/_rels/slide26.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23.xml"/><Relationship Id="rId1" Type="http://schemas.openxmlformats.org/officeDocument/2006/relationships/slideLayout" Target="../slideLayouts/slideLayout49.xml"/><Relationship Id="rId4" Type="http://schemas.openxmlformats.org/officeDocument/2006/relationships/image" Target="../media/image79.png"/></Relationships>
</file>

<file path=ppt/slides/_rels/slide27.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24.xml"/><Relationship Id="rId1" Type="http://schemas.openxmlformats.org/officeDocument/2006/relationships/slideLayout" Target="../slideLayouts/slideLayout6.xml"/><Relationship Id="rId4" Type="http://schemas.openxmlformats.org/officeDocument/2006/relationships/image" Target="../media/image81.png"/></Relationships>
</file>

<file path=ppt/slides/_rels/slide28.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25.xml"/><Relationship Id="rId1" Type="http://schemas.openxmlformats.org/officeDocument/2006/relationships/slideLayout" Target="../slideLayouts/slideLayout6.xml"/><Relationship Id="rId4" Type="http://schemas.openxmlformats.org/officeDocument/2006/relationships/image" Target="../media/image83.png"/></Relationships>
</file>

<file path=ppt/slides/_rels/slide29.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26.xml"/><Relationship Id="rId1" Type="http://schemas.openxmlformats.org/officeDocument/2006/relationships/slideLayout" Target="../slideLayouts/slideLayout6.xml"/><Relationship Id="rId4" Type="http://schemas.openxmlformats.org/officeDocument/2006/relationships/image" Target="../media/image83.png"/></Relationships>
</file>

<file path=ppt/slides/_rels/slide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xml"/><Relationship Id="rId1" Type="http://schemas.openxmlformats.org/officeDocument/2006/relationships/slideLayout" Target="../slideLayouts/slideLayout49.xml"/></Relationships>
</file>

<file path=ppt/slides/_rels/slide30.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27.xml"/><Relationship Id="rId1" Type="http://schemas.openxmlformats.org/officeDocument/2006/relationships/slideLayout" Target="../slideLayouts/slideLayout6.xml"/><Relationship Id="rId4" Type="http://schemas.openxmlformats.org/officeDocument/2006/relationships/image" Target="../media/image86.png"/></Relationships>
</file>

<file path=ppt/slides/_rels/slide31.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29.xml"/><Relationship Id="rId1" Type="http://schemas.openxmlformats.org/officeDocument/2006/relationships/slideLayout" Target="../slideLayouts/slideLayout6.xml"/><Relationship Id="rId6" Type="http://schemas.openxmlformats.org/officeDocument/2006/relationships/image" Target="../media/image91.png"/><Relationship Id="rId5" Type="http://schemas.openxmlformats.org/officeDocument/2006/relationships/image" Target="../media/image90.jpg"/><Relationship Id="rId4" Type="http://schemas.openxmlformats.org/officeDocument/2006/relationships/image" Target="../media/image89.jpeg"/></Relationships>
</file>

<file path=ppt/slides/_rels/slide3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0.xml"/><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3" Type="http://schemas.openxmlformats.org/officeDocument/2006/relationships/image" Target="../media/image92.emf"/><Relationship Id="rId2" Type="http://schemas.openxmlformats.org/officeDocument/2006/relationships/notesSlide" Target="../notesSlides/notesSlide31.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image" Target="../media/image92.emf"/><Relationship Id="rId2" Type="http://schemas.openxmlformats.org/officeDocument/2006/relationships/notesSlide" Target="../notesSlides/notesSlide32.xml"/><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8" Type="http://schemas.openxmlformats.org/officeDocument/2006/relationships/image" Target="../media/image70.emf"/><Relationship Id="rId13" Type="http://schemas.openxmlformats.org/officeDocument/2006/relationships/image" Target="../media/image100.emf"/><Relationship Id="rId3" Type="http://schemas.openxmlformats.org/officeDocument/2006/relationships/image" Target="../media/image92.emf"/><Relationship Id="rId7" Type="http://schemas.openxmlformats.org/officeDocument/2006/relationships/image" Target="../media/image69.emf"/><Relationship Id="rId12" Type="http://schemas.openxmlformats.org/officeDocument/2006/relationships/image" Target="../media/image99.emf"/><Relationship Id="rId2" Type="http://schemas.openxmlformats.org/officeDocument/2006/relationships/notesSlide" Target="../notesSlides/notesSlide33.xml"/><Relationship Id="rId1" Type="http://schemas.openxmlformats.org/officeDocument/2006/relationships/slideLayout" Target="../slideLayouts/slideLayout7.xml"/><Relationship Id="rId6" Type="http://schemas.openxmlformats.org/officeDocument/2006/relationships/image" Target="../media/image95.png"/><Relationship Id="rId11" Type="http://schemas.openxmlformats.org/officeDocument/2006/relationships/image" Target="../media/image98.emf"/><Relationship Id="rId5" Type="http://schemas.openxmlformats.org/officeDocument/2006/relationships/image" Target="../media/image94.png"/><Relationship Id="rId10" Type="http://schemas.openxmlformats.org/officeDocument/2006/relationships/image" Target="../media/image97.emf"/><Relationship Id="rId4" Type="http://schemas.openxmlformats.org/officeDocument/2006/relationships/image" Target="../media/image93.png"/><Relationship Id="rId9" Type="http://schemas.openxmlformats.org/officeDocument/2006/relationships/image" Target="../media/image96.png"/></Relationships>
</file>

<file path=ppt/slides/_rels/slide37.xml.rels><?xml version="1.0" encoding="UTF-8" standalone="yes"?>
<Relationships xmlns="http://schemas.openxmlformats.org/package/2006/relationships"><Relationship Id="rId3" Type="http://schemas.openxmlformats.org/officeDocument/2006/relationships/image" Target="../media/image92.emf"/><Relationship Id="rId2" Type="http://schemas.openxmlformats.org/officeDocument/2006/relationships/notesSlide" Target="../notesSlides/notesSlide34.xml"/><Relationship Id="rId1" Type="http://schemas.openxmlformats.org/officeDocument/2006/relationships/slideLayout" Target="../slideLayouts/slideLayout16.xml"/><Relationship Id="rId4" Type="http://schemas.openxmlformats.org/officeDocument/2006/relationships/image" Target="../media/image101.jpeg"/></Relationships>
</file>

<file path=ppt/slides/_rels/slide38.xml.rels><?xml version="1.0" encoding="UTF-8" standalone="yes"?>
<Relationships xmlns="http://schemas.openxmlformats.org/package/2006/relationships"><Relationship Id="rId2" Type="http://schemas.openxmlformats.org/officeDocument/2006/relationships/image" Target="../media/image102.jpg"/><Relationship Id="rId1" Type="http://schemas.openxmlformats.org/officeDocument/2006/relationships/slideLayout" Target="../slideLayouts/slideLayout17.xml"/></Relationships>
</file>

<file path=ppt/slides/_rels/slide39.xml.rels><?xml version="1.0" encoding="UTF-8" standalone="yes"?>
<Relationships xmlns="http://schemas.openxmlformats.org/package/2006/relationships"><Relationship Id="rId3" Type="http://schemas.openxmlformats.org/officeDocument/2006/relationships/image" Target="../media/image92.emf"/><Relationship Id="rId2" Type="http://schemas.openxmlformats.org/officeDocument/2006/relationships/notesSlide" Target="../notesSlides/notesSlide35.xml"/><Relationship Id="rId1" Type="http://schemas.openxmlformats.org/officeDocument/2006/relationships/slideLayout" Target="../slideLayouts/slideLayout18.xml"/><Relationship Id="rId4" Type="http://schemas.openxmlformats.org/officeDocument/2006/relationships/image" Target="../media/image103.jpeg"/></Relationships>
</file>

<file path=ppt/slides/_rels/slide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xml"/><Relationship Id="rId1" Type="http://schemas.openxmlformats.org/officeDocument/2006/relationships/slideLayout" Target="../slideLayouts/slideLayout51.xml"/></Relationships>
</file>

<file path=ppt/slides/_rels/slide40.xml.rels><?xml version="1.0" encoding="UTF-8" standalone="yes"?>
<Relationships xmlns="http://schemas.openxmlformats.org/package/2006/relationships"><Relationship Id="rId3" Type="http://schemas.openxmlformats.org/officeDocument/2006/relationships/image" Target="../media/image92.emf"/><Relationship Id="rId2" Type="http://schemas.openxmlformats.org/officeDocument/2006/relationships/notesSlide" Target="../notesSlides/notesSlide36.xml"/><Relationship Id="rId1" Type="http://schemas.openxmlformats.org/officeDocument/2006/relationships/slideLayout" Target="../slideLayouts/slideLayout19.xml"/><Relationship Id="rId4" Type="http://schemas.openxmlformats.org/officeDocument/2006/relationships/image" Target="../media/image103.jpeg"/></Relationships>
</file>

<file path=ppt/slides/_rels/slide41.xml.rels><?xml version="1.0" encoding="UTF-8" standalone="yes"?>
<Relationships xmlns="http://schemas.openxmlformats.org/package/2006/relationships"><Relationship Id="rId2" Type="http://schemas.openxmlformats.org/officeDocument/2006/relationships/image" Target="../media/image104.jpg"/><Relationship Id="rId1" Type="http://schemas.openxmlformats.org/officeDocument/2006/relationships/slideLayout" Target="../slideLayouts/slideLayout20.xml"/></Relationships>
</file>

<file path=ppt/slides/_rels/slide4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7.xml"/><Relationship Id="rId1" Type="http://schemas.openxmlformats.org/officeDocument/2006/relationships/slideLayout" Target="../slideLayouts/slideLayout21.xml"/></Relationships>
</file>

<file path=ppt/slides/_rels/slide4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5.png"/><Relationship Id="rId1" Type="http://schemas.openxmlformats.org/officeDocument/2006/relationships/slideLayout" Target="../slideLayouts/slideLayout47.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46.xml"/></Relationships>
</file>

<file path=ppt/slides/_rels/slide45.xml.rels><?xml version="1.0" encoding="UTF-8" standalone="yes"?>
<Relationships xmlns="http://schemas.openxmlformats.org/package/2006/relationships"><Relationship Id="rId2" Type="http://schemas.openxmlformats.org/officeDocument/2006/relationships/image" Target="../media/image73.emf"/><Relationship Id="rId1" Type="http://schemas.openxmlformats.org/officeDocument/2006/relationships/slideLayout" Target="../slideLayouts/slideLayout47.xml"/></Relationships>
</file>

<file path=ppt/slides/_rels/slide46.xml.rels><?xml version="1.0" encoding="UTF-8" standalone="yes"?>
<Relationships xmlns="http://schemas.openxmlformats.org/package/2006/relationships"><Relationship Id="rId3" Type="http://schemas.openxmlformats.org/officeDocument/2006/relationships/image" Target="../media/image17.png"/><Relationship Id="rId7" Type="http://schemas.microsoft.com/office/2007/relationships/hdphoto" Target="../media/hdphoto2.wdp"/><Relationship Id="rId2" Type="http://schemas.openxmlformats.org/officeDocument/2006/relationships/notesSlide" Target="../notesSlides/notesSlide39.xml"/><Relationship Id="rId1" Type="http://schemas.openxmlformats.org/officeDocument/2006/relationships/slideLayout" Target="../slideLayouts/slideLayout49.xml"/><Relationship Id="rId6" Type="http://schemas.openxmlformats.org/officeDocument/2006/relationships/image" Target="../media/image19.png"/><Relationship Id="rId5" Type="http://schemas.microsoft.com/office/2007/relationships/hdphoto" Target="../media/hdphoto1.wdp"/><Relationship Id="rId4" Type="http://schemas.openxmlformats.org/officeDocument/2006/relationships/image" Target="../media/image18.png"/></Relationships>
</file>

<file path=ppt/slides/_rels/slide47.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7.png"/><Relationship Id="rId7" Type="http://schemas.microsoft.com/office/2007/relationships/hdphoto" Target="../media/hdphoto2.wdp"/><Relationship Id="rId2" Type="http://schemas.openxmlformats.org/officeDocument/2006/relationships/notesSlide" Target="../notesSlides/notesSlide40.xml"/><Relationship Id="rId1" Type="http://schemas.openxmlformats.org/officeDocument/2006/relationships/slideLayout" Target="../slideLayouts/slideLayout49.xml"/><Relationship Id="rId6" Type="http://schemas.openxmlformats.org/officeDocument/2006/relationships/image" Target="../media/image19.png"/><Relationship Id="rId5" Type="http://schemas.microsoft.com/office/2007/relationships/hdphoto" Target="../media/hdphoto1.wdp"/><Relationship Id="rId10" Type="http://schemas.openxmlformats.org/officeDocument/2006/relationships/image" Target="../media/image22.png"/><Relationship Id="rId4" Type="http://schemas.openxmlformats.org/officeDocument/2006/relationships/image" Target="../media/image18.png"/><Relationship Id="rId9" Type="http://schemas.openxmlformats.org/officeDocument/2006/relationships/image" Target="../media/image21.png"/></Relationships>
</file>

<file path=ppt/slides/_rels/slide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xml"/><Relationship Id="rId1" Type="http://schemas.openxmlformats.org/officeDocument/2006/relationships/slideLayout" Target="../slideLayouts/slideLayout5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1.xml"/></Relationships>
</file>

<file path=ppt/slides/_rels/slide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7.xml"/><Relationship Id="rId1" Type="http://schemas.openxmlformats.org/officeDocument/2006/relationships/slideLayout" Target="../slideLayouts/slideLayout48.xml"/></Relationships>
</file>

<file path=ppt/slides/_rels/slide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8.xml"/><Relationship Id="rId1" Type="http://schemas.openxmlformats.org/officeDocument/2006/relationships/slideLayout" Target="../slideLayouts/slideLayout48.xml"/></Relationships>
</file>

<file path=ppt/slides/_rels/slide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9.xml"/><Relationship Id="rId1" Type="http://schemas.openxmlformats.org/officeDocument/2006/relationships/slideLayout" Target="../slideLayouts/slideLayout48.xml"/><Relationship Id="rId4" Type="http://schemas.microsoft.com/office/2007/relationships/hdphoto" Target="../media/hdphoto5.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1181100"/>
            <a:ext cx="9144000" cy="5114094"/>
          </a:xfrm>
          <a:prstGeom prst="rect">
            <a:avLst/>
          </a:prstGeom>
        </p:spPr>
      </p:pic>
      <p:pic>
        <p:nvPicPr>
          <p:cNvPr id="7" name="Picture 6"/>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0" b="99394" l="667" r="100000">
                        <a14:backgroundMark x1="56000" y1="87879" x2="70000" y2="98788"/>
                      </a14:backgroundRemoval>
                    </a14:imgEffect>
                  </a14:imgLayer>
                </a14:imgProps>
              </a:ext>
              <a:ext uri="{28A0092B-C50C-407E-A947-70E740481C1C}">
                <a14:useLocalDpi xmlns:a14="http://schemas.microsoft.com/office/drawing/2010/main"/>
              </a:ext>
            </a:extLst>
          </a:blip>
          <a:srcRect l="-1" t="-3304" r="-750" b="-1"/>
          <a:stretch/>
        </p:blipFill>
        <p:spPr>
          <a:xfrm rot="163289" flipH="1">
            <a:off x="3524554" y="2975997"/>
            <a:ext cx="1492050" cy="1682869"/>
          </a:xfrm>
          <a:prstGeom prst="rect">
            <a:avLst/>
          </a:prstGeom>
          <a:ln>
            <a:noFill/>
          </a:ln>
          <a:effectLst>
            <a:outerShdw blurRad="292100" dist="139700" dir="2700000" algn="tl" rotWithShape="0">
              <a:srgbClr val="333333">
                <a:alpha val="65000"/>
              </a:srgbClr>
            </a:outerShdw>
          </a:effectLst>
        </p:spPr>
      </p:pic>
      <p:pic>
        <p:nvPicPr>
          <p:cNvPr id="6" name="Picture 5"/>
          <p:cNvPicPr>
            <a:picLocks noChangeAspect="1"/>
          </p:cNvPicPr>
          <p:nvPr/>
        </p:nvPicPr>
        <p:blipFill>
          <a:blip r:embed="rId6">
            <a:extLst>
              <a:ext uri="{BEBA8EAE-BF5A-486C-A8C5-ECC9F3942E4B}">
                <a14:imgProps xmlns:a14="http://schemas.microsoft.com/office/drawing/2010/main">
                  <a14:imgLayer r:embed="rId7">
                    <a14:imgEffect>
                      <a14:backgroundRemoval t="52000" b="69467" l="36391" r="45936">
                        <a14:foregroundMark x1="59210" y1="67733" x2="59210" y2="67733"/>
                      </a14:backgroundRemoval>
                    </a14:imgEffect>
                  </a14:imgLayer>
                </a14:imgProps>
              </a:ext>
            </a:extLst>
          </a:blip>
          <a:stretch>
            <a:fillRect/>
          </a:stretch>
        </p:blipFill>
        <p:spPr>
          <a:xfrm>
            <a:off x="0" y="1181100"/>
            <a:ext cx="9144000" cy="5114094"/>
          </a:xfrm>
          <a:prstGeom prst="rect">
            <a:avLst/>
          </a:prstGeom>
        </p:spPr>
      </p:pic>
      <p:pic>
        <p:nvPicPr>
          <p:cNvPr id="8" name="Picture 7"/>
          <p:cNvPicPr>
            <a:picLocks noChangeAspect="1"/>
          </p:cNvPicPr>
          <p:nvPr/>
        </p:nvPicPr>
        <p:blipFill rotWithShape="1">
          <a:blip r:embed="rId8" cstate="print">
            <a:extLst>
              <a:ext uri="{28A0092B-C50C-407E-A947-70E740481C1C}">
                <a14:useLocalDpi xmlns:a14="http://schemas.microsoft.com/office/drawing/2010/main"/>
              </a:ext>
            </a:extLst>
          </a:blip>
          <a:srcRect l="11312" t="20540" r="11313" b="19459"/>
          <a:stretch/>
        </p:blipFill>
        <p:spPr>
          <a:xfrm>
            <a:off x="7023100" y="5954963"/>
            <a:ext cx="2057400" cy="890337"/>
          </a:xfrm>
          <a:prstGeom prst="rect">
            <a:avLst/>
          </a:prstGeom>
        </p:spPr>
      </p:pic>
      <p:sp>
        <p:nvSpPr>
          <p:cNvPr id="9" name="TextBox 8"/>
          <p:cNvSpPr txBox="1"/>
          <p:nvPr/>
        </p:nvSpPr>
        <p:spPr>
          <a:xfrm>
            <a:off x="3130550" y="5847254"/>
            <a:ext cx="2882900" cy="1015663"/>
          </a:xfrm>
          <a:prstGeom prst="rect">
            <a:avLst/>
          </a:prstGeom>
          <a:noFill/>
        </p:spPr>
        <p:txBody>
          <a:bodyPr wrap="square" rtlCol="0">
            <a:spAutoFit/>
          </a:bodyPr>
          <a:lstStyle/>
          <a:p>
            <a:pPr algn="ctr"/>
            <a:r>
              <a:rPr lang="en-US" sz="2400" b="1" dirty="0" smtClean="0"/>
              <a:t>Richard Wallis</a:t>
            </a:r>
          </a:p>
          <a:p>
            <a:pPr algn="ctr"/>
            <a:r>
              <a:rPr lang="en-US" dirty="0" smtClean="0"/>
              <a:t>OCLC Technology Evangelist</a:t>
            </a:r>
          </a:p>
          <a:p>
            <a:pPr algn="ctr"/>
            <a:r>
              <a:rPr lang="en-US" dirty="0" smtClean="0"/>
              <a:t>@</a:t>
            </a:r>
            <a:r>
              <a:rPr lang="en-US" dirty="0" err="1" smtClean="0"/>
              <a:t>rjw</a:t>
            </a:r>
            <a:endParaRPr lang="en-US" dirty="0"/>
          </a:p>
        </p:txBody>
      </p:sp>
      <p:pic>
        <p:nvPicPr>
          <p:cNvPr id="10" name="Picture 9"/>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93420" y="6477000"/>
            <a:ext cx="817884" cy="286158"/>
          </a:xfrm>
          <a:prstGeom prst="rect">
            <a:avLst/>
          </a:prstGeom>
        </p:spPr>
      </p:pic>
      <p:sp>
        <p:nvSpPr>
          <p:cNvPr id="11" name="TextBox 10"/>
          <p:cNvSpPr txBox="1"/>
          <p:nvPr/>
        </p:nvSpPr>
        <p:spPr>
          <a:xfrm>
            <a:off x="206375" y="1003845"/>
            <a:ext cx="8731250" cy="769441"/>
          </a:xfrm>
          <a:prstGeom prst="rect">
            <a:avLst/>
          </a:prstGeom>
          <a:noFill/>
        </p:spPr>
        <p:txBody>
          <a:bodyPr wrap="square" rtlCol="0">
            <a:spAutoFit/>
          </a:bodyPr>
          <a:lstStyle/>
          <a:p>
            <a:pPr algn="ctr"/>
            <a:r>
              <a:rPr lang="en-US" sz="4400" dirty="0" smtClean="0"/>
              <a:t>The Web of Data is Our Oyster</a:t>
            </a:r>
            <a:endParaRPr lang="en-US" sz="4400" dirty="0"/>
          </a:p>
        </p:txBody>
      </p:sp>
      <p:pic>
        <p:nvPicPr>
          <p:cNvPr id="12" name="Picture 11"/>
          <p:cNvPicPr>
            <a:picLocks noChangeAspect="1"/>
          </p:cNvPicPr>
          <p:nvPr/>
        </p:nvPicPr>
        <p:blipFill>
          <a:blip r:embed="rId10"/>
          <a:stretch>
            <a:fillRect/>
          </a:stretch>
        </p:blipFill>
        <p:spPr>
          <a:xfrm>
            <a:off x="0" y="0"/>
            <a:ext cx="1778000" cy="1100667"/>
          </a:xfrm>
          <a:prstGeom prst="rect">
            <a:avLst/>
          </a:prstGeom>
        </p:spPr>
      </p:pic>
      <p:sp>
        <p:nvSpPr>
          <p:cNvPr id="13" name="TextBox 12"/>
          <p:cNvSpPr txBox="1"/>
          <p:nvPr/>
        </p:nvSpPr>
        <p:spPr>
          <a:xfrm>
            <a:off x="6159500" y="19110"/>
            <a:ext cx="2952750" cy="707886"/>
          </a:xfrm>
          <a:prstGeom prst="rect">
            <a:avLst/>
          </a:prstGeom>
          <a:noFill/>
        </p:spPr>
        <p:txBody>
          <a:bodyPr wrap="square" rtlCol="0">
            <a:spAutoFit/>
          </a:bodyPr>
          <a:lstStyle/>
          <a:p>
            <a:pPr algn="r"/>
            <a:r>
              <a:rPr lang="en-US" sz="2000" dirty="0" smtClean="0"/>
              <a:t>CEAL Conference 2015 Chicago</a:t>
            </a:r>
            <a:endParaRPr lang="en-US" sz="2000" dirty="0"/>
          </a:p>
        </p:txBody>
      </p:sp>
    </p:spTree>
    <p:extLst>
      <p:ext uri="{BB962C8B-B14F-4D97-AF65-F5344CB8AC3E}">
        <p14:creationId xmlns:p14="http://schemas.microsoft.com/office/powerpoint/2010/main" val="27890701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282764" y="355958"/>
            <a:ext cx="6578472" cy="6146084"/>
          </a:xfrm>
          <a:prstGeom prst="rect">
            <a:avLst/>
          </a:prstGeom>
          <a:effectLst>
            <a:reflection blurRad="6350" stA="50000" endA="300" endPos="55000" dir="5400000" sy="-100000" algn="bl" rotWithShape="0"/>
          </a:effectLst>
        </p:spPr>
      </p:pic>
    </p:spTree>
    <p:extLst>
      <p:ext uri="{BB962C8B-B14F-4D97-AF65-F5344CB8AC3E}">
        <p14:creationId xmlns:p14="http://schemas.microsoft.com/office/powerpoint/2010/main" val="21057224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423639" y="566119"/>
            <a:ext cx="6296723" cy="2708434"/>
          </a:xfrm>
          <a:prstGeom prst="rect">
            <a:avLst/>
          </a:prstGeom>
        </p:spPr>
        <p:txBody>
          <a:bodyPr wrap="square">
            <a:spAutoFit/>
          </a:bodyPr>
          <a:lstStyle/>
          <a:p>
            <a:r>
              <a:rPr lang="en-US" sz="3600" dirty="0" smtClean="0">
                <a:solidFill>
                  <a:srgbClr val="FFFFFF"/>
                </a:solidFill>
              </a:rPr>
              <a:t>record</a:t>
            </a:r>
          </a:p>
          <a:p>
            <a:r>
              <a:rPr lang="en-US" sz="2400" dirty="0" smtClean="0">
                <a:solidFill>
                  <a:srgbClr val="FFFFFF"/>
                </a:solidFill>
              </a:rPr>
              <a:t>/ˈ</a:t>
            </a:r>
            <a:r>
              <a:rPr lang="en-US" sz="2400" dirty="0" err="1" smtClean="0">
                <a:solidFill>
                  <a:srgbClr val="FFFFFF"/>
                </a:solidFill>
              </a:rPr>
              <a:t>rɛkɔːd</a:t>
            </a:r>
            <a:r>
              <a:rPr lang="en-US" sz="2400" dirty="0" smtClean="0">
                <a:solidFill>
                  <a:srgbClr val="FFFFFF"/>
                </a:solidFill>
              </a:rPr>
              <a:t>/</a:t>
            </a:r>
          </a:p>
          <a:p>
            <a:r>
              <a:rPr lang="en-US" sz="2000" i="1" dirty="0" smtClean="0">
                <a:solidFill>
                  <a:srgbClr val="FFFFFF"/>
                </a:solidFill>
              </a:rPr>
              <a:t>noun</a:t>
            </a:r>
          </a:p>
          <a:p>
            <a:endParaRPr lang="en-US" dirty="0" smtClean="0">
              <a:solidFill>
                <a:srgbClr val="FFFFFF"/>
              </a:solidFill>
            </a:endParaRPr>
          </a:p>
          <a:p>
            <a:pPr lvl="1"/>
            <a:r>
              <a:rPr lang="en-US" sz="2400" dirty="0" smtClean="0">
                <a:solidFill>
                  <a:srgbClr val="FFFFFF"/>
                </a:solidFill>
              </a:rPr>
              <a:t>a thing constituting a piece of evidence about the past, especially an account kept in writing or some other permanent form.</a:t>
            </a:r>
            <a:endParaRPr lang="en-US" sz="2400" dirty="0">
              <a:solidFill>
                <a:srgbClr val="FFFFFF"/>
              </a:solidFill>
            </a:endParaRPr>
          </a:p>
        </p:txBody>
      </p:sp>
    </p:spTree>
    <p:extLst>
      <p:ext uri="{BB962C8B-B14F-4D97-AF65-F5344CB8AC3E}">
        <p14:creationId xmlns:p14="http://schemas.microsoft.com/office/powerpoint/2010/main" val="580308196"/>
      </p:ext>
    </p:extLst>
  </p:cSld>
  <p:clrMapOvr>
    <a:masterClrMapping/>
  </p:clrMapOvr>
  <p:transition spd="slow">
    <p:wheel spokes="1"/>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56540" y="594330"/>
            <a:ext cx="6291712" cy="2062103"/>
          </a:xfrm>
          <a:prstGeom prst="rect">
            <a:avLst/>
          </a:prstGeom>
        </p:spPr>
        <p:txBody>
          <a:bodyPr wrap="square">
            <a:spAutoFit/>
          </a:bodyPr>
          <a:lstStyle/>
          <a:p>
            <a:r>
              <a:rPr lang="en-US" sz="3600" dirty="0" smtClean="0">
                <a:solidFill>
                  <a:schemeClr val="bg1"/>
                </a:solidFill>
              </a:rPr>
              <a:t>entity</a:t>
            </a:r>
          </a:p>
          <a:p>
            <a:r>
              <a:rPr lang="en-US" sz="2400" dirty="0" smtClean="0">
                <a:solidFill>
                  <a:schemeClr val="bg1"/>
                </a:solidFill>
              </a:rPr>
              <a:t>/ˈ</a:t>
            </a:r>
            <a:r>
              <a:rPr lang="en-US" sz="2400" dirty="0" err="1" smtClean="0">
                <a:solidFill>
                  <a:schemeClr val="bg1"/>
                </a:solidFill>
              </a:rPr>
              <a:t>ɛntɪti</a:t>
            </a:r>
            <a:r>
              <a:rPr lang="en-US" sz="2400" dirty="0" smtClean="0">
                <a:solidFill>
                  <a:schemeClr val="bg1"/>
                </a:solidFill>
              </a:rPr>
              <a:t>/</a:t>
            </a:r>
          </a:p>
          <a:p>
            <a:r>
              <a:rPr lang="en-US" sz="2000" i="1" dirty="0" smtClean="0">
                <a:solidFill>
                  <a:schemeClr val="bg1"/>
                </a:solidFill>
              </a:rPr>
              <a:t>noun</a:t>
            </a:r>
          </a:p>
          <a:p>
            <a:pPr lvl="1"/>
            <a:r>
              <a:rPr lang="en-US" sz="2400" dirty="0" smtClean="0">
                <a:solidFill>
                  <a:schemeClr val="bg1"/>
                </a:solidFill>
              </a:rPr>
              <a:t>a thing with distinct and independent existence.</a:t>
            </a:r>
            <a:endParaRPr lang="en-US" sz="2400" dirty="0">
              <a:solidFill>
                <a:schemeClr val="bg1"/>
              </a:solidFill>
            </a:endParaRPr>
          </a:p>
        </p:txBody>
      </p:sp>
      <p:sp>
        <p:nvSpPr>
          <p:cNvPr id="5" name="Rectangle 4"/>
          <p:cNvSpPr/>
          <p:nvPr/>
        </p:nvSpPr>
        <p:spPr>
          <a:xfrm>
            <a:off x="1553333" y="3832005"/>
            <a:ext cx="6298127" cy="2062103"/>
          </a:xfrm>
          <a:prstGeom prst="rect">
            <a:avLst/>
          </a:prstGeom>
        </p:spPr>
        <p:txBody>
          <a:bodyPr wrap="square">
            <a:spAutoFit/>
          </a:bodyPr>
          <a:lstStyle/>
          <a:p>
            <a:r>
              <a:rPr lang="en-US" sz="3600" dirty="0" smtClean="0">
                <a:solidFill>
                  <a:srgbClr val="FFFFFF"/>
                </a:solidFill>
              </a:rPr>
              <a:t>relationship</a:t>
            </a:r>
          </a:p>
          <a:p>
            <a:r>
              <a:rPr lang="en-US" sz="2400" dirty="0" smtClean="0">
                <a:solidFill>
                  <a:srgbClr val="FFFFFF"/>
                </a:solidFill>
              </a:rPr>
              <a:t>/</a:t>
            </a:r>
            <a:r>
              <a:rPr lang="en-US" sz="2400" dirty="0" err="1" smtClean="0">
                <a:solidFill>
                  <a:srgbClr val="FFFFFF"/>
                </a:solidFill>
              </a:rPr>
              <a:t>rɪˈleɪʃ</a:t>
            </a:r>
            <a:r>
              <a:rPr lang="en-US" sz="2400" dirty="0" smtClean="0">
                <a:solidFill>
                  <a:srgbClr val="FFFFFF"/>
                </a:solidFill>
              </a:rPr>
              <a:t>(</a:t>
            </a:r>
            <a:r>
              <a:rPr lang="en-US" sz="2400" dirty="0" err="1" smtClean="0">
                <a:solidFill>
                  <a:srgbClr val="FFFFFF"/>
                </a:solidFill>
              </a:rPr>
              <a:t>ə</a:t>
            </a:r>
            <a:r>
              <a:rPr lang="en-US" sz="2400" dirty="0" smtClean="0">
                <a:solidFill>
                  <a:srgbClr val="FFFFFF"/>
                </a:solidFill>
              </a:rPr>
              <a:t>)</a:t>
            </a:r>
            <a:r>
              <a:rPr lang="en-US" sz="2400" dirty="0" err="1" smtClean="0">
                <a:solidFill>
                  <a:srgbClr val="FFFFFF"/>
                </a:solidFill>
              </a:rPr>
              <a:t>nʃɪp</a:t>
            </a:r>
            <a:r>
              <a:rPr lang="en-US" sz="2400" dirty="0" smtClean="0">
                <a:solidFill>
                  <a:srgbClr val="FFFFFF"/>
                </a:solidFill>
              </a:rPr>
              <a:t>/</a:t>
            </a:r>
          </a:p>
          <a:p>
            <a:r>
              <a:rPr lang="en-US" sz="2000" i="1" dirty="0" smtClean="0">
                <a:solidFill>
                  <a:srgbClr val="FFFFFF"/>
                </a:solidFill>
              </a:rPr>
              <a:t>noun</a:t>
            </a:r>
          </a:p>
          <a:p>
            <a:pPr lvl="1"/>
            <a:r>
              <a:rPr lang="en-US" sz="2400" dirty="0" smtClean="0">
                <a:solidFill>
                  <a:srgbClr val="FFFFFF"/>
                </a:solidFill>
              </a:rPr>
              <a:t>the way in which two or more people or things are connected</a:t>
            </a:r>
            <a:r>
              <a:rPr lang="en-US" dirty="0" smtClean="0">
                <a:solidFill>
                  <a:srgbClr val="FFFFFF"/>
                </a:solidFill>
              </a:rPr>
              <a:t> </a:t>
            </a:r>
            <a:endParaRPr lang="en-US" dirty="0">
              <a:solidFill>
                <a:srgbClr val="FFFFFF"/>
              </a:solidFill>
            </a:endParaRPr>
          </a:p>
        </p:txBody>
      </p:sp>
    </p:spTree>
    <p:extLst>
      <p:ext uri="{BB962C8B-B14F-4D97-AF65-F5344CB8AC3E}">
        <p14:creationId xmlns:p14="http://schemas.microsoft.com/office/powerpoint/2010/main" val="19341097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725321"/>
            <a:ext cx="9144000" cy="5132679"/>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9" name="Group 8"/>
          <p:cNvGrpSpPr/>
          <p:nvPr/>
        </p:nvGrpSpPr>
        <p:grpSpPr>
          <a:xfrm>
            <a:off x="846725" y="102612"/>
            <a:ext cx="3515196" cy="1423478"/>
            <a:chOff x="872384" y="846627"/>
            <a:chExt cx="3515196" cy="1423478"/>
          </a:xfrm>
        </p:grpSpPr>
        <p:sp>
          <p:nvSpPr>
            <p:cNvPr id="4" name="TextBox 3"/>
            <p:cNvSpPr txBox="1"/>
            <p:nvPr/>
          </p:nvSpPr>
          <p:spPr>
            <a:xfrm>
              <a:off x="872384" y="846627"/>
              <a:ext cx="2065499" cy="461665"/>
            </a:xfrm>
            <a:prstGeom prst="rect">
              <a:avLst/>
            </a:prstGeom>
            <a:noFill/>
          </p:spPr>
          <p:txBody>
            <a:bodyPr wrap="square" rtlCol="0">
              <a:spAutoFit/>
            </a:bodyPr>
            <a:lstStyle/>
            <a:p>
              <a:r>
                <a:rPr lang="en-US" sz="2400" b="1" dirty="0" smtClean="0">
                  <a:solidFill>
                    <a:srgbClr val="FFFFFF"/>
                  </a:solidFill>
                </a:rPr>
                <a:t>Record</a:t>
              </a:r>
              <a:endParaRPr lang="en-US" sz="2400" b="1" dirty="0">
                <a:solidFill>
                  <a:srgbClr val="FFFFFF"/>
                </a:solidFill>
              </a:endParaRPr>
            </a:p>
          </p:txBody>
        </p:sp>
        <p:sp>
          <p:nvSpPr>
            <p:cNvPr id="5" name="TextBox 4"/>
            <p:cNvSpPr txBox="1"/>
            <p:nvPr/>
          </p:nvSpPr>
          <p:spPr>
            <a:xfrm>
              <a:off x="872384" y="1346775"/>
              <a:ext cx="3515196" cy="923330"/>
            </a:xfrm>
            <a:prstGeom prst="rect">
              <a:avLst/>
            </a:prstGeom>
            <a:noFill/>
          </p:spPr>
          <p:txBody>
            <a:bodyPr wrap="square" rtlCol="0">
              <a:spAutoFit/>
            </a:bodyPr>
            <a:lstStyle/>
            <a:p>
              <a:r>
                <a:rPr lang="en-US" dirty="0" smtClean="0">
                  <a:solidFill>
                    <a:srgbClr val="FFFFFF"/>
                  </a:solidFill>
                </a:rPr>
                <a:t>Title:  "War and Peace"</a:t>
              </a:r>
            </a:p>
            <a:p>
              <a:r>
                <a:rPr lang="en-US" dirty="0" smtClean="0">
                  <a:solidFill>
                    <a:srgbClr val="FFFFFF"/>
                  </a:solidFill>
                </a:rPr>
                <a:t>Author:  "Leo Tolstoy 1828-1910"</a:t>
              </a:r>
            </a:p>
            <a:p>
              <a:r>
                <a:rPr lang="en-US" dirty="0" smtClean="0">
                  <a:solidFill>
                    <a:srgbClr val="FFFFFF"/>
                  </a:solidFill>
                </a:rPr>
                <a:t>ISBN: 0307266931</a:t>
              </a:r>
              <a:endParaRPr lang="en-US" dirty="0">
                <a:solidFill>
                  <a:srgbClr val="FFFFFF"/>
                </a:solidFill>
              </a:endParaRPr>
            </a:p>
          </p:txBody>
        </p:sp>
      </p:grpSp>
      <p:grpSp>
        <p:nvGrpSpPr>
          <p:cNvPr id="10" name="Group 9"/>
          <p:cNvGrpSpPr/>
          <p:nvPr/>
        </p:nvGrpSpPr>
        <p:grpSpPr>
          <a:xfrm>
            <a:off x="846725" y="1725321"/>
            <a:ext cx="5505270" cy="1335348"/>
            <a:chOff x="1024784" y="3024269"/>
            <a:chExt cx="5505270" cy="1335348"/>
          </a:xfrm>
        </p:grpSpPr>
        <p:sp>
          <p:nvSpPr>
            <p:cNvPr id="7" name="TextBox 6"/>
            <p:cNvSpPr txBox="1"/>
            <p:nvPr/>
          </p:nvSpPr>
          <p:spPr>
            <a:xfrm>
              <a:off x="1024784" y="3436287"/>
              <a:ext cx="5157332" cy="923330"/>
            </a:xfrm>
            <a:prstGeom prst="rect">
              <a:avLst/>
            </a:prstGeom>
            <a:noFill/>
          </p:spPr>
          <p:txBody>
            <a:bodyPr wrap="square" rtlCol="0">
              <a:spAutoFit/>
            </a:bodyPr>
            <a:lstStyle/>
            <a:p>
              <a:r>
                <a:rPr lang="en-US" dirty="0" smtClean="0"/>
                <a:t>Type: Work</a:t>
              </a:r>
            </a:p>
            <a:p>
              <a:r>
                <a:rPr lang="en-US" dirty="0" smtClean="0"/>
                <a:t>Name:  "War and Peace"</a:t>
              </a:r>
            </a:p>
            <a:p>
              <a:r>
                <a:rPr lang="en-US" dirty="0" smtClean="0"/>
                <a:t>Author:  http://</a:t>
              </a:r>
              <a:r>
                <a:rPr lang="en-US" dirty="0" err="1" smtClean="0"/>
                <a:t>worldcat.org</a:t>
              </a:r>
              <a:r>
                <a:rPr lang="en-US" dirty="0" smtClean="0"/>
                <a:t>/entity/person/id/1234</a:t>
              </a:r>
              <a:endParaRPr lang="en-US" dirty="0"/>
            </a:p>
          </p:txBody>
        </p:sp>
        <p:sp>
          <p:nvSpPr>
            <p:cNvPr id="8" name="TextBox 7"/>
            <p:cNvSpPr txBox="1"/>
            <p:nvPr/>
          </p:nvSpPr>
          <p:spPr>
            <a:xfrm>
              <a:off x="1024784" y="3024269"/>
              <a:ext cx="5505270" cy="461665"/>
            </a:xfrm>
            <a:prstGeom prst="rect">
              <a:avLst/>
            </a:prstGeom>
            <a:noFill/>
          </p:spPr>
          <p:txBody>
            <a:bodyPr wrap="square" rtlCol="0">
              <a:spAutoFit/>
            </a:bodyPr>
            <a:lstStyle/>
            <a:p>
              <a:r>
                <a:rPr lang="en-US" sz="2400" b="1" dirty="0" smtClean="0"/>
                <a:t>Entity </a:t>
              </a:r>
              <a:r>
                <a:rPr lang="en-US" sz="1600" dirty="0" smtClean="0"/>
                <a:t>(http://</a:t>
              </a:r>
              <a:r>
                <a:rPr lang="en-US" sz="1600" dirty="0" err="1" smtClean="0"/>
                <a:t>worldcat.org</a:t>
              </a:r>
              <a:r>
                <a:rPr lang="en-US" sz="1600" dirty="0" smtClean="0"/>
                <a:t>/entity/work/id/115206288)</a:t>
              </a:r>
              <a:endParaRPr lang="en-US" sz="1600" dirty="0"/>
            </a:p>
          </p:txBody>
        </p:sp>
      </p:grpSp>
      <p:grpSp>
        <p:nvGrpSpPr>
          <p:cNvPr id="11" name="Group 10"/>
          <p:cNvGrpSpPr/>
          <p:nvPr/>
        </p:nvGrpSpPr>
        <p:grpSpPr>
          <a:xfrm>
            <a:off x="846725" y="3259900"/>
            <a:ext cx="5632011" cy="1889346"/>
            <a:chOff x="1024783" y="3024269"/>
            <a:chExt cx="5632011" cy="1889346"/>
          </a:xfrm>
        </p:grpSpPr>
        <p:sp>
          <p:nvSpPr>
            <p:cNvPr id="12" name="TextBox 11"/>
            <p:cNvSpPr txBox="1"/>
            <p:nvPr/>
          </p:nvSpPr>
          <p:spPr>
            <a:xfrm>
              <a:off x="1024783" y="3436287"/>
              <a:ext cx="5632011" cy="1477328"/>
            </a:xfrm>
            <a:prstGeom prst="rect">
              <a:avLst/>
            </a:prstGeom>
            <a:noFill/>
          </p:spPr>
          <p:txBody>
            <a:bodyPr wrap="square" rtlCol="0">
              <a:spAutoFit/>
            </a:bodyPr>
            <a:lstStyle/>
            <a:p>
              <a:r>
                <a:rPr lang="en-US" dirty="0" smtClean="0"/>
                <a:t>Type: Person</a:t>
              </a:r>
            </a:p>
            <a:p>
              <a:r>
                <a:rPr lang="en-US" dirty="0" smtClean="0"/>
                <a:t>Name:  "Leo Tolstoy "</a:t>
              </a:r>
            </a:p>
            <a:p>
              <a:r>
                <a:rPr lang="en-US" dirty="0" smtClean="0"/>
                <a:t>Born:  1828</a:t>
              </a:r>
            </a:p>
            <a:p>
              <a:r>
                <a:rPr lang="en-US" dirty="0" smtClean="0"/>
                <a:t>Died: 1910</a:t>
              </a:r>
            </a:p>
            <a:p>
              <a:r>
                <a:rPr lang="en-US" dirty="0" smtClean="0"/>
                <a:t>Birthplace: http://</a:t>
              </a:r>
              <a:r>
                <a:rPr lang="en-US" dirty="0" err="1" smtClean="0"/>
                <a:t>worldcat.org</a:t>
              </a:r>
              <a:r>
                <a:rPr lang="en-US" dirty="0" smtClean="0"/>
                <a:t>/entity/place/id/8976</a:t>
              </a:r>
              <a:endParaRPr lang="en-US" dirty="0"/>
            </a:p>
          </p:txBody>
        </p:sp>
        <p:sp>
          <p:nvSpPr>
            <p:cNvPr id="13" name="TextBox 12"/>
            <p:cNvSpPr txBox="1"/>
            <p:nvPr/>
          </p:nvSpPr>
          <p:spPr>
            <a:xfrm>
              <a:off x="1024784" y="3024269"/>
              <a:ext cx="5505270" cy="461665"/>
            </a:xfrm>
            <a:prstGeom prst="rect">
              <a:avLst/>
            </a:prstGeom>
            <a:noFill/>
          </p:spPr>
          <p:txBody>
            <a:bodyPr wrap="square" rtlCol="0">
              <a:spAutoFit/>
            </a:bodyPr>
            <a:lstStyle/>
            <a:p>
              <a:r>
                <a:rPr lang="en-US" sz="2400" b="1" dirty="0" smtClean="0"/>
                <a:t>Entity </a:t>
              </a:r>
              <a:r>
                <a:rPr lang="en-US" sz="1600" dirty="0" smtClean="0"/>
                <a:t>(http://</a:t>
              </a:r>
              <a:r>
                <a:rPr lang="en-US" sz="1600" dirty="0" err="1" smtClean="0"/>
                <a:t>worldcat.org</a:t>
              </a:r>
              <a:r>
                <a:rPr lang="en-US" sz="1600" dirty="0" smtClean="0"/>
                <a:t>/entity/person/id/1234)</a:t>
              </a:r>
              <a:endParaRPr lang="en-US" sz="1600" dirty="0"/>
            </a:p>
          </p:txBody>
        </p:sp>
      </p:grpSp>
      <p:grpSp>
        <p:nvGrpSpPr>
          <p:cNvPr id="14" name="Group 13"/>
          <p:cNvGrpSpPr/>
          <p:nvPr/>
        </p:nvGrpSpPr>
        <p:grpSpPr>
          <a:xfrm>
            <a:off x="846725" y="5348476"/>
            <a:ext cx="5505270" cy="1335348"/>
            <a:chOff x="1024784" y="3024269"/>
            <a:chExt cx="5505270" cy="1335348"/>
          </a:xfrm>
        </p:grpSpPr>
        <p:sp>
          <p:nvSpPr>
            <p:cNvPr id="15" name="TextBox 14"/>
            <p:cNvSpPr txBox="1"/>
            <p:nvPr/>
          </p:nvSpPr>
          <p:spPr>
            <a:xfrm>
              <a:off x="1024784" y="3436287"/>
              <a:ext cx="5157332" cy="923330"/>
            </a:xfrm>
            <a:prstGeom prst="rect">
              <a:avLst/>
            </a:prstGeom>
            <a:noFill/>
          </p:spPr>
          <p:txBody>
            <a:bodyPr wrap="square" rtlCol="0">
              <a:spAutoFit/>
            </a:bodyPr>
            <a:lstStyle/>
            <a:p>
              <a:r>
                <a:rPr lang="en-US" dirty="0" smtClean="0"/>
                <a:t>Type: Place</a:t>
              </a:r>
            </a:p>
            <a:p>
              <a:r>
                <a:rPr lang="en-US" dirty="0" smtClean="0"/>
                <a:t>Name:  "</a:t>
              </a:r>
              <a:r>
                <a:rPr lang="en-US" dirty="0" err="1" smtClean="0"/>
                <a:t>Yasnaya</a:t>
              </a:r>
              <a:r>
                <a:rPr lang="en-US" dirty="0" smtClean="0"/>
                <a:t> </a:t>
              </a:r>
              <a:r>
                <a:rPr lang="en-US" dirty="0" err="1" smtClean="0"/>
                <a:t>Polyana</a:t>
              </a:r>
              <a:r>
                <a:rPr lang="en-US" dirty="0" smtClean="0"/>
                <a:t>"</a:t>
              </a:r>
            </a:p>
            <a:p>
              <a:r>
                <a:rPr lang="en-US" dirty="0" err="1" smtClean="0"/>
                <a:t>SameAs</a:t>
              </a:r>
              <a:r>
                <a:rPr lang="en-US" dirty="0" smtClean="0"/>
                <a:t>:  http://</a:t>
              </a:r>
              <a:r>
                <a:rPr lang="en-US" dirty="0" err="1" smtClean="0"/>
                <a:t>geonames.org</a:t>
              </a:r>
              <a:r>
                <a:rPr lang="en-US" dirty="0" smtClean="0"/>
                <a:t>/468686</a:t>
              </a:r>
              <a:endParaRPr lang="en-US" dirty="0"/>
            </a:p>
          </p:txBody>
        </p:sp>
        <p:sp>
          <p:nvSpPr>
            <p:cNvPr id="16" name="TextBox 15"/>
            <p:cNvSpPr txBox="1"/>
            <p:nvPr/>
          </p:nvSpPr>
          <p:spPr>
            <a:xfrm>
              <a:off x="1024784" y="3024269"/>
              <a:ext cx="5505270" cy="461665"/>
            </a:xfrm>
            <a:prstGeom prst="rect">
              <a:avLst/>
            </a:prstGeom>
            <a:noFill/>
          </p:spPr>
          <p:txBody>
            <a:bodyPr wrap="square" rtlCol="0">
              <a:spAutoFit/>
            </a:bodyPr>
            <a:lstStyle/>
            <a:p>
              <a:r>
                <a:rPr lang="en-US" sz="2400" b="1" dirty="0" smtClean="0"/>
                <a:t>Entity </a:t>
              </a:r>
              <a:r>
                <a:rPr lang="en-US" sz="1600" dirty="0" smtClean="0"/>
                <a:t>(http://</a:t>
              </a:r>
              <a:r>
                <a:rPr lang="en-US" sz="1600" dirty="0" err="1" smtClean="0"/>
                <a:t>worldcat.org</a:t>
              </a:r>
              <a:r>
                <a:rPr lang="en-US" sz="1600" dirty="0" smtClean="0"/>
                <a:t>/entity/place/id/8976)</a:t>
              </a:r>
              <a:endParaRPr lang="en-US" sz="1600" dirty="0"/>
            </a:p>
          </p:txBody>
        </p:sp>
      </p:grpSp>
      <p:sp>
        <p:nvSpPr>
          <p:cNvPr id="17" name="TextBox 16"/>
          <p:cNvSpPr txBox="1"/>
          <p:nvPr/>
        </p:nvSpPr>
        <p:spPr>
          <a:xfrm rot="1230162">
            <a:off x="5708985" y="2628458"/>
            <a:ext cx="538826" cy="923330"/>
          </a:xfrm>
          <a:prstGeom prst="rect">
            <a:avLst/>
          </a:prstGeom>
          <a:noFill/>
        </p:spPr>
        <p:txBody>
          <a:bodyPr wrap="square" rtlCol="0">
            <a:spAutoFit/>
          </a:bodyPr>
          <a:lstStyle/>
          <a:p>
            <a:r>
              <a:rPr lang="en-US" sz="5400" dirty="0" smtClean="0"/>
              <a:t>⤵︎</a:t>
            </a:r>
            <a:endParaRPr lang="en-US" sz="5400" dirty="0"/>
          </a:p>
        </p:txBody>
      </p:sp>
      <p:sp>
        <p:nvSpPr>
          <p:cNvPr id="18" name="TextBox 17"/>
          <p:cNvSpPr txBox="1"/>
          <p:nvPr/>
        </p:nvSpPr>
        <p:spPr>
          <a:xfrm rot="1230162">
            <a:off x="5760300" y="4694391"/>
            <a:ext cx="538826" cy="923330"/>
          </a:xfrm>
          <a:prstGeom prst="rect">
            <a:avLst/>
          </a:prstGeom>
          <a:noFill/>
        </p:spPr>
        <p:txBody>
          <a:bodyPr wrap="square" rtlCol="0">
            <a:spAutoFit/>
          </a:bodyPr>
          <a:lstStyle/>
          <a:p>
            <a:r>
              <a:rPr lang="en-US" sz="5400" dirty="0" smtClean="0"/>
              <a:t>⤵︎</a:t>
            </a:r>
            <a:endParaRPr lang="en-US" sz="5400" dirty="0"/>
          </a:p>
        </p:txBody>
      </p:sp>
      <p:pic>
        <p:nvPicPr>
          <p:cNvPr id="19" name="Picture 18"/>
          <p:cNvPicPr>
            <a:picLocks noChangeAspect="1"/>
          </p:cNvPicPr>
          <p:nvPr/>
        </p:nvPicPr>
        <p:blipFill>
          <a:blip r:embed="rId3"/>
          <a:stretch>
            <a:fillRect/>
          </a:stretch>
        </p:blipFill>
        <p:spPr>
          <a:xfrm>
            <a:off x="7107368" y="5284336"/>
            <a:ext cx="1935470" cy="145160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1" name="TextBox 20"/>
          <p:cNvSpPr txBox="1"/>
          <p:nvPr/>
        </p:nvSpPr>
        <p:spPr>
          <a:xfrm>
            <a:off x="5773126" y="5927551"/>
            <a:ext cx="538826" cy="923330"/>
          </a:xfrm>
          <a:prstGeom prst="rect">
            <a:avLst/>
          </a:prstGeom>
          <a:noFill/>
        </p:spPr>
        <p:txBody>
          <a:bodyPr wrap="square" rtlCol="0">
            <a:spAutoFit/>
          </a:bodyPr>
          <a:lstStyle/>
          <a:p>
            <a:r>
              <a:rPr lang="en-US" sz="5400" dirty="0" smtClean="0"/>
              <a:t>⟶</a:t>
            </a:r>
            <a:endParaRPr lang="en-US" sz="5400" dirty="0"/>
          </a:p>
        </p:txBody>
      </p:sp>
    </p:spTree>
    <p:extLst>
      <p:ext uri="{BB962C8B-B14F-4D97-AF65-F5344CB8AC3E}">
        <p14:creationId xmlns:p14="http://schemas.microsoft.com/office/powerpoint/2010/main" val="2654282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up)">
                                      <p:cBhvr>
                                        <p:cTn id="12" dur="500"/>
                                        <p:tgtEl>
                                          <p:spTgt spid="17"/>
                                        </p:tgtEl>
                                      </p:cBhvr>
                                    </p:animEffect>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left)">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grpId="0" nodeType="click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wipe(up)">
                                      <p:cBhvr>
                                        <p:cTn id="21" dur="500"/>
                                        <p:tgtEl>
                                          <p:spTgt spid="18"/>
                                        </p:tgtEl>
                                      </p:cBhvr>
                                    </p:animEffect>
                                  </p:childTnLst>
                                </p:cTn>
                              </p:par>
                            </p:childTnLst>
                          </p:cTn>
                        </p:par>
                        <p:par>
                          <p:cTn id="22" fill="hold">
                            <p:stCondLst>
                              <p:cond delay="500"/>
                            </p:stCondLst>
                            <p:childTnLst>
                              <p:par>
                                <p:cTn id="23" presetID="22" presetClass="entr" presetSubtype="8" fill="hold" nodeType="after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wipe(left)">
                                      <p:cBhvr>
                                        <p:cTn id="25" dur="500"/>
                                        <p:tgtEl>
                                          <p:spTgt spid="14"/>
                                        </p:tgtEl>
                                      </p:cBhvr>
                                    </p:animEffect>
                                  </p:childTnLst>
                                </p:cTn>
                              </p:par>
                            </p:childTnLst>
                          </p:cTn>
                        </p:par>
                        <p:par>
                          <p:cTn id="26" fill="hold">
                            <p:stCondLst>
                              <p:cond delay="1000"/>
                            </p:stCondLst>
                            <p:childTnLst>
                              <p:par>
                                <p:cTn id="27" presetID="22" presetClass="entr" presetSubtype="1" fill="hold" grpId="0" nodeType="afterEffect">
                                  <p:stCondLst>
                                    <p:cond delay="500"/>
                                  </p:stCondLst>
                                  <p:childTnLst>
                                    <p:set>
                                      <p:cBhvr>
                                        <p:cTn id="28" dur="1" fill="hold">
                                          <p:stCondLst>
                                            <p:cond delay="0"/>
                                          </p:stCondLst>
                                        </p:cTn>
                                        <p:tgtEl>
                                          <p:spTgt spid="21"/>
                                        </p:tgtEl>
                                        <p:attrNameLst>
                                          <p:attrName>style.visibility</p:attrName>
                                        </p:attrNameLst>
                                      </p:cBhvr>
                                      <p:to>
                                        <p:strVal val="visible"/>
                                      </p:to>
                                    </p:set>
                                    <p:animEffect transition="in" filter="wipe(up)">
                                      <p:cBhvr>
                                        <p:cTn id="29" dur="500"/>
                                        <p:tgtEl>
                                          <p:spTgt spid="21"/>
                                        </p:tgtEl>
                                      </p:cBhvr>
                                    </p:animEffect>
                                  </p:childTnLst>
                                </p:cTn>
                              </p:par>
                            </p:childTnLst>
                          </p:cTn>
                        </p:par>
                        <p:par>
                          <p:cTn id="30" fill="hold">
                            <p:stCondLst>
                              <p:cond delay="2000"/>
                            </p:stCondLst>
                            <p:childTnLst>
                              <p:par>
                                <p:cTn id="31" presetID="53" presetClass="entr" presetSubtype="16" fill="hold" nodeType="afterEffect">
                                  <p:stCondLst>
                                    <p:cond delay="0"/>
                                  </p:stCondLst>
                                  <p:childTnLst>
                                    <p:set>
                                      <p:cBhvr>
                                        <p:cTn id="32" dur="1" fill="hold">
                                          <p:stCondLst>
                                            <p:cond delay="0"/>
                                          </p:stCondLst>
                                        </p:cTn>
                                        <p:tgtEl>
                                          <p:spTgt spid="19"/>
                                        </p:tgtEl>
                                        <p:attrNameLst>
                                          <p:attrName>style.visibility</p:attrName>
                                        </p:attrNameLst>
                                      </p:cBhvr>
                                      <p:to>
                                        <p:strVal val="visible"/>
                                      </p:to>
                                    </p:set>
                                    <p:anim calcmode="lin" valueType="num">
                                      <p:cBhvr>
                                        <p:cTn id="33" dur="500" fill="hold"/>
                                        <p:tgtEl>
                                          <p:spTgt spid="19"/>
                                        </p:tgtEl>
                                        <p:attrNameLst>
                                          <p:attrName>ppt_w</p:attrName>
                                        </p:attrNameLst>
                                      </p:cBhvr>
                                      <p:tavLst>
                                        <p:tav tm="0">
                                          <p:val>
                                            <p:fltVal val="0"/>
                                          </p:val>
                                        </p:tav>
                                        <p:tav tm="100000">
                                          <p:val>
                                            <p:strVal val="#ppt_w"/>
                                          </p:val>
                                        </p:tav>
                                      </p:tavLst>
                                    </p:anim>
                                    <p:anim calcmode="lin" valueType="num">
                                      <p:cBhvr>
                                        <p:cTn id="34" dur="500" fill="hold"/>
                                        <p:tgtEl>
                                          <p:spTgt spid="19"/>
                                        </p:tgtEl>
                                        <p:attrNameLst>
                                          <p:attrName>ppt_h</p:attrName>
                                        </p:attrNameLst>
                                      </p:cBhvr>
                                      <p:tavLst>
                                        <p:tav tm="0">
                                          <p:val>
                                            <p:fltVal val="0"/>
                                          </p:val>
                                        </p:tav>
                                        <p:tav tm="100000">
                                          <p:val>
                                            <p:strVal val="#ppt_h"/>
                                          </p:val>
                                        </p:tav>
                                      </p:tavLst>
                                    </p:anim>
                                    <p:animEffect transition="in" filter="fade">
                                      <p:cBhvr>
                                        <p:cTn id="3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7" grpId="0"/>
      <p:bldP spid="18" grpId="0"/>
      <p:bldP spid="2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52000" y="273376"/>
            <a:ext cx="8640000" cy="6311248"/>
          </a:xfrm>
          <a:prstGeom prst="rect">
            <a:avLst/>
          </a:prstGeom>
          <a:ln w="3175" cmpd="sng">
            <a:solidFill>
              <a:srgbClr val="000000"/>
            </a:solidFill>
          </a:ln>
          <a:effectLst>
            <a:reflection blurRad="6350" stA="52000" endA="300" endPos="35000" dir="5400000" sy="-100000" algn="bl" rotWithShape="0"/>
          </a:effectLst>
        </p:spPr>
      </p:pic>
      <p:sp>
        <p:nvSpPr>
          <p:cNvPr id="3" name="Rectangle 2"/>
          <p:cNvSpPr/>
          <p:nvPr/>
        </p:nvSpPr>
        <p:spPr>
          <a:xfrm>
            <a:off x="252000" y="1638300"/>
            <a:ext cx="4650200" cy="4946324"/>
          </a:xfrm>
          <a:prstGeom prst="rect">
            <a:avLst/>
          </a:prstGeom>
          <a:solidFill>
            <a:srgbClr val="E8E8E8">
              <a:alpha val="69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8165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100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2000" y="273376"/>
            <a:ext cx="8640000" cy="6311248"/>
          </a:xfrm>
          <a:prstGeom prst="rect">
            <a:avLst/>
          </a:prstGeom>
          <a:ln w="3175" cmpd="sng">
            <a:solidFill>
              <a:srgbClr val="000000"/>
            </a:solidFill>
          </a:ln>
          <a:effectLst>
            <a:reflection blurRad="6350" stA="52000" endA="300" endPos="35000" dir="5400000" sy="-100000" algn="bl" rotWithShape="0"/>
          </a:effectLst>
        </p:spPr>
      </p:pic>
      <p:pic>
        <p:nvPicPr>
          <p:cNvPr id="4" name="Picture 3"/>
          <p:cNvPicPr>
            <a:picLocks noChangeAspect="1"/>
          </p:cNvPicPr>
          <p:nvPr/>
        </p:nvPicPr>
        <p:blipFill>
          <a:blip r:embed="rId3"/>
          <a:stretch>
            <a:fillRect/>
          </a:stretch>
        </p:blipFill>
        <p:spPr>
          <a:xfrm>
            <a:off x="252000" y="273376"/>
            <a:ext cx="8640000" cy="6311248"/>
          </a:xfrm>
          <a:prstGeom prst="rect">
            <a:avLst/>
          </a:prstGeom>
          <a:ln w="3175" cmpd="sng">
            <a:solidFill>
              <a:srgbClr val="000000"/>
            </a:solidFill>
          </a:ln>
          <a:effectLst>
            <a:reflection blurRad="6350" stA="52000" endA="300" endPos="35000" dir="5400000" sy="-100000" algn="bl" rotWithShape="0"/>
          </a:effectLst>
        </p:spPr>
      </p:pic>
      <p:sp>
        <p:nvSpPr>
          <p:cNvPr id="3" name="Rectangle 2"/>
          <p:cNvSpPr/>
          <p:nvPr/>
        </p:nvSpPr>
        <p:spPr>
          <a:xfrm>
            <a:off x="252000" y="1638300"/>
            <a:ext cx="4650200" cy="4946324"/>
          </a:xfrm>
          <a:prstGeom prst="rect">
            <a:avLst/>
          </a:prstGeom>
          <a:solidFill>
            <a:srgbClr val="E8E8E8">
              <a:alpha val="69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99138876"/>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eutsche_Nationalbibliothek_-_Linked_Data_Service_and_Trip_Detail___Expedia_and_BBC_iPlayer_-_BBC_One.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52000" y="157605"/>
            <a:ext cx="8640000" cy="4637440"/>
          </a:xfrm>
          <a:prstGeom prst="rect">
            <a:avLst/>
          </a:prstGeom>
          <a:ln>
            <a:noFill/>
          </a:ln>
          <a:effectLst>
            <a:outerShdw blurRad="292100" dist="139700" dir="2700000" algn="tl" rotWithShape="0">
              <a:srgbClr val="333333">
                <a:alpha val="65000"/>
              </a:srgbClr>
            </a:outerShdw>
          </a:effectLst>
        </p:spPr>
      </p:pic>
      <p:pic>
        <p:nvPicPr>
          <p:cNvPr id="6" name="Picture 5" descr="Europeana_Linked_Open_Data_-_Europeana_Labs_and_Trip_Detail___Expedia_and_BBC_iPlayer_-_BBC_One.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52000" y="157605"/>
            <a:ext cx="8640000" cy="4654964"/>
          </a:xfrm>
          <a:prstGeom prst="rect">
            <a:avLst/>
          </a:prstGeom>
          <a:ln>
            <a:noFill/>
          </a:ln>
          <a:effectLst>
            <a:outerShdw blurRad="292100" dist="139700" dir="2700000" algn="tl" rotWithShape="0">
              <a:srgbClr val="333333">
                <a:alpha val="65000"/>
              </a:srgbClr>
            </a:outerShdw>
          </a:effectLst>
        </p:spPr>
      </p:pic>
      <p:pic>
        <p:nvPicPr>
          <p:cNvPr id="7" name="Picture 6" descr="datos_bne_es.jp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252000" y="157605"/>
            <a:ext cx="8640000" cy="4389231"/>
          </a:xfrm>
          <a:prstGeom prst="rect">
            <a:avLst/>
          </a:prstGeom>
          <a:ln>
            <a:noFill/>
          </a:ln>
          <a:effectLst>
            <a:outerShdw blurRad="292100" dist="139700" dir="2700000" algn="tl" rotWithShape="0">
              <a:srgbClr val="333333">
                <a:alpha val="65000"/>
              </a:srgbClr>
            </a:outerShdw>
          </a:effectLst>
        </p:spPr>
      </p:pic>
      <p:pic>
        <p:nvPicPr>
          <p:cNvPr id="8" name="Picture 7" descr="index__data_bnf_fr_.jpg"/>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252000" y="157605"/>
            <a:ext cx="8640000" cy="4635252"/>
          </a:xfrm>
          <a:prstGeom prst="rect">
            <a:avLst/>
          </a:prstGeom>
          <a:ln>
            <a:noFill/>
          </a:ln>
          <a:effectLst>
            <a:outerShdw blurRad="292100" dist="139700" dir="2700000" algn="tl" rotWithShape="0">
              <a:srgbClr val="333333">
                <a:alpha val="65000"/>
              </a:srgbClr>
            </a:outerShdw>
          </a:effectLst>
        </p:spPr>
      </p:pic>
      <p:pic>
        <p:nvPicPr>
          <p:cNvPr id="9" name="Picture 8" descr="LIBRIS_and_Trip_Detail___Expedia.jpg"/>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252000" y="157605"/>
            <a:ext cx="8640000" cy="4669335"/>
          </a:xfrm>
          <a:prstGeom prst="rect">
            <a:avLst/>
          </a:prstGeom>
          <a:ln>
            <a:noFill/>
          </a:ln>
          <a:effectLst>
            <a:outerShdw blurRad="292100" dist="139700" dir="2700000" algn="tl" rotWithShape="0">
              <a:srgbClr val="333333">
                <a:alpha val="65000"/>
              </a:srgbClr>
            </a:outerShdw>
          </a:effectLst>
        </p:spPr>
      </p:pic>
      <p:pic>
        <p:nvPicPr>
          <p:cNvPr id="10" name="Picture 9" descr="Banners_and_Alerts_and_Linked_data_management__eBook__2014___WorldCat_org__and_Trip_Detail___Expedia.jpg"/>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252000" y="157605"/>
            <a:ext cx="8640000" cy="4651776"/>
          </a:xfrm>
          <a:prstGeom prst="rect">
            <a:avLst/>
          </a:prstGeom>
          <a:ln>
            <a:noFill/>
          </a:ln>
          <a:effectLst>
            <a:outerShdw blurRad="292100" dist="139700" dir="2700000" algn="tl" rotWithShape="0">
              <a:srgbClr val="333333">
                <a:alpha val="65000"/>
              </a:srgbClr>
            </a:outerShdw>
          </a:effectLst>
        </p:spPr>
      </p:pic>
      <p:pic>
        <p:nvPicPr>
          <p:cNvPr id="12" name="Picture 11" descr="Banners_and_Alerts_and_国立国会図書館ウェブアクセシビリティ方針___国立国会図書館-National_Diet_Library.jpg"/>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252000" y="157605"/>
            <a:ext cx="8640000" cy="4654430"/>
          </a:xfrm>
          <a:prstGeom prst="rect">
            <a:avLst/>
          </a:prstGeom>
          <a:ln>
            <a:noFill/>
          </a:ln>
          <a:effectLst>
            <a:outerShdw blurRad="292100" dist="139700" dir="2700000" algn="tl" rotWithShape="0">
              <a:srgbClr val="333333">
                <a:alpha val="65000"/>
              </a:srgbClr>
            </a:outerShdw>
          </a:effectLst>
        </p:spPr>
      </p:pic>
      <p:pic>
        <p:nvPicPr>
          <p:cNvPr id="13" name="Picture 12" descr="Linked_Data_for_Libraries__LD4L__-_Linked_Data_for_Libraries_-_DuraSpace_Wiki.jpg"/>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252000" y="157605"/>
            <a:ext cx="8640000" cy="4621396"/>
          </a:xfrm>
          <a:prstGeom prst="rect">
            <a:avLst/>
          </a:prstGeom>
          <a:ln>
            <a:noFill/>
          </a:ln>
          <a:effectLst>
            <a:outerShdw blurRad="292100" dist="139700" dir="2700000" algn="tl" rotWithShape="0">
              <a:srgbClr val="333333">
                <a:alpha val="65000"/>
              </a:srgbClr>
            </a:outerShdw>
          </a:effectLst>
        </p:spPr>
      </p:pic>
      <p:pic>
        <p:nvPicPr>
          <p:cNvPr id="14" name="Picture 13" descr="British_National_Bibliography___The_British_Library_and_BBC_iPlayer_-_BBC_One.jpg"/>
          <p:cNvPicPr>
            <a:picLocks noChangeAspect="1"/>
          </p:cNvPicPr>
          <p:nvPr/>
        </p:nvPicPr>
        <p:blipFill>
          <a:blip r:embed="rId11">
            <a:extLst>
              <a:ext uri="{28A0092B-C50C-407E-A947-70E740481C1C}">
                <a14:useLocalDpi xmlns:a14="http://schemas.microsoft.com/office/drawing/2010/main"/>
              </a:ext>
            </a:extLst>
          </a:blip>
          <a:stretch>
            <a:fillRect/>
          </a:stretch>
        </p:blipFill>
        <p:spPr>
          <a:xfrm>
            <a:off x="252000" y="157605"/>
            <a:ext cx="8640000" cy="4641151"/>
          </a:xfrm>
          <a:prstGeom prst="rect">
            <a:avLst/>
          </a:prstGeom>
          <a:ln>
            <a:noFill/>
          </a:ln>
          <a:effectLst>
            <a:outerShdw blurRad="292100" dist="139700" dir="2700000" algn="tl" rotWithShape="0">
              <a:srgbClr val="333333">
                <a:alpha val="65000"/>
              </a:srgbClr>
            </a:outerShdw>
          </a:effectLst>
        </p:spPr>
      </p:pic>
      <p:pic>
        <p:nvPicPr>
          <p:cNvPr id="16" name="Picture 15" descr="VIAF_Cluster_and_BBC_iPlayer_-_BBC_One.jpg"/>
          <p:cNvPicPr>
            <a:picLocks noChangeAspect="1"/>
          </p:cNvPicPr>
          <p:nvPr/>
        </p:nvPicPr>
        <p:blipFill>
          <a:blip r:embed="rId12">
            <a:extLst>
              <a:ext uri="{28A0092B-C50C-407E-A947-70E740481C1C}">
                <a14:useLocalDpi xmlns:a14="http://schemas.microsoft.com/office/drawing/2010/main"/>
              </a:ext>
            </a:extLst>
          </a:blip>
          <a:stretch>
            <a:fillRect/>
          </a:stretch>
        </p:blipFill>
        <p:spPr>
          <a:xfrm>
            <a:off x="252000" y="157605"/>
            <a:ext cx="8640000" cy="4644864"/>
          </a:xfrm>
          <a:prstGeom prst="rect">
            <a:avLst/>
          </a:prstGeom>
          <a:ln>
            <a:noFill/>
          </a:ln>
          <a:effectLst>
            <a:outerShdw blurRad="292100" dist="139700" dir="2700000" algn="tl" rotWithShape="0">
              <a:srgbClr val="333333">
                <a:alpha val="65000"/>
              </a:srgbClr>
            </a:outerShdw>
          </a:effectLst>
        </p:spPr>
      </p:pic>
      <p:pic>
        <p:nvPicPr>
          <p:cNvPr id="18" name="Picture 17" descr="Getty_Vocabularies_as_LOD__Getty_Research_Institute_.jpg"/>
          <p:cNvPicPr>
            <a:picLocks noChangeAspect="1"/>
          </p:cNvPicPr>
          <p:nvPr/>
        </p:nvPicPr>
        <p:blipFill>
          <a:blip r:embed="rId13">
            <a:extLst>
              <a:ext uri="{28A0092B-C50C-407E-A947-70E740481C1C}">
                <a14:useLocalDpi xmlns:a14="http://schemas.microsoft.com/office/drawing/2010/main"/>
              </a:ext>
            </a:extLst>
          </a:blip>
          <a:stretch>
            <a:fillRect/>
          </a:stretch>
        </p:blipFill>
        <p:spPr>
          <a:xfrm>
            <a:off x="252000" y="157605"/>
            <a:ext cx="8640000" cy="4645384"/>
          </a:xfrm>
          <a:prstGeom prst="rect">
            <a:avLst/>
          </a:prstGeom>
          <a:ln>
            <a:noFill/>
          </a:ln>
          <a:effectLst>
            <a:outerShdw blurRad="292100" dist="139700" dir="2700000" algn="tl" rotWithShape="0">
              <a:srgbClr val="333333">
                <a:alpha val="65000"/>
              </a:srgbClr>
            </a:outerShdw>
          </a:effectLst>
        </p:spPr>
      </p:pic>
      <p:pic>
        <p:nvPicPr>
          <p:cNvPr id="19" name="Picture 18" descr="BIBFRAME_Model_and_Vocabulary__BIBFRAME_-_Bibliographic_Framework_Initiative__Library_of_Congress__and_walllisr_—_ping_—_80×24_and_BBC_iPlayer_-_BBC_One.jpg"/>
          <p:cNvPicPr>
            <a:picLocks noChangeAspect="1"/>
          </p:cNvPicPr>
          <p:nvPr/>
        </p:nvPicPr>
        <p:blipFill>
          <a:blip r:embed="rId14">
            <a:extLst>
              <a:ext uri="{28A0092B-C50C-407E-A947-70E740481C1C}">
                <a14:useLocalDpi xmlns:a14="http://schemas.microsoft.com/office/drawing/2010/main"/>
              </a:ext>
            </a:extLst>
          </a:blip>
          <a:stretch>
            <a:fillRect/>
          </a:stretch>
        </p:blipFill>
        <p:spPr>
          <a:xfrm>
            <a:off x="252000" y="157605"/>
            <a:ext cx="8640000" cy="4626848"/>
          </a:xfrm>
          <a:prstGeom prst="rect">
            <a:avLst/>
          </a:prstGeom>
          <a:ln>
            <a:noFill/>
          </a:ln>
          <a:effectLst>
            <a:outerShdw blurRad="292100" dist="139700" dir="2700000" algn="tl" rotWithShape="0">
              <a:srgbClr val="333333">
                <a:alpha val="65000"/>
              </a:srgbClr>
            </a:outerShdw>
          </a:effectLst>
        </p:spPr>
      </p:pic>
      <p:pic>
        <p:nvPicPr>
          <p:cNvPr id="21" name="Picture 20" descr="Gandhi_an_autobiography___the_story_of_my_experiments_with_truth__WorldCat_Entities_.jpg"/>
          <p:cNvPicPr>
            <a:picLocks noChangeAspect="1"/>
          </p:cNvPicPr>
          <p:nvPr/>
        </p:nvPicPr>
        <p:blipFill>
          <a:blip r:embed="rId15">
            <a:extLst>
              <a:ext uri="{28A0092B-C50C-407E-A947-70E740481C1C}">
                <a14:useLocalDpi xmlns:a14="http://schemas.microsoft.com/office/drawing/2010/main"/>
              </a:ext>
            </a:extLst>
          </a:blip>
          <a:stretch>
            <a:fillRect/>
          </a:stretch>
        </p:blipFill>
        <p:spPr>
          <a:xfrm>
            <a:off x="252000" y="157605"/>
            <a:ext cx="8640000" cy="4642181"/>
          </a:xfrm>
          <a:prstGeom prst="rect">
            <a:avLst/>
          </a:prstGeom>
          <a:ln>
            <a:noFill/>
          </a:ln>
          <a:effectLst>
            <a:outerShdw blurRad="292100" dist="139700" dir="2700000" algn="tl" rotWithShape="0">
              <a:srgbClr val="333333">
                <a:alpha val="65000"/>
              </a:srgbClr>
            </a:outerShdw>
          </a:effectLst>
        </p:spPr>
      </p:pic>
      <p:pic>
        <p:nvPicPr>
          <p:cNvPr id="22" name="Picture 21" descr="Official_Website_of_Koha_Library_Software.jpg"/>
          <p:cNvPicPr>
            <a:picLocks noChangeAspect="1"/>
          </p:cNvPicPr>
          <p:nvPr/>
        </p:nvPicPr>
        <p:blipFill>
          <a:blip r:embed="rId16">
            <a:extLst>
              <a:ext uri="{28A0092B-C50C-407E-A947-70E740481C1C}">
                <a14:useLocalDpi xmlns:a14="http://schemas.microsoft.com/office/drawing/2010/main"/>
              </a:ext>
            </a:extLst>
          </a:blip>
          <a:stretch>
            <a:fillRect/>
          </a:stretch>
        </p:blipFill>
        <p:spPr>
          <a:xfrm>
            <a:off x="252000" y="157605"/>
            <a:ext cx="8640000" cy="4638461"/>
          </a:xfrm>
          <a:prstGeom prst="rect">
            <a:avLst/>
          </a:prstGeom>
          <a:ln>
            <a:noFill/>
          </a:ln>
          <a:effectLst>
            <a:outerShdw blurRad="292100" dist="139700" dir="2700000" algn="tl" rotWithShape="0">
              <a:srgbClr val="333333">
                <a:alpha val="65000"/>
              </a:srgbClr>
            </a:outerShdw>
          </a:effectLst>
        </p:spPr>
      </p:pic>
      <p:pic>
        <p:nvPicPr>
          <p:cNvPr id="25" name="Picture 24" descr="RDF_Linked_data_cataloguing_at_Oslo_Public_Library_and_BBC_iPlayer_-_BBC_One.jpg"/>
          <p:cNvPicPr>
            <a:picLocks noChangeAspect="1"/>
          </p:cNvPicPr>
          <p:nvPr/>
        </p:nvPicPr>
        <p:blipFill>
          <a:blip r:embed="rId17">
            <a:extLst>
              <a:ext uri="{28A0092B-C50C-407E-A947-70E740481C1C}">
                <a14:useLocalDpi xmlns:a14="http://schemas.microsoft.com/office/drawing/2010/main"/>
              </a:ext>
            </a:extLst>
          </a:blip>
          <a:stretch>
            <a:fillRect/>
          </a:stretch>
        </p:blipFill>
        <p:spPr>
          <a:xfrm>
            <a:off x="252000" y="157605"/>
            <a:ext cx="8640000" cy="463424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6388963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xit" presetSubtype="0" fill="hold" nodeType="afterEffect">
                                  <p:stCondLst>
                                    <p:cond delay="500"/>
                                  </p:stCondLst>
                                  <p:childTnLst>
                                    <p:animEffect transition="out" filter="fade">
                                      <p:cBhvr>
                                        <p:cTn id="6" dur="500"/>
                                        <p:tgtEl>
                                          <p:spTgt spid="5"/>
                                        </p:tgtEl>
                                      </p:cBhvr>
                                    </p:animEffect>
                                    <p:anim calcmode="lin" valueType="num">
                                      <p:cBhvr>
                                        <p:cTn id="7" dur="500"/>
                                        <p:tgtEl>
                                          <p:spTgt spid="5"/>
                                        </p:tgtEl>
                                        <p:attrNameLst>
                                          <p:attrName>ppt_x</p:attrName>
                                        </p:attrNameLst>
                                      </p:cBhvr>
                                      <p:tavLst>
                                        <p:tav tm="0">
                                          <p:val>
                                            <p:strVal val="ppt_x"/>
                                          </p:val>
                                        </p:tav>
                                        <p:tav tm="100000">
                                          <p:val>
                                            <p:strVal val="ppt_x"/>
                                          </p:val>
                                        </p:tav>
                                      </p:tavLst>
                                    </p:anim>
                                    <p:anim calcmode="lin" valueType="num">
                                      <p:cBhvr>
                                        <p:cTn id="8" dur="50" decel="100000"/>
                                        <p:tgtEl>
                                          <p:spTgt spid="5"/>
                                        </p:tgtEl>
                                        <p:attrNameLst>
                                          <p:attrName>ppt_y</p:attrName>
                                        </p:attrNameLst>
                                      </p:cBhvr>
                                      <p:tavLst>
                                        <p:tav tm="0">
                                          <p:val>
                                            <p:strVal val="ppt_y"/>
                                          </p:val>
                                        </p:tav>
                                        <p:tav tm="100000">
                                          <p:val>
                                            <p:strVal val="ppt_y-.03"/>
                                          </p:val>
                                        </p:tav>
                                      </p:tavLst>
                                    </p:anim>
                                    <p:anim calcmode="lin" valueType="num">
                                      <p:cBhvr>
                                        <p:cTn id="9" dur="450" accel="100000">
                                          <p:stCondLst>
                                            <p:cond delay="50"/>
                                          </p:stCondLst>
                                        </p:cTn>
                                        <p:tgtEl>
                                          <p:spTgt spid="5"/>
                                        </p:tgtEl>
                                        <p:attrNameLst>
                                          <p:attrName>ppt_y</p:attrName>
                                        </p:attrNameLst>
                                      </p:cBhvr>
                                      <p:tavLst>
                                        <p:tav tm="0">
                                          <p:val>
                                            <p:strVal val="ppt_y"/>
                                          </p:val>
                                        </p:tav>
                                        <p:tav tm="100000">
                                          <p:val>
                                            <p:strVal val="ppt_y+1"/>
                                          </p:val>
                                        </p:tav>
                                      </p:tavLst>
                                    </p:anim>
                                    <p:set>
                                      <p:cBhvr>
                                        <p:cTn id="10" dur="1" fill="hold">
                                          <p:stCondLst>
                                            <p:cond delay="499"/>
                                          </p:stCondLst>
                                        </p:cTn>
                                        <p:tgtEl>
                                          <p:spTgt spid="5"/>
                                        </p:tgtEl>
                                        <p:attrNameLst>
                                          <p:attrName>style.visibility</p:attrName>
                                        </p:attrNameLst>
                                      </p:cBhvr>
                                      <p:to>
                                        <p:strVal val="hidden"/>
                                      </p:to>
                                    </p:set>
                                  </p:childTnLst>
                                </p:cTn>
                              </p:par>
                            </p:childTnLst>
                          </p:cTn>
                        </p:par>
                        <p:par>
                          <p:cTn id="11" fill="hold">
                            <p:stCondLst>
                              <p:cond delay="1000"/>
                            </p:stCondLst>
                            <p:childTnLst>
                              <p:par>
                                <p:cTn id="12" presetID="42" presetClass="entr" presetSubtype="0"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par>
                          <p:cTn id="17" fill="hold">
                            <p:stCondLst>
                              <p:cond delay="2000"/>
                            </p:stCondLst>
                            <p:childTnLst>
                              <p:par>
                                <p:cTn id="18" presetID="37" presetClass="exit" presetSubtype="0" fill="hold" nodeType="afterEffect">
                                  <p:stCondLst>
                                    <p:cond delay="1000"/>
                                  </p:stCondLst>
                                  <p:childTnLst>
                                    <p:animEffect transition="out" filter="fade">
                                      <p:cBhvr>
                                        <p:cTn id="19" dur="500"/>
                                        <p:tgtEl>
                                          <p:spTgt spid="6"/>
                                        </p:tgtEl>
                                      </p:cBhvr>
                                    </p:animEffect>
                                    <p:anim calcmode="lin" valueType="num">
                                      <p:cBhvr>
                                        <p:cTn id="20" dur="500"/>
                                        <p:tgtEl>
                                          <p:spTgt spid="6"/>
                                        </p:tgtEl>
                                        <p:attrNameLst>
                                          <p:attrName>ppt_x</p:attrName>
                                        </p:attrNameLst>
                                      </p:cBhvr>
                                      <p:tavLst>
                                        <p:tav tm="0">
                                          <p:val>
                                            <p:strVal val="ppt_x"/>
                                          </p:val>
                                        </p:tav>
                                        <p:tav tm="100000">
                                          <p:val>
                                            <p:strVal val="ppt_x"/>
                                          </p:val>
                                        </p:tav>
                                      </p:tavLst>
                                    </p:anim>
                                    <p:anim calcmode="lin" valueType="num">
                                      <p:cBhvr>
                                        <p:cTn id="21" dur="50" decel="100000"/>
                                        <p:tgtEl>
                                          <p:spTgt spid="6"/>
                                        </p:tgtEl>
                                        <p:attrNameLst>
                                          <p:attrName>ppt_y</p:attrName>
                                        </p:attrNameLst>
                                      </p:cBhvr>
                                      <p:tavLst>
                                        <p:tav tm="0">
                                          <p:val>
                                            <p:strVal val="ppt_y"/>
                                          </p:val>
                                        </p:tav>
                                        <p:tav tm="100000">
                                          <p:val>
                                            <p:strVal val="ppt_y-.03"/>
                                          </p:val>
                                        </p:tav>
                                      </p:tavLst>
                                    </p:anim>
                                    <p:anim calcmode="lin" valueType="num">
                                      <p:cBhvr>
                                        <p:cTn id="22" dur="450" accel="100000">
                                          <p:stCondLst>
                                            <p:cond delay="50"/>
                                          </p:stCondLst>
                                        </p:cTn>
                                        <p:tgtEl>
                                          <p:spTgt spid="6"/>
                                        </p:tgtEl>
                                        <p:attrNameLst>
                                          <p:attrName>ppt_y</p:attrName>
                                        </p:attrNameLst>
                                      </p:cBhvr>
                                      <p:tavLst>
                                        <p:tav tm="0">
                                          <p:val>
                                            <p:strVal val="ppt_y"/>
                                          </p:val>
                                        </p:tav>
                                        <p:tav tm="100000">
                                          <p:val>
                                            <p:strVal val="ppt_y+1"/>
                                          </p:val>
                                        </p:tav>
                                      </p:tavLst>
                                    </p:anim>
                                    <p:set>
                                      <p:cBhvr>
                                        <p:cTn id="23" dur="1" fill="hold">
                                          <p:stCondLst>
                                            <p:cond delay="499"/>
                                          </p:stCondLst>
                                        </p:cTn>
                                        <p:tgtEl>
                                          <p:spTgt spid="6"/>
                                        </p:tgtEl>
                                        <p:attrNameLst>
                                          <p:attrName>style.visibility</p:attrName>
                                        </p:attrNameLst>
                                      </p:cBhvr>
                                      <p:to>
                                        <p:strVal val="hidden"/>
                                      </p:to>
                                    </p:set>
                                  </p:childTnLst>
                                </p:cTn>
                              </p:par>
                            </p:childTnLst>
                          </p:cTn>
                        </p:par>
                        <p:par>
                          <p:cTn id="24" fill="hold">
                            <p:stCondLst>
                              <p:cond delay="3500"/>
                            </p:stCondLst>
                            <p:childTnLst>
                              <p:par>
                                <p:cTn id="25" presetID="42" presetClass="entr" presetSubtype="0" fill="hold" nodeType="after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1000"/>
                                        <p:tgtEl>
                                          <p:spTgt spid="7"/>
                                        </p:tgtEl>
                                      </p:cBhvr>
                                    </p:animEffect>
                                    <p:anim calcmode="lin" valueType="num">
                                      <p:cBhvr>
                                        <p:cTn id="28" dur="1000" fill="hold"/>
                                        <p:tgtEl>
                                          <p:spTgt spid="7"/>
                                        </p:tgtEl>
                                        <p:attrNameLst>
                                          <p:attrName>ppt_x</p:attrName>
                                        </p:attrNameLst>
                                      </p:cBhvr>
                                      <p:tavLst>
                                        <p:tav tm="0">
                                          <p:val>
                                            <p:strVal val="#ppt_x"/>
                                          </p:val>
                                        </p:tav>
                                        <p:tav tm="100000">
                                          <p:val>
                                            <p:strVal val="#ppt_x"/>
                                          </p:val>
                                        </p:tav>
                                      </p:tavLst>
                                    </p:anim>
                                    <p:anim calcmode="lin" valueType="num">
                                      <p:cBhvr>
                                        <p:cTn id="29" dur="1000" fill="hold"/>
                                        <p:tgtEl>
                                          <p:spTgt spid="7"/>
                                        </p:tgtEl>
                                        <p:attrNameLst>
                                          <p:attrName>ppt_y</p:attrName>
                                        </p:attrNameLst>
                                      </p:cBhvr>
                                      <p:tavLst>
                                        <p:tav tm="0">
                                          <p:val>
                                            <p:strVal val="#ppt_y+.1"/>
                                          </p:val>
                                        </p:tav>
                                        <p:tav tm="100000">
                                          <p:val>
                                            <p:strVal val="#ppt_y"/>
                                          </p:val>
                                        </p:tav>
                                      </p:tavLst>
                                    </p:anim>
                                  </p:childTnLst>
                                </p:cTn>
                              </p:par>
                            </p:childTnLst>
                          </p:cTn>
                        </p:par>
                        <p:par>
                          <p:cTn id="30" fill="hold">
                            <p:stCondLst>
                              <p:cond delay="4500"/>
                            </p:stCondLst>
                            <p:childTnLst>
                              <p:par>
                                <p:cTn id="31" presetID="37" presetClass="exit" presetSubtype="0" fill="hold" nodeType="afterEffect">
                                  <p:stCondLst>
                                    <p:cond delay="1000"/>
                                  </p:stCondLst>
                                  <p:childTnLst>
                                    <p:animEffect transition="out" filter="fade">
                                      <p:cBhvr>
                                        <p:cTn id="32" dur="500"/>
                                        <p:tgtEl>
                                          <p:spTgt spid="7"/>
                                        </p:tgtEl>
                                      </p:cBhvr>
                                    </p:animEffect>
                                    <p:anim calcmode="lin" valueType="num">
                                      <p:cBhvr>
                                        <p:cTn id="33" dur="500"/>
                                        <p:tgtEl>
                                          <p:spTgt spid="7"/>
                                        </p:tgtEl>
                                        <p:attrNameLst>
                                          <p:attrName>ppt_x</p:attrName>
                                        </p:attrNameLst>
                                      </p:cBhvr>
                                      <p:tavLst>
                                        <p:tav tm="0">
                                          <p:val>
                                            <p:strVal val="ppt_x"/>
                                          </p:val>
                                        </p:tav>
                                        <p:tav tm="100000">
                                          <p:val>
                                            <p:strVal val="ppt_x"/>
                                          </p:val>
                                        </p:tav>
                                      </p:tavLst>
                                    </p:anim>
                                    <p:anim calcmode="lin" valueType="num">
                                      <p:cBhvr>
                                        <p:cTn id="34" dur="50" decel="100000"/>
                                        <p:tgtEl>
                                          <p:spTgt spid="7"/>
                                        </p:tgtEl>
                                        <p:attrNameLst>
                                          <p:attrName>ppt_y</p:attrName>
                                        </p:attrNameLst>
                                      </p:cBhvr>
                                      <p:tavLst>
                                        <p:tav tm="0">
                                          <p:val>
                                            <p:strVal val="ppt_y"/>
                                          </p:val>
                                        </p:tav>
                                        <p:tav tm="100000">
                                          <p:val>
                                            <p:strVal val="ppt_y-.03"/>
                                          </p:val>
                                        </p:tav>
                                      </p:tavLst>
                                    </p:anim>
                                    <p:anim calcmode="lin" valueType="num">
                                      <p:cBhvr>
                                        <p:cTn id="35" dur="450" accel="100000">
                                          <p:stCondLst>
                                            <p:cond delay="50"/>
                                          </p:stCondLst>
                                        </p:cTn>
                                        <p:tgtEl>
                                          <p:spTgt spid="7"/>
                                        </p:tgtEl>
                                        <p:attrNameLst>
                                          <p:attrName>ppt_y</p:attrName>
                                        </p:attrNameLst>
                                      </p:cBhvr>
                                      <p:tavLst>
                                        <p:tav tm="0">
                                          <p:val>
                                            <p:strVal val="ppt_y"/>
                                          </p:val>
                                        </p:tav>
                                        <p:tav tm="100000">
                                          <p:val>
                                            <p:strVal val="ppt_y+1"/>
                                          </p:val>
                                        </p:tav>
                                      </p:tavLst>
                                    </p:anim>
                                    <p:set>
                                      <p:cBhvr>
                                        <p:cTn id="36" dur="1" fill="hold">
                                          <p:stCondLst>
                                            <p:cond delay="499"/>
                                          </p:stCondLst>
                                        </p:cTn>
                                        <p:tgtEl>
                                          <p:spTgt spid="7"/>
                                        </p:tgtEl>
                                        <p:attrNameLst>
                                          <p:attrName>style.visibility</p:attrName>
                                        </p:attrNameLst>
                                      </p:cBhvr>
                                      <p:to>
                                        <p:strVal val="hidden"/>
                                      </p:to>
                                    </p:set>
                                  </p:childTnLst>
                                </p:cTn>
                              </p:par>
                            </p:childTnLst>
                          </p:cTn>
                        </p:par>
                        <p:par>
                          <p:cTn id="37" fill="hold">
                            <p:stCondLst>
                              <p:cond delay="6000"/>
                            </p:stCondLst>
                            <p:childTnLst>
                              <p:par>
                                <p:cTn id="38" presetID="42" presetClass="entr" presetSubtype="0" fill="hold" nodeType="after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fade">
                                      <p:cBhvr>
                                        <p:cTn id="40" dur="1000"/>
                                        <p:tgtEl>
                                          <p:spTgt spid="8"/>
                                        </p:tgtEl>
                                      </p:cBhvr>
                                    </p:animEffect>
                                    <p:anim calcmode="lin" valueType="num">
                                      <p:cBhvr>
                                        <p:cTn id="41" dur="1000" fill="hold"/>
                                        <p:tgtEl>
                                          <p:spTgt spid="8"/>
                                        </p:tgtEl>
                                        <p:attrNameLst>
                                          <p:attrName>ppt_x</p:attrName>
                                        </p:attrNameLst>
                                      </p:cBhvr>
                                      <p:tavLst>
                                        <p:tav tm="0">
                                          <p:val>
                                            <p:strVal val="#ppt_x"/>
                                          </p:val>
                                        </p:tav>
                                        <p:tav tm="100000">
                                          <p:val>
                                            <p:strVal val="#ppt_x"/>
                                          </p:val>
                                        </p:tav>
                                      </p:tavLst>
                                    </p:anim>
                                    <p:anim calcmode="lin" valueType="num">
                                      <p:cBhvr>
                                        <p:cTn id="42" dur="1000" fill="hold"/>
                                        <p:tgtEl>
                                          <p:spTgt spid="8"/>
                                        </p:tgtEl>
                                        <p:attrNameLst>
                                          <p:attrName>ppt_y</p:attrName>
                                        </p:attrNameLst>
                                      </p:cBhvr>
                                      <p:tavLst>
                                        <p:tav tm="0">
                                          <p:val>
                                            <p:strVal val="#ppt_y+.1"/>
                                          </p:val>
                                        </p:tav>
                                        <p:tav tm="100000">
                                          <p:val>
                                            <p:strVal val="#ppt_y"/>
                                          </p:val>
                                        </p:tav>
                                      </p:tavLst>
                                    </p:anim>
                                  </p:childTnLst>
                                </p:cTn>
                              </p:par>
                            </p:childTnLst>
                          </p:cTn>
                        </p:par>
                        <p:par>
                          <p:cTn id="43" fill="hold">
                            <p:stCondLst>
                              <p:cond delay="7000"/>
                            </p:stCondLst>
                            <p:childTnLst>
                              <p:par>
                                <p:cTn id="44" presetID="37" presetClass="exit" presetSubtype="0" fill="hold" nodeType="afterEffect">
                                  <p:stCondLst>
                                    <p:cond delay="1000"/>
                                  </p:stCondLst>
                                  <p:childTnLst>
                                    <p:animEffect transition="out" filter="fade">
                                      <p:cBhvr>
                                        <p:cTn id="45" dur="500"/>
                                        <p:tgtEl>
                                          <p:spTgt spid="8"/>
                                        </p:tgtEl>
                                      </p:cBhvr>
                                    </p:animEffect>
                                    <p:anim calcmode="lin" valueType="num">
                                      <p:cBhvr>
                                        <p:cTn id="46" dur="500"/>
                                        <p:tgtEl>
                                          <p:spTgt spid="8"/>
                                        </p:tgtEl>
                                        <p:attrNameLst>
                                          <p:attrName>ppt_x</p:attrName>
                                        </p:attrNameLst>
                                      </p:cBhvr>
                                      <p:tavLst>
                                        <p:tav tm="0">
                                          <p:val>
                                            <p:strVal val="ppt_x"/>
                                          </p:val>
                                        </p:tav>
                                        <p:tav tm="100000">
                                          <p:val>
                                            <p:strVal val="ppt_x"/>
                                          </p:val>
                                        </p:tav>
                                      </p:tavLst>
                                    </p:anim>
                                    <p:anim calcmode="lin" valueType="num">
                                      <p:cBhvr>
                                        <p:cTn id="47" dur="50" decel="100000"/>
                                        <p:tgtEl>
                                          <p:spTgt spid="8"/>
                                        </p:tgtEl>
                                        <p:attrNameLst>
                                          <p:attrName>ppt_y</p:attrName>
                                        </p:attrNameLst>
                                      </p:cBhvr>
                                      <p:tavLst>
                                        <p:tav tm="0">
                                          <p:val>
                                            <p:strVal val="ppt_y"/>
                                          </p:val>
                                        </p:tav>
                                        <p:tav tm="100000">
                                          <p:val>
                                            <p:strVal val="ppt_y-.03"/>
                                          </p:val>
                                        </p:tav>
                                      </p:tavLst>
                                    </p:anim>
                                    <p:anim calcmode="lin" valueType="num">
                                      <p:cBhvr>
                                        <p:cTn id="48" dur="450" accel="100000">
                                          <p:stCondLst>
                                            <p:cond delay="50"/>
                                          </p:stCondLst>
                                        </p:cTn>
                                        <p:tgtEl>
                                          <p:spTgt spid="8"/>
                                        </p:tgtEl>
                                        <p:attrNameLst>
                                          <p:attrName>ppt_y</p:attrName>
                                        </p:attrNameLst>
                                      </p:cBhvr>
                                      <p:tavLst>
                                        <p:tav tm="0">
                                          <p:val>
                                            <p:strVal val="ppt_y"/>
                                          </p:val>
                                        </p:tav>
                                        <p:tav tm="100000">
                                          <p:val>
                                            <p:strVal val="ppt_y+1"/>
                                          </p:val>
                                        </p:tav>
                                      </p:tavLst>
                                    </p:anim>
                                    <p:set>
                                      <p:cBhvr>
                                        <p:cTn id="49" dur="1" fill="hold">
                                          <p:stCondLst>
                                            <p:cond delay="499"/>
                                          </p:stCondLst>
                                        </p:cTn>
                                        <p:tgtEl>
                                          <p:spTgt spid="8"/>
                                        </p:tgtEl>
                                        <p:attrNameLst>
                                          <p:attrName>style.visibility</p:attrName>
                                        </p:attrNameLst>
                                      </p:cBhvr>
                                      <p:to>
                                        <p:strVal val="hidden"/>
                                      </p:to>
                                    </p:set>
                                  </p:childTnLst>
                                </p:cTn>
                              </p:par>
                            </p:childTnLst>
                          </p:cTn>
                        </p:par>
                        <p:par>
                          <p:cTn id="50" fill="hold">
                            <p:stCondLst>
                              <p:cond delay="8500"/>
                            </p:stCondLst>
                            <p:childTnLst>
                              <p:par>
                                <p:cTn id="51" presetID="42" presetClass="entr" presetSubtype="0" fill="hold" nodeType="afterEffect">
                                  <p:stCondLst>
                                    <p:cond delay="0"/>
                                  </p:stCondLst>
                                  <p:childTnLst>
                                    <p:set>
                                      <p:cBhvr>
                                        <p:cTn id="52" dur="1" fill="hold">
                                          <p:stCondLst>
                                            <p:cond delay="0"/>
                                          </p:stCondLst>
                                        </p:cTn>
                                        <p:tgtEl>
                                          <p:spTgt spid="9"/>
                                        </p:tgtEl>
                                        <p:attrNameLst>
                                          <p:attrName>style.visibility</p:attrName>
                                        </p:attrNameLst>
                                      </p:cBhvr>
                                      <p:to>
                                        <p:strVal val="visible"/>
                                      </p:to>
                                    </p:set>
                                    <p:animEffect transition="in" filter="fade">
                                      <p:cBhvr>
                                        <p:cTn id="53" dur="1000"/>
                                        <p:tgtEl>
                                          <p:spTgt spid="9"/>
                                        </p:tgtEl>
                                      </p:cBhvr>
                                    </p:animEffect>
                                    <p:anim calcmode="lin" valueType="num">
                                      <p:cBhvr>
                                        <p:cTn id="54" dur="1000" fill="hold"/>
                                        <p:tgtEl>
                                          <p:spTgt spid="9"/>
                                        </p:tgtEl>
                                        <p:attrNameLst>
                                          <p:attrName>ppt_x</p:attrName>
                                        </p:attrNameLst>
                                      </p:cBhvr>
                                      <p:tavLst>
                                        <p:tav tm="0">
                                          <p:val>
                                            <p:strVal val="#ppt_x"/>
                                          </p:val>
                                        </p:tav>
                                        <p:tav tm="100000">
                                          <p:val>
                                            <p:strVal val="#ppt_x"/>
                                          </p:val>
                                        </p:tav>
                                      </p:tavLst>
                                    </p:anim>
                                    <p:anim calcmode="lin" valueType="num">
                                      <p:cBhvr>
                                        <p:cTn id="55" dur="1000" fill="hold"/>
                                        <p:tgtEl>
                                          <p:spTgt spid="9"/>
                                        </p:tgtEl>
                                        <p:attrNameLst>
                                          <p:attrName>ppt_y</p:attrName>
                                        </p:attrNameLst>
                                      </p:cBhvr>
                                      <p:tavLst>
                                        <p:tav tm="0">
                                          <p:val>
                                            <p:strVal val="#ppt_y+.1"/>
                                          </p:val>
                                        </p:tav>
                                        <p:tav tm="100000">
                                          <p:val>
                                            <p:strVal val="#ppt_y"/>
                                          </p:val>
                                        </p:tav>
                                      </p:tavLst>
                                    </p:anim>
                                  </p:childTnLst>
                                </p:cTn>
                              </p:par>
                            </p:childTnLst>
                          </p:cTn>
                        </p:par>
                        <p:par>
                          <p:cTn id="56" fill="hold">
                            <p:stCondLst>
                              <p:cond delay="9500"/>
                            </p:stCondLst>
                            <p:childTnLst>
                              <p:par>
                                <p:cTn id="57" presetID="37" presetClass="exit" presetSubtype="0" fill="hold" nodeType="afterEffect">
                                  <p:stCondLst>
                                    <p:cond delay="1000"/>
                                  </p:stCondLst>
                                  <p:childTnLst>
                                    <p:animEffect transition="out" filter="fade">
                                      <p:cBhvr>
                                        <p:cTn id="58" dur="500"/>
                                        <p:tgtEl>
                                          <p:spTgt spid="9"/>
                                        </p:tgtEl>
                                      </p:cBhvr>
                                    </p:animEffect>
                                    <p:anim calcmode="lin" valueType="num">
                                      <p:cBhvr>
                                        <p:cTn id="59" dur="500"/>
                                        <p:tgtEl>
                                          <p:spTgt spid="9"/>
                                        </p:tgtEl>
                                        <p:attrNameLst>
                                          <p:attrName>ppt_x</p:attrName>
                                        </p:attrNameLst>
                                      </p:cBhvr>
                                      <p:tavLst>
                                        <p:tav tm="0">
                                          <p:val>
                                            <p:strVal val="ppt_x"/>
                                          </p:val>
                                        </p:tav>
                                        <p:tav tm="100000">
                                          <p:val>
                                            <p:strVal val="ppt_x"/>
                                          </p:val>
                                        </p:tav>
                                      </p:tavLst>
                                    </p:anim>
                                    <p:anim calcmode="lin" valueType="num">
                                      <p:cBhvr>
                                        <p:cTn id="60" dur="50" decel="100000"/>
                                        <p:tgtEl>
                                          <p:spTgt spid="9"/>
                                        </p:tgtEl>
                                        <p:attrNameLst>
                                          <p:attrName>ppt_y</p:attrName>
                                        </p:attrNameLst>
                                      </p:cBhvr>
                                      <p:tavLst>
                                        <p:tav tm="0">
                                          <p:val>
                                            <p:strVal val="ppt_y"/>
                                          </p:val>
                                        </p:tav>
                                        <p:tav tm="100000">
                                          <p:val>
                                            <p:strVal val="ppt_y-.03"/>
                                          </p:val>
                                        </p:tav>
                                      </p:tavLst>
                                    </p:anim>
                                    <p:anim calcmode="lin" valueType="num">
                                      <p:cBhvr>
                                        <p:cTn id="61" dur="450" accel="100000">
                                          <p:stCondLst>
                                            <p:cond delay="50"/>
                                          </p:stCondLst>
                                        </p:cTn>
                                        <p:tgtEl>
                                          <p:spTgt spid="9"/>
                                        </p:tgtEl>
                                        <p:attrNameLst>
                                          <p:attrName>ppt_y</p:attrName>
                                        </p:attrNameLst>
                                      </p:cBhvr>
                                      <p:tavLst>
                                        <p:tav tm="0">
                                          <p:val>
                                            <p:strVal val="ppt_y"/>
                                          </p:val>
                                        </p:tav>
                                        <p:tav tm="100000">
                                          <p:val>
                                            <p:strVal val="ppt_y+1"/>
                                          </p:val>
                                        </p:tav>
                                      </p:tavLst>
                                    </p:anim>
                                    <p:set>
                                      <p:cBhvr>
                                        <p:cTn id="62" dur="1" fill="hold">
                                          <p:stCondLst>
                                            <p:cond delay="499"/>
                                          </p:stCondLst>
                                        </p:cTn>
                                        <p:tgtEl>
                                          <p:spTgt spid="9"/>
                                        </p:tgtEl>
                                        <p:attrNameLst>
                                          <p:attrName>style.visibility</p:attrName>
                                        </p:attrNameLst>
                                      </p:cBhvr>
                                      <p:to>
                                        <p:strVal val="hidden"/>
                                      </p:to>
                                    </p:set>
                                  </p:childTnLst>
                                </p:cTn>
                              </p:par>
                            </p:childTnLst>
                          </p:cTn>
                        </p:par>
                        <p:par>
                          <p:cTn id="63" fill="hold">
                            <p:stCondLst>
                              <p:cond delay="11000"/>
                            </p:stCondLst>
                            <p:childTnLst>
                              <p:par>
                                <p:cTn id="64" presetID="42" presetClass="entr" presetSubtype="0" fill="hold" nodeType="afterEffect">
                                  <p:stCondLst>
                                    <p:cond delay="0"/>
                                  </p:stCondLst>
                                  <p:childTnLst>
                                    <p:set>
                                      <p:cBhvr>
                                        <p:cTn id="65" dur="1" fill="hold">
                                          <p:stCondLst>
                                            <p:cond delay="0"/>
                                          </p:stCondLst>
                                        </p:cTn>
                                        <p:tgtEl>
                                          <p:spTgt spid="10"/>
                                        </p:tgtEl>
                                        <p:attrNameLst>
                                          <p:attrName>style.visibility</p:attrName>
                                        </p:attrNameLst>
                                      </p:cBhvr>
                                      <p:to>
                                        <p:strVal val="visible"/>
                                      </p:to>
                                    </p:set>
                                    <p:animEffect transition="in" filter="fade">
                                      <p:cBhvr>
                                        <p:cTn id="66" dur="1000"/>
                                        <p:tgtEl>
                                          <p:spTgt spid="10"/>
                                        </p:tgtEl>
                                      </p:cBhvr>
                                    </p:animEffect>
                                    <p:anim calcmode="lin" valueType="num">
                                      <p:cBhvr>
                                        <p:cTn id="67" dur="1000" fill="hold"/>
                                        <p:tgtEl>
                                          <p:spTgt spid="10"/>
                                        </p:tgtEl>
                                        <p:attrNameLst>
                                          <p:attrName>ppt_x</p:attrName>
                                        </p:attrNameLst>
                                      </p:cBhvr>
                                      <p:tavLst>
                                        <p:tav tm="0">
                                          <p:val>
                                            <p:strVal val="#ppt_x"/>
                                          </p:val>
                                        </p:tav>
                                        <p:tav tm="100000">
                                          <p:val>
                                            <p:strVal val="#ppt_x"/>
                                          </p:val>
                                        </p:tav>
                                      </p:tavLst>
                                    </p:anim>
                                    <p:anim calcmode="lin" valueType="num">
                                      <p:cBhvr>
                                        <p:cTn id="68" dur="1000" fill="hold"/>
                                        <p:tgtEl>
                                          <p:spTgt spid="10"/>
                                        </p:tgtEl>
                                        <p:attrNameLst>
                                          <p:attrName>ppt_y</p:attrName>
                                        </p:attrNameLst>
                                      </p:cBhvr>
                                      <p:tavLst>
                                        <p:tav tm="0">
                                          <p:val>
                                            <p:strVal val="#ppt_y+.1"/>
                                          </p:val>
                                        </p:tav>
                                        <p:tav tm="100000">
                                          <p:val>
                                            <p:strVal val="#ppt_y"/>
                                          </p:val>
                                        </p:tav>
                                      </p:tavLst>
                                    </p:anim>
                                  </p:childTnLst>
                                </p:cTn>
                              </p:par>
                            </p:childTnLst>
                          </p:cTn>
                        </p:par>
                        <p:par>
                          <p:cTn id="69" fill="hold">
                            <p:stCondLst>
                              <p:cond delay="12000"/>
                            </p:stCondLst>
                            <p:childTnLst>
                              <p:par>
                                <p:cTn id="70" presetID="37" presetClass="exit" presetSubtype="0" fill="hold" nodeType="afterEffect">
                                  <p:stCondLst>
                                    <p:cond delay="1000"/>
                                  </p:stCondLst>
                                  <p:childTnLst>
                                    <p:animEffect transition="out" filter="fade">
                                      <p:cBhvr>
                                        <p:cTn id="71" dur="500"/>
                                        <p:tgtEl>
                                          <p:spTgt spid="10"/>
                                        </p:tgtEl>
                                      </p:cBhvr>
                                    </p:animEffect>
                                    <p:anim calcmode="lin" valueType="num">
                                      <p:cBhvr>
                                        <p:cTn id="72" dur="500"/>
                                        <p:tgtEl>
                                          <p:spTgt spid="10"/>
                                        </p:tgtEl>
                                        <p:attrNameLst>
                                          <p:attrName>ppt_x</p:attrName>
                                        </p:attrNameLst>
                                      </p:cBhvr>
                                      <p:tavLst>
                                        <p:tav tm="0">
                                          <p:val>
                                            <p:strVal val="ppt_x"/>
                                          </p:val>
                                        </p:tav>
                                        <p:tav tm="100000">
                                          <p:val>
                                            <p:strVal val="ppt_x"/>
                                          </p:val>
                                        </p:tav>
                                      </p:tavLst>
                                    </p:anim>
                                    <p:anim calcmode="lin" valueType="num">
                                      <p:cBhvr>
                                        <p:cTn id="73" dur="50" decel="100000"/>
                                        <p:tgtEl>
                                          <p:spTgt spid="10"/>
                                        </p:tgtEl>
                                        <p:attrNameLst>
                                          <p:attrName>ppt_y</p:attrName>
                                        </p:attrNameLst>
                                      </p:cBhvr>
                                      <p:tavLst>
                                        <p:tav tm="0">
                                          <p:val>
                                            <p:strVal val="ppt_y"/>
                                          </p:val>
                                        </p:tav>
                                        <p:tav tm="100000">
                                          <p:val>
                                            <p:strVal val="ppt_y-.03"/>
                                          </p:val>
                                        </p:tav>
                                      </p:tavLst>
                                    </p:anim>
                                    <p:anim calcmode="lin" valueType="num">
                                      <p:cBhvr>
                                        <p:cTn id="74" dur="450" accel="100000">
                                          <p:stCondLst>
                                            <p:cond delay="50"/>
                                          </p:stCondLst>
                                        </p:cTn>
                                        <p:tgtEl>
                                          <p:spTgt spid="10"/>
                                        </p:tgtEl>
                                        <p:attrNameLst>
                                          <p:attrName>ppt_y</p:attrName>
                                        </p:attrNameLst>
                                      </p:cBhvr>
                                      <p:tavLst>
                                        <p:tav tm="0">
                                          <p:val>
                                            <p:strVal val="ppt_y"/>
                                          </p:val>
                                        </p:tav>
                                        <p:tav tm="100000">
                                          <p:val>
                                            <p:strVal val="ppt_y+1"/>
                                          </p:val>
                                        </p:tav>
                                      </p:tavLst>
                                    </p:anim>
                                    <p:set>
                                      <p:cBhvr>
                                        <p:cTn id="75" dur="1" fill="hold">
                                          <p:stCondLst>
                                            <p:cond delay="499"/>
                                          </p:stCondLst>
                                        </p:cTn>
                                        <p:tgtEl>
                                          <p:spTgt spid="10"/>
                                        </p:tgtEl>
                                        <p:attrNameLst>
                                          <p:attrName>style.visibility</p:attrName>
                                        </p:attrNameLst>
                                      </p:cBhvr>
                                      <p:to>
                                        <p:strVal val="hidden"/>
                                      </p:to>
                                    </p:set>
                                  </p:childTnLst>
                                </p:cTn>
                              </p:par>
                            </p:childTnLst>
                          </p:cTn>
                        </p:par>
                        <p:par>
                          <p:cTn id="76" fill="hold">
                            <p:stCondLst>
                              <p:cond delay="13500"/>
                            </p:stCondLst>
                            <p:childTnLst>
                              <p:par>
                                <p:cTn id="77" presetID="42" presetClass="entr" presetSubtype="0" fill="hold" nodeType="afterEffect">
                                  <p:stCondLst>
                                    <p:cond delay="0"/>
                                  </p:stCondLst>
                                  <p:childTnLst>
                                    <p:set>
                                      <p:cBhvr>
                                        <p:cTn id="78" dur="1" fill="hold">
                                          <p:stCondLst>
                                            <p:cond delay="0"/>
                                          </p:stCondLst>
                                        </p:cTn>
                                        <p:tgtEl>
                                          <p:spTgt spid="12"/>
                                        </p:tgtEl>
                                        <p:attrNameLst>
                                          <p:attrName>style.visibility</p:attrName>
                                        </p:attrNameLst>
                                      </p:cBhvr>
                                      <p:to>
                                        <p:strVal val="visible"/>
                                      </p:to>
                                    </p:set>
                                    <p:animEffect transition="in" filter="fade">
                                      <p:cBhvr>
                                        <p:cTn id="79" dur="1000"/>
                                        <p:tgtEl>
                                          <p:spTgt spid="12"/>
                                        </p:tgtEl>
                                      </p:cBhvr>
                                    </p:animEffect>
                                    <p:anim calcmode="lin" valueType="num">
                                      <p:cBhvr>
                                        <p:cTn id="80" dur="1000" fill="hold"/>
                                        <p:tgtEl>
                                          <p:spTgt spid="12"/>
                                        </p:tgtEl>
                                        <p:attrNameLst>
                                          <p:attrName>ppt_x</p:attrName>
                                        </p:attrNameLst>
                                      </p:cBhvr>
                                      <p:tavLst>
                                        <p:tav tm="0">
                                          <p:val>
                                            <p:strVal val="#ppt_x"/>
                                          </p:val>
                                        </p:tav>
                                        <p:tav tm="100000">
                                          <p:val>
                                            <p:strVal val="#ppt_x"/>
                                          </p:val>
                                        </p:tav>
                                      </p:tavLst>
                                    </p:anim>
                                    <p:anim calcmode="lin" valueType="num">
                                      <p:cBhvr>
                                        <p:cTn id="81" dur="1000" fill="hold"/>
                                        <p:tgtEl>
                                          <p:spTgt spid="12"/>
                                        </p:tgtEl>
                                        <p:attrNameLst>
                                          <p:attrName>ppt_y</p:attrName>
                                        </p:attrNameLst>
                                      </p:cBhvr>
                                      <p:tavLst>
                                        <p:tav tm="0">
                                          <p:val>
                                            <p:strVal val="#ppt_y+.1"/>
                                          </p:val>
                                        </p:tav>
                                        <p:tav tm="100000">
                                          <p:val>
                                            <p:strVal val="#ppt_y"/>
                                          </p:val>
                                        </p:tav>
                                      </p:tavLst>
                                    </p:anim>
                                  </p:childTnLst>
                                </p:cTn>
                              </p:par>
                            </p:childTnLst>
                          </p:cTn>
                        </p:par>
                        <p:par>
                          <p:cTn id="82" fill="hold">
                            <p:stCondLst>
                              <p:cond delay="14500"/>
                            </p:stCondLst>
                            <p:childTnLst>
                              <p:par>
                                <p:cTn id="83" presetID="37" presetClass="exit" presetSubtype="0" fill="hold" nodeType="afterEffect">
                                  <p:stCondLst>
                                    <p:cond delay="1000"/>
                                  </p:stCondLst>
                                  <p:childTnLst>
                                    <p:animEffect transition="out" filter="fade">
                                      <p:cBhvr>
                                        <p:cTn id="84" dur="500"/>
                                        <p:tgtEl>
                                          <p:spTgt spid="12"/>
                                        </p:tgtEl>
                                      </p:cBhvr>
                                    </p:animEffect>
                                    <p:anim calcmode="lin" valueType="num">
                                      <p:cBhvr>
                                        <p:cTn id="85" dur="500"/>
                                        <p:tgtEl>
                                          <p:spTgt spid="12"/>
                                        </p:tgtEl>
                                        <p:attrNameLst>
                                          <p:attrName>ppt_x</p:attrName>
                                        </p:attrNameLst>
                                      </p:cBhvr>
                                      <p:tavLst>
                                        <p:tav tm="0">
                                          <p:val>
                                            <p:strVal val="ppt_x"/>
                                          </p:val>
                                        </p:tav>
                                        <p:tav tm="100000">
                                          <p:val>
                                            <p:strVal val="ppt_x"/>
                                          </p:val>
                                        </p:tav>
                                      </p:tavLst>
                                    </p:anim>
                                    <p:anim calcmode="lin" valueType="num">
                                      <p:cBhvr>
                                        <p:cTn id="86" dur="50" decel="100000"/>
                                        <p:tgtEl>
                                          <p:spTgt spid="12"/>
                                        </p:tgtEl>
                                        <p:attrNameLst>
                                          <p:attrName>ppt_y</p:attrName>
                                        </p:attrNameLst>
                                      </p:cBhvr>
                                      <p:tavLst>
                                        <p:tav tm="0">
                                          <p:val>
                                            <p:strVal val="ppt_y"/>
                                          </p:val>
                                        </p:tav>
                                        <p:tav tm="100000">
                                          <p:val>
                                            <p:strVal val="ppt_y-.03"/>
                                          </p:val>
                                        </p:tav>
                                      </p:tavLst>
                                    </p:anim>
                                    <p:anim calcmode="lin" valueType="num">
                                      <p:cBhvr>
                                        <p:cTn id="87" dur="450" accel="100000">
                                          <p:stCondLst>
                                            <p:cond delay="50"/>
                                          </p:stCondLst>
                                        </p:cTn>
                                        <p:tgtEl>
                                          <p:spTgt spid="12"/>
                                        </p:tgtEl>
                                        <p:attrNameLst>
                                          <p:attrName>ppt_y</p:attrName>
                                        </p:attrNameLst>
                                      </p:cBhvr>
                                      <p:tavLst>
                                        <p:tav tm="0">
                                          <p:val>
                                            <p:strVal val="ppt_y"/>
                                          </p:val>
                                        </p:tav>
                                        <p:tav tm="100000">
                                          <p:val>
                                            <p:strVal val="ppt_y+1"/>
                                          </p:val>
                                        </p:tav>
                                      </p:tavLst>
                                    </p:anim>
                                    <p:set>
                                      <p:cBhvr>
                                        <p:cTn id="88" dur="1" fill="hold">
                                          <p:stCondLst>
                                            <p:cond delay="499"/>
                                          </p:stCondLst>
                                        </p:cTn>
                                        <p:tgtEl>
                                          <p:spTgt spid="12"/>
                                        </p:tgtEl>
                                        <p:attrNameLst>
                                          <p:attrName>style.visibility</p:attrName>
                                        </p:attrNameLst>
                                      </p:cBhvr>
                                      <p:to>
                                        <p:strVal val="hidden"/>
                                      </p:to>
                                    </p:set>
                                  </p:childTnLst>
                                </p:cTn>
                              </p:par>
                            </p:childTnLst>
                          </p:cTn>
                        </p:par>
                        <p:par>
                          <p:cTn id="89" fill="hold">
                            <p:stCondLst>
                              <p:cond delay="16000"/>
                            </p:stCondLst>
                            <p:childTnLst>
                              <p:par>
                                <p:cTn id="90" presetID="42" presetClass="entr" presetSubtype="0" fill="hold" nodeType="afterEffect">
                                  <p:stCondLst>
                                    <p:cond delay="0"/>
                                  </p:stCondLst>
                                  <p:childTnLst>
                                    <p:set>
                                      <p:cBhvr>
                                        <p:cTn id="91" dur="1" fill="hold">
                                          <p:stCondLst>
                                            <p:cond delay="0"/>
                                          </p:stCondLst>
                                        </p:cTn>
                                        <p:tgtEl>
                                          <p:spTgt spid="13"/>
                                        </p:tgtEl>
                                        <p:attrNameLst>
                                          <p:attrName>style.visibility</p:attrName>
                                        </p:attrNameLst>
                                      </p:cBhvr>
                                      <p:to>
                                        <p:strVal val="visible"/>
                                      </p:to>
                                    </p:set>
                                    <p:animEffect transition="in" filter="fade">
                                      <p:cBhvr>
                                        <p:cTn id="92" dur="1000"/>
                                        <p:tgtEl>
                                          <p:spTgt spid="13"/>
                                        </p:tgtEl>
                                      </p:cBhvr>
                                    </p:animEffect>
                                    <p:anim calcmode="lin" valueType="num">
                                      <p:cBhvr>
                                        <p:cTn id="93" dur="1000" fill="hold"/>
                                        <p:tgtEl>
                                          <p:spTgt spid="13"/>
                                        </p:tgtEl>
                                        <p:attrNameLst>
                                          <p:attrName>ppt_x</p:attrName>
                                        </p:attrNameLst>
                                      </p:cBhvr>
                                      <p:tavLst>
                                        <p:tav tm="0">
                                          <p:val>
                                            <p:strVal val="#ppt_x"/>
                                          </p:val>
                                        </p:tav>
                                        <p:tav tm="100000">
                                          <p:val>
                                            <p:strVal val="#ppt_x"/>
                                          </p:val>
                                        </p:tav>
                                      </p:tavLst>
                                    </p:anim>
                                    <p:anim calcmode="lin" valueType="num">
                                      <p:cBhvr>
                                        <p:cTn id="94" dur="1000" fill="hold"/>
                                        <p:tgtEl>
                                          <p:spTgt spid="13"/>
                                        </p:tgtEl>
                                        <p:attrNameLst>
                                          <p:attrName>ppt_y</p:attrName>
                                        </p:attrNameLst>
                                      </p:cBhvr>
                                      <p:tavLst>
                                        <p:tav tm="0">
                                          <p:val>
                                            <p:strVal val="#ppt_y+.1"/>
                                          </p:val>
                                        </p:tav>
                                        <p:tav tm="100000">
                                          <p:val>
                                            <p:strVal val="#ppt_y"/>
                                          </p:val>
                                        </p:tav>
                                      </p:tavLst>
                                    </p:anim>
                                  </p:childTnLst>
                                </p:cTn>
                              </p:par>
                            </p:childTnLst>
                          </p:cTn>
                        </p:par>
                        <p:par>
                          <p:cTn id="95" fill="hold">
                            <p:stCondLst>
                              <p:cond delay="17000"/>
                            </p:stCondLst>
                            <p:childTnLst>
                              <p:par>
                                <p:cTn id="96" presetID="37" presetClass="exit" presetSubtype="0" fill="hold" nodeType="afterEffect">
                                  <p:stCondLst>
                                    <p:cond delay="1000"/>
                                  </p:stCondLst>
                                  <p:childTnLst>
                                    <p:animEffect transition="out" filter="fade">
                                      <p:cBhvr>
                                        <p:cTn id="97" dur="500"/>
                                        <p:tgtEl>
                                          <p:spTgt spid="13"/>
                                        </p:tgtEl>
                                      </p:cBhvr>
                                    </p:animEffect>
                                    <p:anim calcmode="lin" valueType="num">
                                      <p:cBhvr>
                                        <p:cTn id="98" dur="500"/>
                                        <p:tgtEl>
                                          <p:spTgt spid="13"/>
                                        </p:tgtEl>
                                        <p:attrNameLst>
                                          <p:attrName>ppt_x</p:attrName>
                                        </p:attrNameLst>
                                      </p:cBhvr>
                                      <p:tavLst>
                                        <p:tav tm="0">
                                          <p:val>
                                            <p:strVal val="ppt_x"/>
                                          </p:val>
                                        </p:tav>
                                        <p:tav tm="100000">
                                          <p:val>
                                            <p:strVal val="ppt_x"/>
                                          </p:val>
                                        </p:tav>
                                      </p:tavLst>
                                    </p:anim>
                                    <p:anim calcmode="lin" valueType="num">
                                      <p:cBhvr>
                                        <p:cTn id="99" dur="50" decel="100000"/>
                                        <p:tgtEl>
                                          <p:spTgt spid="13"/>
                                        </p:tgtEl>
                                        <p:attrNameLst>
                                          <p:attrName>ppt_y</p:attrName>
                                        </p:attrNameLst>
                                      </p:cBhvr>
                                      <p:tavLst>
                                        <p:tav tm="0">
                                          <p:val>
                                            <p:strVal val="ppt_y"/>
                                          </p:val>
                                        </p:tav>
                                        <p:tav tm="100000">
                                          <p:val>
                                            <p:strVal val="ppt_y-.03"/>
                                          </p:val>
                                        </p:tav>
                                      </p:tavLst>
                                    </p:anim>
                                    <p:anim calcmode="lin" valueType="num">
                                      <p:cBhvr>
                                        <p:cTn id="100" dur="450" accel="100000">
                                          <p:stCondLst>
                                            <p:cond delay="50"/>
                                          </p:stCondLst>
                                        </p:cTn>
                                        <p:tgtEl>
                                          <p:spTgt spid="13"/>
                                        </p:tgtEl>
                                        <p:attrNameLst>
                                          <p:attrName>ppt_y</p:attrName>
                                        </p:attrNameLst>
                                      </p:cBhvr>
                                      <p:tavLst>
                                        <p:tav tm="0">
                                          <p:val>
                                            <p:strVal val="ppt_y"/>
                                          </p:val>
                                        </p:tav>
                                        <p:tav tm="100000">
                                          <p:val>
                                            <p:strVal val="ppt_y+1"/>
                                          </p:val>
                                        </p:tav>
                                      </p:tavLst>
                                    </p:anim>
                                    <p:set>
                                      <p:cBhvr>
                                        <p:cTn id="101" dur="1" fill="hold">
                                          <p:stCondLst>
                                            <p:cond delay="499"/>
                                          </p:stCondLst>
                                        </p:cTn>
                                        <p:tgtEl>
                                          <p:spTgt spid="13"/>
                                        </p:tgtEl>
                                        <p:attrNameLst>
                                          <p:attrName>style.visibility</p:attrName>
                                        </p:attrNameLst>
                                      </p:cBhvr>
                                      <p:to>
                                        <p:strVal val="hidden"/>
                                      </p:to>
                                    </p:set>
                                  </p:childTnLst>
                                </p:cTn>
                              </p:par>
                            </p:childTnLst>
                          </p:cTn>
                        </p:par>
                        <p:par>
                          <p:cTn id="102" fill="hold">
                            <p:stCondLst>
                              <p:cond delay="18500"/>
                            </p:stCondLst>
                            <p:childTnLst>
                              <p:par>
                                <p:cTn id="103" presetID="42" presetClass="entr" presetSubtype="0" fill="hold" nodeType="afterEffect">
                                  <p:stCondLst>
                                    <p:cond delay="0"/>
                                  </p:stCondLst>
                                  <p:childTnLst>
                                    <p:set>
                                      <p:cBhvr>
                                        <p:cTn id="104" dur="1" fill="hold">
                                          <p:stCondLst>
                                            <p:cond delay="0"/>
                                          </p:stCondLst>
                                        </p:cTn>
                                        <p:tgtEl>
                                          <p:spTgt spid="14"/>
                                        </p:tgtEl>
                                        <p:attrNameLst>
                                          <p:attrName>style.visibility</p:attrName>
                                        </p:attrNameLst>
                                      </p:cBhvr>
                                      <p:to>
                                        <p:strVal val="visible"/>
                                      </p:to>
                                    </p:set>
                                    <p:animEffect transition="in" filter="fade">
                                      <p:cBhvr>
                                        <p:cTn id="105" dur="1000"/>
                                        <p:tgtEl>
                                          <p:spTgt spid="14"/>
                                        </p:tgtEl>
                                      </p:cBhvr>
                                    </p:animEffect>
                                    <p:anim calcmode="lin" valueType="num">
                                      <p:cBhvr>
                                        <p:cTn id="106" dur="1000" fill="hold"/>
                                        <p:tgtEl>
                                          <p:spTgt spid="14"/>
                                        </p:tgtEl>
                                        <p:attrNameLst>
                                          <p:attrName>ppt_x</p:attrName>
                                        </p:attrNameLst>
                                      </p:cBhvr>
                                      <p:tavLst>
                                        <p:tav tm="0">
                                          <p:val>
                                            <p:strVal val="#ppt_x"/>
                                          </p:val>
                                        </p:tav>
                                        <p:tav tm="100000">
                                          <p:val>
                                            <p:strVal val="#ppt_x"/>
                                          </p:val>
                                        </p:tav>
                                      </p:tavLst>
                                    </p:anim>
                                    <p:anim calcmode="lin" valueType="num">
                                      <p:cBhvr>
                                        <p:cTn id="107" dur="1000" fill="hold"/>
                                        <p:tgtEl>
                                          <p:spTgt spid="14"/>
                                        </p:tgtEl>
                                        <p:attrNameLst>
                                          <p:attrName>ppt_y</p:attrName>
                                        </p:attrNameLst>
                                      </p:cBhvr>
                                      <p:tavLst>
                                        <p:tav tm="0">
                                          <p:val>
                                            <p:strVal val="#ppt_y+.1"/>
                                          </p:val>
                                        </p:tav>
                                        <p:tav tm="100000">
                                          <p:val>
                                            <p:strVal val="#ppt_y"/>
                                          </p:val>
                                        </p:tav>
                                      </p:tavLst>
                                    </p:anim>
                                  </p:childTnLst>
                                </p:cTn>
                              </p:par>
                            </p:childTnLst>
                          </p:cTn>
                        </p:par>
                        <p:par>
                          <p:cTn id="108" fill="hold">
                            <p:stCondLst>
                              <p:cond delay="19500"/>
                            </p:stCondLst>
                            <p:childTnLst>
                              <p:par>
                                <p:cTn id="109" presetID="37" presetClass="exit" presetSubtype="0" fill="hold" nodeType="afterEffect">
                                  <p:stCondLst>
                                    <p:cond delay="1000"/>
                                  </p:stCondLst>
                                  <p:childTnLst>
                                    <p:animEffect transition="out" filter="fade">
                                      <p:cBhvr>
                                        <p:cTn id="110" dur="500"/>
                                        <p:tgtEl>
                                          <p:spTgt spid="14"/>
                                        </p:tgtEl>
                                      </p:cBhvr>
                                    </p:animEffect>
                                    <p:anim calcmode="lin" valueType="num">
                                      <p:cBhvr>
                                        <p:cTn id="111" dur="500"/>
                                        <p:tgtEl>
                                          <p:spTgt spid="14"/>
                                        </p:tgtEl>
                                        <p:attrNameLst>
                                          <p:attrName>ppt_x</p:attrName>
                                        </p:attrNameLst>
                                      </p:cBhvr>
                                      <p:tavLst>
                                        <p:tav tm="0">
                                          <p:val>
                                            <p:strVal val="ppt_x"/>
                                          </p:val>
                                        </p:tav>
                                        <p:tav tm="100000">
                                          <p:val>
                                            <p:strVal val="ppt_x"/>
                                          </p:val>
                                        </p:tav>
                                      </p:tavLst>
                                    </p:anim>
                                    <p:anim calcmode="lin" valueType="num">
                                      <p:cBhvr>
                                        <p:cTn id="112" dur="50" decel="100000"/>
                                        <p:tgtEl>
                                          <p:spTgt spid="14"/>
                                        </p:tgtEl>
                                        <p:attrNameLst>
                                          <p:attrName>ppt_y</p:attrName>
                                        </p:attrNameLst>
                                      </p:cBhvr>
                                      <p:tavLst>
                                        <p:tav tm="0">
                                          <p:val>
                                            <p:strVal val="ppt_y"/>
                                          </p:val>
                                        </p:tav>
                                        <p:tav tm="100000">
                                          <p:val>
                                            <p:strVal val="ppt_y-.03"/>
                                          </p:val>
                                        </p:tav>
                                      </p:tavLst>
                                    </p:anim>
                                    <p:anim calcmode="lin" valueType="num">
                                      <p:cBhvr>
                                        <p:cTn id="113" dur="450" accel="100000">
                                          <p:stCondLst>
                                            <p:cond delay="50"/>
                                          </p:stCondLst>
                                        </p:cTn>
                                        <p:tgtEl>
                                          <p:spTgt spid="14"/>
                                        </p:tgtEl>
                                        <p:attrNameLst>
                                          <p:attrName>ppt_y</p:attrName>
                                        </p:attrNameLst>
                                      </p:cBhvr>
                                      <p:tavLst>
                                        <p:tav tm="0">
                                          <p:val>
                                            <p:strVal val="ppt_y"/>
                                          </p:val>
                                        </p:tav>
                                        <p:tav tm="100000">
                                          <p:val>
                                            <p:strVal val="ppt_y+1"/>
                                          </p:val>
                                        </p:tav>
                                      </p:tavLst>
                                    </p:anim>
                                    <p:set>
                                      <p:cBhvr>
                                        <p:cTn id="114" dur="1" fill="hold">
                                          <p:stCondLst>
                                            <p:cond delay="499"/>
                                          </p:stCondLst>
                                        </p:cTn>
                                        <p:tgtEl>
                                          <p:spTgt spid="14"/>
                                        </p:tgtEl>
                                        <p:attrNameLst>
                                          <p:attrName>style.visibility</p:attrName>
                                        </p:attrNameLst>
                                      </p:cBhvr>
                                      <p:to>
                                        <p:strVal val="hidden"/>
                                      </p:to>
                                    </p:set>
                                  </p:childTnLst>
                                </p:cTn>
                              </p:par>
                            </p:childTnLst>
                          </p:cTn>
                        </p:par>
                        <p:par>
                          <p:cTn id="115" fill="hold">
                            <p:stCondLst>
                              <p:cond delay="21000"/>
                            </p:stCondLst>
                            <p:childTnLst>
                              <p:par>
                                <p:cTn id="116" presetID="42" presetClass="entr" presetSubtype="0" fill="hold" nodeType="afterEffect">
                                  <p:stCondLst>
                                    <p:cond delay="0"/>
                                  </p:stCondLst>
                                  <p:childTnLst>
                                    <p:set>
                                      <p:cBhvr>
                                        <p:cTn id="117" dur="1" fill="hold">
                                          <p:stCondLst>
                                            <p:cond delay="0"/>
                                          </p:stCondLst>
                                        </p:cTn>
                                        <p:tgtEl>
                                          <p:spTgt spid="16"/>
                                        </p:tgtEl>
                                        <p:attrNameLst>
                                          <p:attrName>style.visibility</p:attrName>
                                        </p:attrNameLst>
                                      </p:cBhvr>
                                      <p:to>
                                        <p:strVal val="visible"/>
                                      </p:to>
                                    </p:set>
                                    <p:animEffect transition="in" filter="fade">
                                      <p:cBhvr>
                                        <p:cTn id="118" dur="1000"/>
                                        <p:tgtEl>
                                          <p:spTgt spid="16"/>
                                        </p:tgtEl>
                                      </p:cBhvr>
                                    </p:animEffect>
                                    <p:anim calcmode="lin" valueType="num">
                                      <p:cBhvr>
                                        <p:cTn id="119" dur="1000" fill="hold"/>
                                        <p:tgtEl>
                                          <p:spTgt spid="16"/>
                                        </p:tgtEl>
                                        <p:attrNameLst>
                                          <p:attrName>ppt_x</p:attrName>
                                        </p:attrNameLst>
                                      </p:cBhvr>
                                      <p:tavLst>
                                        <p:tav tm="0">
                                          <p:val>
                                            <p:strVal val="#ppt_x"/>
                                          </p:val>
                                        </p:tav>
                                        <p:tav tm="100000">
                                          <p:val>
                                            <p:strVal val="#ppt_x"/>
                                          </p:val>
                                        </p:tav>
                                      </p:tavLst>
                                    </p:anim>
                                    <p:anim calcmode="lin" valueType="num">
                                      <p:cBhvr>
                                        <p:cTn id="120" dur="1000" fill="hold"/>
                                        <p:tgtEl>
                                          <p:spTgt spid="16"/>
                                        </p:tgtEl>
                                        <p:attrNameLst>
                                          <p:attrName>ppt_y</p:attrName>
                                        </p:attrNameLst>
                                      </p:cBhvr>
                                      <p:tavLst>
                                        <p:tav tm="0">
                                          <p:val>
                                            <p:strVal val="#ppt_y+.1"/>
                                          </p:val>
                                        </p:tav>
                                        <p:tav tm="100000">
                                          <p:val>
                                            <p:strVal val="#ppt_y"/>
                                          </p:val>
                                        </p:tav>
                                      </p:tavLst>
                                    </p:anim>
                                  </p:childTnLst>
                                </p:cTn>
                              </p:par>
                            </p:childTnLst>
                          </p:cTn>
                        </p:par>
                        <p:par>
                          <p:cTn id="121" fill="hold">
                            <p:stCondLst>
                              <p:cond delay="22000"/>
                            </p:stCondLst>
                            <p:childTnLst>
                              <p:par>
                                <p:cTn id="122" presetID="37" presetClass="exit" presetSubtype="0" fill="hold" nodeType="afterEffect">
                                  <p:stCondLst>
                                    <p:cond delay="1000"/>
                                  </p:stCondLst>
                                  <p:childTnLst>
                                    <p:animEffect transition="out" filter="fade">
                                      <p:cBhvr>
                                        <p:cTn id="123" dur="500"/>
                                        <p:tgtEl>
                                          <p:spTgt spid="16"/>
                                        </p:tgtEl>
                                      </p:cBhvr>
                                    </p:animEffect>
                                    <p:anim calcmode="lin" valueType="num">
                                      <p:cBhvr>
                                        <p:cTn id="124" dur="500"/>
                                        <p:tgtEl>
                                          <p:spTgt spid="16"/>
                                        </p:tgtEl>
                                        <p:attrNameLst>
                                          <p:attrName>ppt_x</p:attrName>
                                        </p:attrNameLst>
                                      </p:cBhvr>
                                      <p:tavLst>
                                        <p:tav tm="0">
                                          <p:val>
                                            <p:strVal val="ppt_x"/>
                                          </p:val>
                                        </p:tav>
                                        <p:tav tm="100000">
                                          <p:val>
                                            <p:strVal val="ppt_x"/>
                                          </p:val>
                                        </p:tav>
                                      </p:tavLst>
                                    </p:anim>
                                    <p:anim calcmode="lin" valueType="num">
                                      <p:cBhvr>
                                        <p:cTn id="125" dur="50" decel="100000"/>
                                        <p:tgtEl>
                                          <p:spTgt spid="16"/>
                                        </p:tgtEl>
                                        <p:attrNameLst>
                                          <p:attrName>ppt_y</p:attrName>
                                        </p:attrNameLst>
                                      </p:cBhvr>
                                      <p:tavLst>
                                        <p:tav tm="0">
                                          <p:val>
                                            <p:strVal val="ppt_y"/>
                                          </p:val>
                                        </p:tav>
                                        <p:tav tm="100000">
                                          <p:val>
                                            <p:strVal val="ppt_y-.03"/>
                                          </p:val>
                                        </p:tav>
                                      </p:tavLst>
                                    </p:anim>
                                    <p:anim calcmode="lin" valueType="num">
                                      <p:cBhvr>
                                        <p:cTn id="126" dur="450" accel="100000">
                                          <p:stCondLst>
                                            <p:cond delay="50"/>
                                          </p:stCondLst>
                                        </p:cTn>
                                        <p:tgtEl>
                                          <p:spTgt spid="16"/>
                                        </p:tgtEl>
                                        <p:attrNameLst>
                                          <p:attrName>ppt_y</p:attrName>
                                        </p:attrNameLst>
                                      </p:cBhvr>
                                      <p:tavLst>
                                        <p:tav tm="0">
                                          <p:val>
                                            <p:strVal val="ppt_y"/>
                                          </p:val>
                                        </p:tav>
                                        <p:tav tm="100000">
                                          <p:val>
                                            <p:strVal val="ppt_y+1"/>
                                          </p:val>
                                        </p:tav>
                                      </p:tavLst>
                                    </p:anim>
                                    <p:set>
                                      <p:cBhvr>
                                        <p:cTn id="127" dur="1" fill="hold">
                                          <p:stCondLst>
                                            <p:cond delay="499"/>
                                          </p:stCondLst>
                                        </p:cTn>
                                        <p:tgtEl>
                                          <p:spTgt spid="16"/>
                                        </p:tgtEl>
                                        <p:attrNameLst>
                                          <p:attrName>style.visibility</p:attrName>
                                        </p:attrNameLst>
                                      </p:cBhvr>
                                      <p:to>
                                        <p:strVal val="hidden"/>
                                      </p:to>
                                    </p:set>
                                  </p:childTnLst>
                                </p:cTn>
                              </p:par>
                            </p:childTnLst>
                          </p:cTn>
                        </p:par>
                        <p:par>
                          <p:cTn id="128" fill="hold">
                            <p:stCondLst>
                              <p:cond delay="23500"/>
                            </p:stCondLst>
                            <p:childTnLst>
                              <p:par>
                                <p:cTn id="129" presetID="42" presetClass="entr" presetSubtype="0" fill="hold" nodeType="afterEffect">
                                  <p:stCondLst>
                                    <p:cond delay="0"/>
                                  </p:stCondLst>
                                  <p:childTnLst>
                                    <p:set>
                                      <p:cBhvr>
                                        <p:cTn id="130" dur="1" fill="hold">
                                          <p:stCondLst>
                                            <p:cond delay="0"/>
                                          </p:stCondLst>
                                        </p:cTn>
                                        <p:tgtEl>
                                          <p:spTgt spid="18"/>
                                        </p:tgtEl>
                                        <p:attrNameLst>
                                          <p:attrName>style.visibility</p:attrName>
                                        </p:attrNameLst>
                                      </p:cBhvr>
                                      <p:to>
                                        <p:strVal val="visible"/>
                                      </p:to>
                                    </p:set>
                                    <p:animEffect transition="in" filter="fade">
                                      <p:cBhvr>
                                        <p:cTn id="131" dur="1000"/>
                                        <p:tgtEl>
                                          <p:spTgt spid="18"/>
                                        </p:tgtEl>
                                      </p:cBhvr>
                                    </p:animEffect>
                                    <p:anim calcmode="lin" valueType="num">
                                      <p:cBhvr>
                                        <p:cTn id="132" dur="1000" fill="hold"/>
                                        <p:tgtEl>
                                          <p:spTgt spid="18"/>
                                        </p:tgtEl>
                                        <p:attrNameLst>
                                          <p:attrName>ppt_x</p:attrName>
                                        </p:attrNameLst>
                                      </p:cBhvr>
                                      <p:tavLst>
                                        <p:tav tm="0">
                                          <p:val>
                                            <p:strVal val="#ppt_x"/>
                                          </p:val>
                                        </p:tav>
                                        <p:tav tm="100000">
                                          <p:val>
                                            <p:strVal val="#ppt_x"/>
                                          </p:val>
                                        </p:tav>
                                      </p:tavLst>
                                    </p:anim>
                                    <p:anim calcmode="lin" valueType="num">
                                      <p:cBhvr>
                                        <p:cTn id="133" dur="1000" fill="hold"/>
                                        <p:tgtEl>
                                          <p:spTgt spid="18"/>
                                        </p:tgtEl>
                                        <p:attrNameLst>
                                          <p:attrName>ppt_y</p:attrName>
                                        </p:attrNameLst>
                                      </p:cBhvr>
                                      <p:tavLst>
                                        <p:tav tm="0">
                                          <p:val>
                                            <p:strVal val="#ppt_y+.1"/>
                                          </p:val>
                                        </p:tav>
                                        <p:tav tm="100000">
                                          <p:val>
                                            <p:strVal val="#ppt_y"/>
                                          </p:val>
                                        </p:tav>
                                      </p:tavLst>
                                    </p:anim>
                                  </p:childTnLst>
                                </p:cTn>
                              </p:par>
                            </p:childTnLst>
                          </p:cTn>
                        </p:par>
                        <p:par>
                          <p:cTn id="134" fill="hold">
                            <p:stCondLst>
                              <p:cond delay="24500"/>
                            </p:stCondLst>
                            <p:childTnLst>
                              <p:par>
                                <p:cTn id="135" presetID="37" presetClass="exit" presetSubtype="0" fill="hold" nodeType="afterEffect">
                                  <p:stCondLst>
                                    <p:cond delay="1000"/>
                                  </p:stCondLst>
                                  <p:childTnLst>
                                    <p:animEffect transition="out" filter="fade">
                                      <p:cBhvr>
                                        <p:cTn id="136" dur="500"/>
                                        <p:tgtEl>
                                          <p:spTgt spid="18"/>
                                        </p:tgtEl>
                                      </p:cBhvr>
                                    </p:animEffect>
                                    <p:anim calcmode="lin" valueType="num">
                                      <p:cBhvr>
                                        <p:cTn id="137" dur="500"/>
                                        <p:tgtEl>
                                          <p:spTgt spid="18"/>
                                        </p:tgtEl>
                                        <p:attrNameLst>
                                          <p:attrName>ppt_x</p:attrName>
                                        </p:attrNameLst>
                                      </p:cBhvr>
                                      <p:tavLst>
                                        <p:tav tm="0">
                                          <p:val>
                                            <p:strVal val="ppt_x"/>
                                          </p:val>
                                        </p:tav>
                                        <p:tav tm="100000">
                                          <p:val>
                                            <p:strVal val="ppt_x"/>
                                          </p:val>
                                        </p:tav>
                                      </p:tavLst>
                                    </p:anim>
                                    <p:anim calcmode="lin" valueType="num">
                                      <p:cBhvr>
                                        <p:cTn id="138" dur="50" decel="100000"/>
                                        <p:tgtEl>
                                          <p:spTgt spid="18"/>
                                        </p:tgtEl>
                                        <p:attrNameLst>
                                          <p:attrName>ppt_y</p:attrName>
                                        </p:attrNameLst>
                                      </p:cBhvr>
                                      <p:tavLst>
                                        <p:tav tm="0">
                                          <p:val>
                                            <p:strVal val="ppt_y"/>
                                          </p:val>
                                        </p:tav>
                                        <p:tav tm="100000">
                                          <p:val>
                                            <p:strVal val="ppt_y-.03"/>
                                          </p:val>
                                        </p:tav>
                                      </p:tavLst>
                                    </p:anim>
                                    <p:anim calcmode="lin" valueType="num">
                                      <p:cBhvr>
                                        <p:cTn id="139" dur="450" accel="100000">
                                          <p:stCondLst>
                                            <p:cond delay="50"/>
                                          </p:stCondLst>
                                        </p:cTn>
                                        <p:tgtEl>
                                          <p:spTgt spid="18"/>
                                        </p:tgtEl>
                                        <p:attrNameLst>
                                          <p:attrName>ppt_y</p:attrName>
                                        </p:attrNameLst>
                                      </p:cBhvr>
                                      <p:tavLst>
                                        <p:tav tm="0">
                                          <p:val>
                                            <p:strVal val="ppt_y"/>
                                          </p:val>
                                        </p:tav>
                                        <p:tav tm="100000">
                                          <p:val>
                                            <p:strVal val="ppt_y+1"/>
                                          </p:val>
                                        </p:tav>
                                      </p:tavLst>
                                    </p:anim>
                                    <p:set>
                                      <p:cBhvr>
                                        <p:cTn id="140" dur="1" fill="hold">
                                          <p:stCondLst>
                                            <p:cond delay="499"/>
                                          </p:stCondLst>
                                        </p:cTn>
                                        <p:tgtEl>
                                          <p:spTgt spid="18"/>
                                        </p:tgtEl>
                                        <p:attrNameLst>
                                          <p:attrName>style.visibility</p:attrName>
                                        </p:attrNameLst>
                                      </p:cBhvr>
                                      <p:to>
                                        <p:strVal val="hidden"/>
                                      </p:to>
                                    </p:set>
                                  </p:childTnLst>
                                </p:cTn>
                              </p:par>
                            </p:childTnLst>
                          </p:cTn>
                        </p:par>
                        <p:par>
                          <p:cTn id="141" fill="hold">
                            <p:stCondLst>
                              <p:cond delay="26000"/>
                            </p:stCondLst>
                            <p:childTnLst>
                              <p:par>
                                <p:cTn id="142" presetID="42" presetClass="entr" presetSubtype="0" fill="hold" nodeType="afterEffect">
                                  <p:stCondLst>
                                    <p:cond delay="0"/>
                                  </p:stCondLst>
                                  <p:childTnLst>
                                    <p:set>
                                      <p:cBhvr>
                                        <p:cTn id="143" dur="1" fill="hold">
                                          <p:stCondLst>
                                            <p:cond delay="0"/>
                                          </p:stCondLst>
                                        </p:cTn>
                                        <p:tgtEl>
                                          <p:spTgt spid="19"/>
                                        </p:tgtEl>
                                        <p:attrNameLst>
                                          <p:attrName>style.visibility</p:attrName>
                                        </p:attrNameLst>
                                      </p:cBhvr>
                                      <p:to>
                                        <p:strVal val="visible"/>
                                      </p:to>
                                    </p:set>
                                    <p:animEffect transition="in" filter="fade">
                                      <p:cBhvr>
                                        <p:cTn id="144" dur="1000"/>
                                        <p:tgtEl>
                                          <p:spTgt spid="19"/>
                                        </p:tgtEl>
                                      </p:cBhvr>
                                    </p:animEffect>
                                    <p:anim calcmode="lin" valueType="num">
                                      <p:cBhvr>
                                        <p:cTn id="145" dur="1000" fill="hold"/>
                                        <p:tgtEl>
                                          <p:spTgt spid="19"/>
                                        </p:tgtEl>
                                        <p:attrNameLst>
                                          <p:attrName>ppt_x</p:attrName>
                                        </p:attrNameLst>
                                      </p:cBhvr>
                                      <p:tavLst>
                                        <p:tav tm="0">
                                          <p:val>
                                            <p:strVal val="#ppt_x"/>
                                          </p:val>
                                        </p:tav>
                                        <p:tav tm="100000">
                                          <p:val>
                                            <p:strVal val="#ppt_x"/>
                                          </p:val>
                                        </p:tav>
                                      </p:tavLst>
                                    </p:anim>
                                    <p:anim calcmode="lin" valueType="num">
                                      <p:cBhvr>
                                        <p:cTn id="146" dur="1000" fill="hold"/>
                                        <p:tgtEl>
                                          <p:spTgt spid="19"/>
                                        </p:tgtEl>
                                        <p:attrNameLst>
                                          <p:attrName>ppt_y</p:attrName>
                                        </p:attrNameLst>
                                      </p:cBhvr>
                                      <p:tavLst>
                                        <p:tav tm="0">
                                          <p:val>
                                            <p:strVal val="#ppt_y+.1"/>
                                          </p:val>
                                        </p:tav>
                                        <p:tav tm="100000">
                                          <p:val>
                                            <p:strVal val="#ppt_y"/>
                                          </p:val>
                                        </p:tav>
                                      </p:tavLst>
                                    </p:anim>
                                  </p:childTnLst>
                                </p:cTn>
                              </p:par>
                            </p:childTnLst>
                          </p:cTn>
                        </p:par>
                        <p:par>
                          <p:cTn id="147" fill="hold">
                            <p:stCondLst>
                              <p:cond delay="27000"/>
                            </p:stCondLst>
                            <p:childTnLst>
                              <p:par>
                                <p:cTn id="148" presetID="37" presetClass="exit" presetSubtype="0" fill="hold" nodeType="afterEffect">
                                  <p:stCondLst>
                                    <p:cond delay="1000"/>
                                  </p:stCondLst>
                                  <p:childTnLst>
                                    <p:animEffect transition="out" filter="fade">
                                      <p:cBhvr>
                                        <p:cTn id="149" dur="500"/>
                                        <p:tgtEl>
                                          <p:spTgt spid="19"/>
                                        </p:tgtEl>
                                      </p:cBhvr>
                                    </p:animEffect>
                                    <p:anim calcmode="lin" valueType="num">
                                      <p:cBhvr>
                                        <p:cTn id="150" dur="500"/>
                                        <p:tgtEl>
                                          <p:spTgt spid="19"/>
                                        </p:tgtEl>
                                        <p:attrNameLst>
                                          <p:attrName>ppt_x</p:attrName>
                                        </p:attrNameLst>
                                      </p:cBhvr>
                                      <p:tavLst>
                                        <p:tav tm="0">
                                          <p:val>
                                            <p:strVal val="ppt_x"/>
                                          </p:val>
                                        </p:tav>
                                        <p:tav tm="100000">
                                          <p:val>
                                            <p:strVal val="ppt_x"/>
                                          </p:val>
                                        </p:tav>
                                      </p:tavLst>
                                    </p:anim>
                                    <p:anim calcmode="lin" valueType="num">
                                      <p:cBhvr>
                                        <p:cTn id="151" dur="50" decel="100000"/>
                                        <p:tgtEl>
                                          <p:spTgt spid="19"/>
                                        </p:tgtEl>
                                        <p:attrNameLst>
                                          <p:attrName>ppt_y</p:attrName>
                                        </p:attrNameLst>
                                      </p:cBhvr>
                                      <p:tavLst>
                                        <p:tav tm="0">
                                          <p:val>
                                            <p:strVal val="ppt_y"/>
                                          </p:val>
                                        </p:tav>
                                        <p:tav tm="100000">
                                          <p:val>
                                            <p:strVal val="ppt_y-.03"/>
                                          </p:val>
                                        </p:tav>
                                      </p:tavLst>
                                    </p:anim>
                                    <p:anim calcmode="lin" valueType="num">
                                      <p:cBhvr>
                                        <p:cTn id="152" dur="450" accel="100000">
                                          <p:stCondLst>
                                            <p:cond delay="50"/>
                                          </p:stCondLst>
                                        </p:cTn>
                                        <p:tgtEl>
                                          <p:spTgt spid="19"/>
                                        </p:tgtEl>
                                        <p:attrNameLst>
                                          <p:attrName>ppt_y</p:attrName>
                                        </p:attrNameLst>
                                      </p:cBhvr>
                                      <p:tavLst>
                                        <p:tav tm="0">
                                          <p:val>
                                            <p:strVal val="ppt_y"/>
                                          </p:val>
                                        </p:tav>
                                        <p:tav tm="100000">
                                          <p:val>
                                            <p:strVal val="ppt_y+1"/>
                                          </p:val>
                                        </p:tav>
                                      </p:tavLst>
                                    </p:anim>
                                    <p:set>
                                      <p:cBhvr>
                                        <p:cTn id="153" dur="1" fill="hold">
                                          <p:stCondLst>
                                            <p:cond delay="499"/>
                                          </p:stCondLst>
                                        </p:cTn>
                                        <p:tgtEl>
                                          <p:spTgt spid="19"/>
                                        </p:tgtEl>
                                        <p:attrNameLst>
                                          <p:attrName>style.visibility</p:attrName>
                                        </p:attrNameLst>
                                      </p:cBhvr>
                                      <p:to>
                                        <p:strVal val="hidden"/>
                                      </p:to>
                                    </p:set>
                                  </p:childTnLst>
                                </p:cTn>
                              </p:par>
                            </p:childTnLst>
                          </p:cTn>
                        </p:par>
                        <p:par>
                          <p:cTn id="154" fill="hold">
                            <p:stCondLst>
                              <p:cond delay="28500"/>
                            </p:stCondLst>
                            <p:childTnLst>
                              <p:par>
                                <p:cTn id="155" presetID="42" presetClass="entr" presetSubtype="0" fill="hold" nodeType="afterEffect">
                                  <p:stCondLst>
                                    <p:cond delay="0"/>
                                  </p:stCondLst>
                                  <p:childTnLst>
                                    <p:set>
                                      <p:cBhvr>
                                        <p:cTn id="156" dur="1" fill="hold">
                                          <p:stCondLst>
                                            <p:cond delay="0"/>
                                          </p:stCondLst>
                                        </p:cTn>
                                        <p:tgtEl>
                                          <p:spTgt spid="21"/>
                                        </p:tgtEl>
                                        <p:attrNameLst>
                                          <p:attrName>style.visibility</p:attrName>
                                        </p:attrNameLst>
                                      </p:cBhvr>
                                      <p:to>
                                        <p:strVal val="visible"/>
                                      </p:to>
                                    </p:set>
                                    <p:animEffect transition="in" filter="fade">
                                      <p:cBhvr>
                                        <p:cTn id="157" dur="1000"/>
                                        <p:tgtEl>
                                          <p:spTgt spid="21"/>
                                        </p:tgtEl>
                                      </p:cBhvr>
                                    </p:animEffect>
                                    <p:anim calcmode="lin" valueType="num">
                                      <p:cBhvr>
                                        <p:cTn id="158" dur="1000" fill="hold"/>
                                        <p:tgtEl>
                                          <p:spTgt spid="21"/>
                                        </p:tgtEl>
                                        <p:attrNameLst>
                                          <p:attrName>ppt_x</p:attrName>
                                        </p:attrNameLst>
                                      </p:cBhvr>
                                      <p:tavLst>
                                        <p:tav tm="0">
                                          <p:val>
                                            <p:strVal val="#ppt_x"/>
                                          </p:val>
                                        </p:tav>
                                        <p:tav tm="100000">
                                          <p:val>
                                            <p:strVal val="#ppt_x"/>
                                          </p:val>
                                        </p:tav>
                                      </p:tavLst>
                                    </p:anim>
                                    <p:anim calcmode="lin" valueType="num">
                                      <p:cBhvr>
                                        <p:cTn id="159" dur="1000" fill="hold"/>
                                        <p:tgtEl>
                                          <p:spTgt spid="21"/>
                                        </p:tgtEl>
                                        <p:attrNameLst>
                                          <p:attrName>ppt_y</p:attrName>
                                        </p:attrNameLst>
                                      </p:cBhvr>
                                      <p:tavLst>
                                        <p:tav tm="0">
                                          <p:val>
                                            <p:strVal val="#ppt_y+.1"/>
                                          </p:val>
                                        </p:tav>
                                        <p:tav tm="100000">
                                          <p:val>
                                            <p:strVal val="#ppt_y"/>
                                          </p:val>
                                        </p:tav>
                                      </p:tavLst>
                                    </p:anim>
                                  </p:childTnLst>
                                </p:cTn>
                              </p:par>
                            </p:childTnLst>
                          </p:cTn>
                        </p:par>
                        <p:par>
                          <p:cTn id="160" fill="hold">
                            <p:stCondLst>
                              <p:cond delay="29500"/>
                            </p:stCondLst>
                            <p:childTnLst>
                              <p:par>
                                <p:cTn id="161" presetID="37" presetClass="exit" presetSubtype="0" fill="hold" nodeType="afterEffect">
                                  <p:stCondLst>
                                    <p:cond delay="1000"/>
                                  </p:stCondLst>
                                  <p:childTnLst>
                                    <p:animEffect transition="out" filter="fade">
                                      <p:cBhvr>
                                        <p:cTn id="162" dur="500"/>
                                        <p:tgtEl>
                                          <p:spTgt spid="21"/>
                                        </p:tgtEl>
                                      </p:cBhvr>
                                    </p:animEffect>
                                    <p:anim calcmode="lin" valueType="num">
                                      <p:cBhvr>
                                        <p:cTn id="163" dur="500"/>
                                        <p:tgtEl>
                                          <p:spTgt spid="21"/>
                                        </p:tgtEl>
                                        <p:attrNameLst>
                                          <p:attrName>ppt_x</p:attrName>
                                        </p:attrNameLst>
                                      </p:cBhvr>
                                      <p:tavLst>
                                        <p:tav tm="0">
                                          <p:val>
                                            <p:strVal val="ppt_x"/>
                                          </p:val>
                                        </p:tav>
                                        <p:tav tm="100000">
                                          <p:val>
                                            <p:strVal val="ppt_x"/>
                                          </p:val>
                                        </p:tav>
                                      </p:tavLst>
                                    </p:anim>
                                    <p:anim calcmode="lin" valueType="num">
                                      <p:cBhvr>
                                        <p:cTn id="164" dur="50" decel="100000"/>
                                        <p:tgtEl>
                                          <p:spTgt spid="21"/>
                                        </p:tgtEl>
                                        <p:attrNameLst>
                                          <p:attrName>ppt_y</p:attrName>
                                        </p:attrNameLst>
                                      </p:cBhvr>
                                      <p:tavLst>
                                        <p:tav tm="0">
                                          <p:val>
                                            <p:strVal val="ppt_y"/>
                                          </p:val>
                                        </p:tav>
                                        <p:tav tm="100000">
                                          <p:val>
                                            <p:strVal val="ppt_y-.03"/>
                                          </p:val>
                                        </p:tav>
                                      </p:tavLst>
                                    </p:anim>
                                    <p:anim calcmode="lin" valueType="num">
                                      <p:cBhvr>
                                        <p:cTn id="165" dur="450" accel="100000">
                                          <p:stCondLst>
                                            <p:cond delay="50"/>
                                          </p:stCondLst>
                                        </p:cTn>
                                        <p:tgtEl>
                                          <p:spTgt spid="21"/>
                                        </p:tgtEl>
                                        <p:attrNameLst>
                                          <p:attrName>ppt_y</p:attrName>
                                        </p:attrNameLst>
                                      </p:cBhvr>
                                      <p:tavLst>
                                        <p:tav tm="0">
                                          <p:val>
                                            <p:strVal val="ppt_y"/>
                                          </p:val>
                                        </p:tav>
                                        <p:tav tm="100000">
                                          <p:val>
                                            <p:strVal val="ppt_y+1"/>
                                          </p:val>
                                        </p:tav>
                                      </p:tavLst>
                                    </p:anim>
                                    <p:set>
                                      <p:cBhvr>
                                        <p:cTn id="166" dur="1" fill="hold">
                                          <p:stCondLst>
                                            <p:cond delay="499"/>
                                          </p:stCondLst>
                                        </p:cTn>
                                        <p:tgtEl>
                                          <p:spTgt spid="21"/>
                                        </p:tgtEl>
                                        <p:attrNameLst>
                                          <p:attrName>style.visibility</p:attrName>
                                        </p:attrNameLst>
                                      </p:cBhvr>
                                      <p:to>
                                        <p:strVal val="hidden"/>
                                      </p:to>
                                    </p:set>
                                  </p:childTnLst>
                                </p:cTn>
                              </p:par>
                            </p:childTnLst>
                          </p:cTn>
                        </p:par>
                        <p:par>
                          <p:cTn id="167" fill="hold">
                            <p:stCondLst>
                              <p:cond delay="31000"/>
                            </p:stCondLst>
                            <p:childTnLst>
                              <p:par>
                                <p:cTn id="168" presetID="42" presetClass="entr" presetSubtype="0" fill="hold" nodeType="afterEffect">
                                  <p:stCondLst>
                                    <p:cond delay="0"/>
                                  </p:stCondLst>
                                  <p:childTnLst>
                                    <p:set>
                                      <p:cBhvr>
                                        <p:cTn id="169" dur="1" fill="hold">
                                          <p:stCondLst>
                                            <p:cond delay="0"/>
                                          </p:stCondLst>
                                        </p:cTn>
                                        <p:tgtEl>
                                          <p:spTgt spid="22"/>
                                        </p:tgtEl>
                                        <p:attrNameLst>
                                          <p:attrName>style.visibility</p:attrName>
                                        </p:attrNameLst>
                                      </p:cBhvr>
                                      <p:to>
                                        <p:strVal val="visible"/>
                                      </p:to>
                                    </p:set>
                                    <p:animEffect transition="in" filter="fade">
                                      <p:cBhvr>
                                        <p:cTn id="170" dur="1000"/>
                                        <p:tgtEl>
                                          <p:spTgt spid="22"/>
                                        </p:tgtEl>
                                      </p:cBhvr>
                                    </p:animEffect>
                                    <p:anim calcmode="lin" valueType="num">
                                      <p:cBhvr>
                                        <p:cTn id="171" dur="1000" fill="hold"/>
                                        <p:tgtEl>
                                          <p:spTgt spid="22"/>
                                        </p:tgtEl>
                                        <p:attrNameLst>
                                          <p:attrName>ppt_x</p:attrName>
                                        </p:attrNameLst>
                                      </p:cBhvr>
                                      <p:tavLst>
                                        <p:tav tm="0">
                                          <p:val>
                                            <p:strVal val="#ppt_x"/>
                                          </p:val>
                                        </p:tav>
                                        <p:tav tm="100000">
                                          <p:val>
                                            <p:strVal val="#ppt_x"/>
                                          </p:val>
                                        </p:tav>
                                      </p:tavLst>
                                    </p:anim>
                                    <p:anim calcmode="lin" valueType="num">
                                      <p:cBhvr>
                                        <p:cTn id="172" dur="1000" fill="hold"/>
                                        <p:tgtEl>
                                          <p:spTgt spid="22"/>
                                        </p:tgtEl>
                                        <p:attrNameLst>
                                          <p:attrName>ppt_y</p:attrName>
                                        </p:attrNameLst>
                                      </p:cBhvr>
                                      <p:tavLst>
                                        <p:tav tm="0">
                                          <p:val>
                                            <p:strVal val="#ppt_y+.1"/>
                                          </p:val>
                                        </p:tav>
                                        <p:tav tm="100000">
                                          <p:val>
                                            <p:strVal val="#ppt_y"/>
                                          </p:val>
                                        </p:tav>
                                      </p:tavLst>
                                    </p:anim>
                                  </p:childTnLst>
                                </p:cTn>
                              </p:par>
                            </p:childTnLst>
                          </p:cTn>
                        </p:par>
                        <p:par>
                          <p:cTn id="173" fill="hold">
                            <p:stCondLst>
                              <p:cond delay="32000"/>
                            </p:stCondLst>
                            <p:childTnLst>
                              <p:par>
                                <p:cTn id="174" presetID="37" presetClass="exit" presetSubtype="0" fill="hold" nodeType="afterEffect">
                                  <p:stCondLst>
                                    <p:cond delay="1000"/>
                                  </p:stCondLst>
                                  <p:childTnLst>
                                    <p:animEffect transition="out" filter="fade">
                                      <p:cBhvr>
                                        <p:cTn id="175" dur="500"/>
                                        <p:tgtEl>
                                          <p:spTgt spid="22"/>
                                        </p:tgtEl>
                                      </p:cBhvr>
                                    </p:animEffect>
                                    <p:anim calcmode="lin" valueType="num">
                                      <p:cBhvr>
                                        <p:cTn id="176" dur="500"/>
                                        <p:tgtEl>
                                          <p:spTgt spid="22"/>
                                        </p:tgtEl>
                                        <p:attrNameLst>
                                          <p:attrName>ppt_x</p:attrName>
                                        </p:attrNameLst>
                                      </p:cBhvr>
                                      <p:tavLst>
                                        <p:tav tm="0">
                                          <p:val>
                                            <p:strVal val="ppt_x"/>
                                          </p:val>
                                        </p:tav>
                                        <p:tav tm="100000">
                                          <p:val>
                                            <p:strVal val="ppt_x"/>
                                          </p:val>
                                        </p:tav>
                                      </p:tavLst>
                                    </p:anim>
                                    <p:anim calcmode="lin" valueType="num">
                                      <p:cBhvr>
                                        <p:cTn id="177" dur="50" decel="100000"/>
                                        <p:tgtEl>
                                          <p:spTgt spid="22"/>
                                        </p:tgtEl>
                                        <p:attrNameLst>
                                          <p:attrName>ppt_y</p:attrName>
                                        </p:attrNameLst>
                                      </p:cBhvr>
                                      <p:tavLst>
                                        <p:tav tm="0">
                                          <p:val>
                                            <p:strVal val="ppt_y"/>
                                          </p:val>
                                        </p:tav>
                                        <p:tav tm="100000">
                                          <p:val>
                                            <p:strVal val="ppt_y-.03"/>
                                          </p:val>
                                        </p:tav>
                                      </p:tavLst>
                                    </p:anim>
                                    <p:anim calcmode="lin" valueType="num">
                                      <p:cBhvr>
                                        <p:cTn id="178" dur="450" accel="100000">
                                          <p:stCondLst>
                                            <p:cond delay="50"/>
                                          </p:stCondLst>
                                        </p:cTn>
                                        <p:tgtEl>
                                          <p:spTgt spid="22"/>
                                        </p:tgtEl>
                                        <p:attrNameLst>
                                          <p:attrName>ppt_y</p:attrName>
                                        </p:attrNameLst>
                                      </p:cBhvr>
                                      <p:tavLst>
                                        <p:tav tm="0">
                                          <p:val>
                                            <p:strVal val="ppt_y"/>
                                          </p:val>
                                        </p:tav>
                                        <p:tav tm="100000">
                                          <p:val>
                                            <p:strVal val="ppt_y+1"/>
                                          </p:val>
                                        </p:tav>
                                      </p:tavLst>
                                    </p:anim>
                                    <p:set>
                                      <p:cBhvr>
                                        <p:cTn id="179" dur="1" fill="hold">
                                          <p:stCondLst>
                                            <p:cond delay="499"/>
                                          </p:stCondLst>
                                        </p:cTn>
                                        <p:tgtEl>
                                          <p:spTgt spid="22"/>
                                        </p:tgtEl>
                                        <p:attrNameLst>
                                          <p:attrName>style.visibility</p:attrName>
                                        </p:attrNameLst>
                                      </p:cBhvr>
                                      <p:to>
                                        <p:strVal val="hidden"/>
                                      </p:to>
                                    </p:set>
                                  </p:childTnLst>
                                </p:cTn>
                              </p:par>
                            </p:childTnLst>
                          </p:cTn>
                        </p:par>
                        <p:par>
                          <p:cTn id="180" fill="hold">
                            <p:stCondLst>
                              <p:cond delay="33500"/>
                            </p:stCondLst>
                            <p:childTnLst>
                              <p:par>
                                <p:cTn id="181" presetID="42" presetClass="entr" presetSubtype="0" fill="hold" nodeType="afterEffect">
                                  <p:stCondLst>
                                    <p:cond delay="0"/>
                                  </p:stCondLst>
                                  <p:childTnLst>
                                    <p:set>
                                      <p:cBhvr>
                                        <p:cTn id="182" dur="1" fill="hold">
                                          <p:stCondLst>
                                            <p:cond delay="0"/>
                                          </p:stCondLst>
                                        </p:cTn>
                                        <p:tgtEl>
                                          <p:spTgt spid="25"/>
                                        </p:tgtEl>
                                        <p:attrNameLst>
                                          <p:attrName>style.visibility</p:attrName>
                                        </p:attrNameLst>
                                      </p:cBhvr>
                                      <p:to>
                                        <p:strVal val="visible"/>
                                      </p:to>
                                    </p:set>
                                    <p:animEffect transition="in" filter="fade">
                                      <p:cBhvr>
                                        <p:cTn id="183" dur="1000"/>
                                        <p:tgtEl>
                                          <p:spTgt spid="25"/>
                                        </p:tgtEl>
                                      </p:cBhvr>
                                    </p:animEffect>
                                    <p:anim calcmode="lin" valueType="num">
                                      <p:cBhvr>
                                        <p:cTn id="184" dur="1000" fill="hold"/>
                                        <p:tgtEl>
                                          <p:spTgt spid="25"/>
                                        </p:tgtEl>
                                        <p:attrNameLst>
                                          <p:attrName>ppt_x</p:attrName>
                                        </p:attrNameLst>
                                      </p:cBhvr>
                                      <p:tavLst>
                                        <p:tav tm="0">
                                          <p:val>
                                            <p:strVal val="#ppt_x"/>
                                          </p:val>
                                        </p:tav>
                                        <p:tav tm="100000">
                                          <p:val>
                                            <p:strVal val="#ppt_x"/>
                                          </p:val>
                                        </p:tav>
                                      </p:tavLst>
                                    </p:anim>
                                    <p:anim calcmode="lin" valueType="num">
                                      <p:cBhvr>
                                        <p:cTn id="185"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911350" y="203200"/>
            <a:ext cx="5321300" cy="2062103"/>
          </a:xfrm>
          <a:prstGeom prst="rect">
            <a:avLst/>
          </a:prstGeom>
          <a:noFill/>
        </p:spPr>
        <p:txBody>
          <a:bodyPr wrap="square" rtlCol="0">
            <a:spAutoFit/>
          </a:bodyPr>
          <a:lstStyle/>
          <a:p>
            <a:pPr algn="ctr"/>
            <a:endParaRPr lang="en-US" sz="3200" dirty="0" smtClean="0">
              <a:solidFill>
                <a:schemeClr val="bg1"/>
              </a:solidFill>
              <a:latin typeface="Comic Sans MS"/>
              <a:cs typeface="Comic Sans MS"/>
            </a:endParaRPr>
          </a:p>
          <a:p>
            <a:pPr algn="ctr"/>
            <a:r>
              <a:rPr lang="en-US" sz="3200" dirty="0" smtClean="0">
                <a:solidFill>
                  <a:schemeClr val="bg1"/>
                </a:solidFill>
                <a:latin typeface="Comic Sans MS"/>
                <a:cs typeface="Comic Sans MS"/>
              </a:rPr>
              <a:t>Many great LD Projects</a:t>
            </a:r>
          </a:p>
          <a:p>
            <a:pPr algn="ctr"/>
            <a:endParaRPr lang="en-US" sz="3200" dirty="0">
              <a:solidFill>
                <a:schemeClr val="bg1"/>
              </a:solidFill>
              <a:latin typeface="Comic Sans MS"/>
              <a:cs typeface="Comic Sans MS"/>
            </a:endParaRPr>
          </a:p>
          <a:p>
            <a:pPr algn="ctr"/>
            <a:r>
              <a:rPr lang="en-US" sz="3200" dirty="0" smtClean="0">
                <a:solidFill>
                  <a:schemeClr val="bg1"/>
                </a:solidFill>
                <a:latin typeface="Comic Sans MS"/>
                <a:cs typeface="Comic Sans MS"/>
              </a:rPr>
              <a:t>So today …..</a:t>
            </a:r>
            <a:endParaRPr lang="en-US" sz="3200" dirty="0">
              <a:solidFill>
                <a:schemeClr val="bg1"/>
              </a:solidFill>
              <a:latin typeface="Comic Sans MS"/>
              <a:cs typeface="Comic Sans MS"/>
            </a:endParaRPr>
          </a:p>
        </p:txBody>
      </p:sp>
      <p:sp>
        <p:nvSpPr>
          <p:cNvPr id="3" name="TextBox 2"/>
          <p:cNvSpPr txBox="1"/>
          <p:nvPr/>
        </p:nvSpPr>
        <p:spPr>
          <a:xfrm rot="20293566">
            <a:off x="-97488" y="3777973"/>
            <a:ext cx="9338976" cy="923330"/>
          </a:xfrm>
          <a:prstGeom prst="rect">
            <a:avLst/>
          </a:prstGeom>
          <a:noFill/>
        </p:spPr>
        <p:txBody>
          <a:bodyPr wrap="square" rtlCol="0">
            <a:spAutoFit/>
          </a:bodyPr>
          <a:lstStyle/>
          <a:p>
            <a:pPr algn="ctr"/>
            <a:r>
              <a:rPr lang="en-US" sz="54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Comic Sans MS"/>
                <a:cs typeface="Comic Sans MS"/>
              </a:rPr>
              <a:t>Where are we on the web?</a:t>
            </a:r>
            <a:endParaRPr lang="en-US" sz="5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Comic Sans MS"/>
              <a:cs typeface="Comic Sans MS"/>
            </a:endParaRPr>
          </a:p>
        </p:txBody>
      </p:sp>
    </p:spTree>
    <p:extLst>
      <p:ext uri="{BB962C8B-B14F-4D97-AF65-F5344CB8AC3E}">
        <p14:creationId xmlns:p14="http://schemas.microsoft.com/office/powerpoint/2010/main" val="40630184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wipe(left)">
                                      <p:cBhvr>
                                        <p:cTn id="7" dur="1000"/>
                                        <p:tgtEl>
                                          <p:spTgt spid="2">
                                            <p:txEl>
                                              <p:pRg st="1" end="1"/>
                                            </p:txEl>
                                          </p:spTgt>
                                        </p:tgtEl>
                                      </p:cBhvr>
                                    </p:animEffect>
                                  </p:childTnLst>
                                </p:cTn>
                              </p:par>
                            </p:childTnLst>
                          </p:cTn>
                        </p:par>
                        <p:par>
                          <p:cTn id="8" fill="hold">
                            <p:stCondLst>
                              <p:cond delay="1000"/>
                            </p:stCondLst>
                            <p:childTnLst>
                              <p:par>
                                <p:cTn id="9" presetID="22" presetClass="entr" presetSubtype="8" fill="hold" grpId="0" nodeType="afterEffect">
                                  <p:stCondLst>
                                    <p:cond delay="1000"/>
                                  </p:stCondLst>
                                  <p:childTnLst>
                                    <p:set>
                                      <p:cBhvr>
                                        <p:cTn id="10" dur="1" fill="hold">
                                          <p:stCondLst>
                                            <p:cond delay="0"/>
                                          </p:stCondLst>
                                        </p:cTn>
                                        <p:tgtEl>
                                          <p:spTgt spid="2">
                                            <p:txEl>
                                              <p:pRg st="3" end="3"/>
                                            </p:txEl>
                                          </p:spTgt>
                                        </p:tgtEl>
                                        <p:attrNameLst>
                                          <p:attrName>style.visibility</p:attrName>
                                        </p:attrNameLst>
                                      </p:cBhvr>
                                      <p:to>
                                        <p:strVal val="visible"/>
                                      </p:to>
                                    </p:set>
                                    <p:animEffect transition="in" filter="wipe(left)">
                                      <p:cBhvr>
                                        <p:cTn id="11" dur="500"/>
                                        <p:tgtEl>
                                          <p:spTgt spid="2">
                                            <p:txEl>
                                              <p:pRg st="3" end="3"/>
                                            </p:txEl>
                                          </p:spTgt>
                                        </p:tgtEl>
                                      </p:cBhvr>
                                    </p:animEffect>
                                  </p:childTnLst>
                                </p:cTn>
                              </p:par>
                            </p:childTnLst>
                          </p:cTn>
                        </p:par>
                        <p:par>
                          <p:cTn id="12" fill="hold">
                            <p:stCondLst>
                              <p:cond delay="2500"/>
                            </p:stCondLst>
                            <p:childTnLst>
                              <p:par>
                                <p:cTn id="13" presetID="22" presetClass="entr" presetSubtype="4" fill="hold" grpId="0"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27000" y="0"/>
            <a:ext cx="8879038" cy="6858000"/>
          </a:xfrm>
          <a:prstGeom prst="rect">
            <a:avLst/>
          </a:prstGeom>
        </p:spPr>
      </p:pic>
      <p:pic>
        <p:nvPicPr>
          <p:cNvPr id="5" name="Picture 4"/>
          <p:cNvPicPr>
            <a:picLocks noChangeAspect="1"/>
          </p:cNvPicPr>
          <p:nvPr/>
        </p:nvPicPr>
        <p:blipFill>
          <a:blip r:embed="rId4"/>
          <a:stretch>
            <a:fillRect/>
          </a:stretch>
        </p:blipFill>
        <p:spPr>
          <a:xfrm>
            <a:off x="127000" y="0"/>
            <a:ext cx="8879038" cy="6858000"/>
          </a:xfrm>
          <a:prstGeom prst="rect">
            <a:avLst/>
          </a:prstGeom>
        </p:spPr>
      </p:pic>
      <p:sp>
        <p:nvSpPr>
          <p:cNvPr id="4" name="TextBox 3"/>
          <p:cNvSpPr txBox="1"/>
          <p:nvPr/>
        </p:nvSpPr>
        <p:spPr>
          <a:xfrm rot="20293566">
            <a:off x="-97488" y="3777973"/>
            <a:ext cx="9338976" cy="923330"/>
          </a:xfrm>
          <a:prstGeom prst="rect">
            <a:avLst/>
          </a:prstGeom>
          <a:noFill/>
        </p:spPr>
        <p:txBody>
          <a:bodyPr wrap="square" rtlCol="0">
            <a:spAutoFit/>
          </a:bodyPr>
          <a:lstStyle/>
          <a:p>
            <a:pPr algn="ctr"/>
            <a:r>
              <a:rPr lang="en-US" sz="54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Comic Sans MS"/>
                <a:cs typeface="Comic Sans MS"/>
              </a:rPr>
              <a:t>Where are we on the web?</a:t>
            </a:r>
            <a:endParaRPr lang="en-US" sz="5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Comic Sans MS"/>
              <a:cs typeface="Comic Sans MS"/>
            </a:endParaRPr>
          </a:p>
        </p:txBody>
      </p:sp>
      <p:pic>
        <p:nvPicPr>
          <p:cNvPr id="6" name="Picture 5"/>
          <p:cNvPicPr>
            <a:picLocks noChangeAspect="1"/>
          </p:cNvPicPr>
          <p:nvPr/>
        </p:nvPicPr>
        <p:blipFill>
          <a:blip r:embed="rId5"/>
          <a:stretch>
            <a:fillRect/>
          </a:stretch>
        </p:blipFill>
        <p:spPr>
          <a:xfrm>
            <a:off x="127000" y="0"/>
            <a:ext cx="8879038" cy="6858000"/>
          </a:xfrm>
          <a:prstGeom prst="rect">
            <a:avLst/>
          </a:prstGeom>
        </p:spPr>
      </p:pic>
      <p:sp>
        <p:nvSpPr>
          <p:cNvPr id="7" name="Donut 6"/>
          <p:cNvSpPr/>
          <p:nvPr/>
        </p:nvSpPr>
        <p:spPr>
          <a:xfrm>
            <a:off x="710047" y="215900"/>
            <a:ext cx="5157353" cy="1270000"/>
          </a:xfrm>
          <a:prstGeom prst="donut">
            <a:avLst>
              <a:gd name="adj" fmla="val 9848"/>
            </a:avLst>
          </a:prstGeom>
          <a:solidFill>
            <a:srgbClr val="FF0000"/>
          </a:solidFill>
          <a:ln w="31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3698601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1000"/>
                                        <p:tgtEl>
                                          <p:spTgt spid="5"/>
                                        </p:tgtEl>
                                      </p:cBhvr>
                                    </p:animEffect>
                                  </p:childTnLst>
                                </p:cTn>
                              </p:par>
                            </p:childTnLst>
                          </p:cTn>
                        </p:par>
                        <p:par>
                          <p:cTn id="8" fill="hold">
                            <p:stCondLst>
                              <p:cond delay="1000"/>
                            </p:stCondLst>
                            <p:childTnLst>
                              <p:par>
                                <p:cTn id="9" presetID="9" presetClass="exit" presetSubtype="0" fill="hold" grpId="0" nodeType="afterEffect">
                                  <p:stCondLst>
                                    <p:cond delay="1000"/>
                                  </p:stCondLst>
                                  <p:childTnLst>
                                    <p:animEffect transition="out" filter="dissolve">
                                      <p:cBhvr>
                                        <p:cTn id="10" dur="500"/>
                                        <p:tgtEl>
                                          <p:spTgt spid="4"/>
                                        </p:tgtEl>
                                      </p:cBhvr>
                                    </p:animEffect>
                                    <p:set>
                                      <p:cBhvr>
                                        <p:cTn id="11" dur="1" fill="hold">
                                          <p:stCondLst>
                                            <p:cond delay="499"/>
                                          </p:stCondLst>
                                        </p:cTn>
                                        <p:tgtEl>
                                          <p:spTgt spid="4"/>
                                        </p:tgtEl>
                                        <p:attrNameLst>
                                          <p:attrName>style.visibility</p:attrName>
                                        </p:attrNameLst>
                                      </p:cBhvr>
                                      <p:to>
                                        <p:strVal val="hidden"/>
                                      </p:to>
                                    </p:set>
                                  </p:childTnLst>
                                </p:cTn>
                              </p:par>
                            </p:childTnLst>
                          </p:cTn>
                        </p:par>
                        <p:par>
                          <p:cTn id="12" fill="hold">
                            <p:stCondLst>
                              <p:cond delay="2500"/>
                            </p:stCondLst>
                            <p:childTnLst>
                              <p:par>
                                <p:cTn id="13" presetID="22" presetClass="entr" presetSubtype="1" fill="hold" nodeType="afterEffect">
                                  <p:stCondLst>
                                    <p:cond delay="500"/>
                                  </p:stCondLst>
                                  <p:childTnLst>
                                    <p:set>
                                      <p:cBhvr>
                                        <p:cTn id="14" dur="1" fill="hold">
                                          <p:stCondLst>
                                            <p:cond delay="0"/>
                                          </p:stCondLst>
                                        </p:cTn>
                                        <p:tgtEl>
                                          <p:spTgt spid="6"/>
                                        </p:tgtEl>
                                        <p:attrNameLst>
                                          <p:attrName>style.visibility</p:attrName>
                                        </p:attrNameLst>
                                      </p:cBhvr>
                                      <p:to>
                                        <p:strVal val="visible"/>
                                      </p:to>
                                    </p:set>
                                    <p:animEffect transition="in" filter="wipe(up)">
                                      <p:cBhvr>
                                        <p:cTn id="15" dur="10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p:cTn id="20" dur="500" fill="hold"/>
                                        <p:tgtEl>
                                          <p:spTgt spid="7"/>
                                        </p:tgtEl>
                                        <p:attrNameLst>
                                          <p:attrName>ppt_w</p:attrName>
                                        </p:attrNameLst>
                                      </p:cBhvr>
                                      <p:tavLst>
                                        <p:tav tm="0">
                                          <p:val>
                                            <p:fltVal val="0"/>
                                          </p:val>
                                        </p:tav>
                                        <p:tav tm="100000">
                                          <p:val>
                                            <p:strVal val="#ppt_w"/>
                                          </p:val>
                                        </p:tav>
                                      </p:tavLst>
                                    </p:anim>
                                    <p:anim calcmode="lin" valueType="num">
                                      <p:cBhvr>
                                        <p:cTn id="21" dur="500" fill="hold"/>
                                        <p:tgtEl>
                                          <p:spTgt spid="7"/>
                                        </p:tgtEl>
                                        <p:attrNameLst>
                                          <p:attrName>ppt_h</p:attrName>
                                        </p:attrNameLst>
                                      </p:cBhvr>
                                      <p:tavLst>
                                        <p:tav tm="0">
                                          <p:val>
                                            <p:fltVal val="0"/>
                                          </p:val>
                                        </p:tav>
                                        <p:tav tm="100000">
                                          <p:val>
                                            <p:strVal val="#ppt_h"/>
                                          </p:val>
                                        </p:tav>
                                      </p:tavLst>
                                    </p:anim>
                                    <p:animEffect transition="in" filter="fade">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27000" y="0"/>
            <a:ext cx="8879038" cy="6858000"/>
          </a:xfrm>
          <a:prstGeom prst="rect">
            <a:avLst/>
          </a:prstGeom>
        </p:spPr>
      </p:pic>
      <p:sp>
        <p:nvSpPr>
          <p:cNvPr id="3" name="Donut 2"/>
          <p:cNvSpPr/>
          <p:nvPr/>
        </p:nvSpPr>
        <p:spPr>
          <a:xfrm>
            <a:off x="3822700" y="5054600"/>
            <a:ext cx="889000" cy="495300"/>
          </a:xfrm>
          <a:prstGeom prst="donut">
            <a:avLst>
              <a:gd name="adj" fmla="val 9848"/>
            </a:avLst>
          </a:prstGeom>
          <a:solidFill>
            <a:srgbClr val="FF0000"/>
          </a:solidFill>
          <a:ln w="31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825785416"/>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lumMod val="50000"/>
            <a:lumOff val="50000"/>
          </a:schemeClr>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252000" y="298688"/>
            <a:ext cx="8640000" cy="6260625"/>
          </a:xfrm>
          <a:prstGeom prst="rect">
            <a:avLst/>
          </a:prstGeom>
          <a:ln w="3175" cmpd="sng">
            <a:solidFill>
              <a:schemeClr val="tx1"/>
            </a:solidFill>
          </a:ln>
          <a:effectLst>
            <a:outerShdw blurRad="292100" dist="139700" dir="2700000" algn="tl" rotWithShape="0">
              <a:srgbClr val="333333">
                <a:alpha val="65000"/>
              </a:srgbClr>
            </a:outerShdw>
            <a:reflection blurRad="6350" stA="52000" endA="300" endPos="35000" dir="5400000" sy="-100000" algn="bl" rotWithShape="0"/>
          </a:effectLst>
        </p:spPr>
      </p:pic>
      <p:grpSp>
        <p:nvGrpSpPr>
          <p:cNvPr id="5" name="Group 4"/>
          <p:cNvGrpSpPr>
            <a:grpSpLocks noChangeAspect="1"/>
          </p:cNvGrpSpPr>
          <p:nvPr/>
        </p:nvGrpSpPr>
        <p:grpSpPr>
          <a:xfrm rot="20597740">
            <a:off x="660456" y="933454"/>
            <a:ext cx="3900534" cy="5079362"/>
            <a:chOff x="2032000" y="123275"/>
            <a:chExt cx="4921250" cy="6408561"/>
          </a:xfrm>
        </p:grpSpPr>
        <p:pic>
          <p:nvPicPr>
            <p:cNvPr id="6" name="Picture 5"/>
            <p:cNvPicPr>
              <a:picLocks noChangeAspect="1"/>
            </p:cNvPicPr>
            <p:nvPr/>
          </p:nvPicPr>
          <p:blipFill>
            <a:blip r:embed="rId4">
              <a:extLst>
                <a:ext uri="{BEBA8EAE-BF5A-486C-A8C5-ECC9F3942E4B}">
                  <a14:imgProps xmlns:a14="http://schemas.microsoft.com/office/drawing/2010/main">
                    <a14:imgLayer r:embed="rId5">
                      <a14:imgEffect>
                        <a14:backgroundRemoval t="0" b="100000" l="0" r="100000">
                          <a14:foregroundMark x1="58222" y1="94881" x2="96000" y2="94198"/>
                          <a14:foregroundMark x1="95111" y1="91468" x2="95111" y2="4437"/>
                          <a14:foregroundMark x1="91111" y1="3754" x2="49333" y2="7167"/>
                          <a14:foregroundMark x1="45333" y1="6485" x2="4000" y2="7509"/>
                          <a14:foregroundMark x1="4444" y1="10922" x2="5333" y2="96246"/>
                          <a14:foregroundMark x1="7111" y1="96246" x2="58667" y2="95904"/>
                          <a14:foregroundMark x1="69778" y1="87372" x2="14222" y2="88055"/>
                          <a14:foregroundMark x1="46667" y1="3072" x2="69333" y2="2730"/>
                          <a14:foregroundMark x1="91111" y1="1024" x2="91111" y2="1024"/>
                          <a14:foregroundMark x1="96000" y1="1024" x2="96000" y2="1024"/>
                          <a14:backgroundMark x1="98222" y1="1706" x2="98222" y2="1706"/>
                        </a14:backgroundRemoval>
                      </a14:imgEffect>
                    </a14:imgLayer>
                  </a14:imgProps>
                </a:ext>
              </a:extLst>
            </a:blip>
            <a:stretch>
              <a:fillRect/>
            </a:stretch>
          </p:blipFill>
          <p:spPr>
            <a:xfrm>
              <a:off x="2032000" y="123275"/>
              <a:ext cx="4921250" cy="6408561"/>
            </a:xfrm>
            <a:prstGeom prst="rect">
              <a:avLst/>
            </a:prstGeom>
            <a:effectLst>
              <a:outerShdw blurRad="50800" dist="38100" dir="2700000" algn="tl" rotWithShape="0">
                <a:prstClr val="black">
                  <a:alpha val="40000"/>
                </a:prstClr>
              </a:outerShdw>
            </a:effectLst>
          </p:spPr>
        </p:pic>
        <p:pic>
          <p:nvPicPr>
            <p:cNvPr id="7" name="Picture 6"/>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2585242" y="762000"/>
              <a:ext cx="3821907" cy="5095875"/>
            </a:xfrm>
            <a:prstGeom prst="rect">
              <a:avLst/>
            </a:prstGeom>
          </p:spPr>
        </p:pic>
      </p:grpSp>
      <p:grpSp>
        <p:nvGrpSpPr>
          <p:cNvPr id="8" name="Group 7"/>
          <p:cNvGrpSpPr>
            <a:grpSpLocks noChangeAspect="1"/>
          </p:cNvGrpSpPr>
          <p:nvPr/>
        </p:nvGrpSpPr>
        <p:grpSpPr>
          <a:xfrm rot="963472">
            <a:off x="5419770" y="706062"/>
            <a:ext cx="2708231" cy="5492750"/>
            <a:chOff x="4746625" y="0"/>
            <a:chExt cx="3381375" cy="6858000"/>
          </a:xfrm>
          <a:effectLst>
            <a:outerShdw blurRad="50800" dist="38100" dir="2700000" algn="tl" rotWithShape="0">
              <a:prstClr val="black">
                <a:alpha val="40000"/>
              </a:prstClr>
            </a:outerShdw>
          </a:effectLst>
        </p:grpSpPr>
        <p:pic>
          <p:nvPicPr>
            <p:cNvPr id="9" name="Picture 8"/>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0" b="99534" l="946" r="98243">
                          <a14:foregroundMark x1="53108" y1="21505" x2="53108" y2="21505"/>
                          <a14:foregroundMark x1="10270" y1="13449" x2="86892" y2="28229"/>
                          <a14:foregroundMark x1="74189" y1="27763" x2="9324" y2="28229"/>
                        </a14:backgroundRemoval>
                      </a14:imgEffect>
                    </a14:imgLayer>
                  </a14:imgProps>
                </a:ext>
                <a:ext uri="{28A0092B-C50C-407E-A947-70E740481C1C}">
                  <a14:useLocalDpi xmlns:a14="http://schemas.microsoft.com/office/drawing/2010/main"/>
                </a:ext>
              </a:extLst>
            </a:blip>
            <a:srcRect/>
            <a:stretch/>
          </p:blipFill>
          <p:spPr>
            <a:xfrm>
              <a:off x="4746625" y="0"/>
              <a:ext cx="3381375" cy="6858000"/>
            </a:xfrm>
            <a:prstGeom prst="rect">
              <a:avLst/>
            </a:prstGeom>
          </p:spPr>
        </p:pic>
        <p:pic>
          <p:nvPicPr>
            <p:cNvPr id="10" name="Picture 9"/>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5023302" y="761999"/>
              <a:ext cx="2775745" cy="4937125"/>
            </a:xfrm>
            <a:prstGeom prst="rect">
              <a:avLst/>
            </a:prstGeom>
          </p:spPr>
        </p:pic>
      </p:grpSp>
    </p:spTree>
    <p:extLst>
      <p:ext uri="{BB962C8B-B14F-4D97-AF65-F5344CB8AC3E}">
        <p14:creationId xmlns:p14="http://schemas.microsoft.com/office/powerpoint/2010/main" val="1737581579"/>
      </p:ext>
    </p:extLst>
  </p:cSld>
  <p:clrMapOvr>
    <a:masterClrMapping/>
  </p:clrMapOvr>
  <p:transition spd="slow">
    <p:plus/>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accel="50000" decel="50000" fill="hold" nodeType="withEffect">
                                  <p:stCondLst>
                                    <p:cond delay="1000"/>
                                  </p:stCondLst>
                                  <p:childTnLst>
                                    <p:animScale>
                                      <p:cBhvr>
                                        <p:cTn id="6" dur="2000" fill="hold"/>
                                        <p:tgtEl>
                                          <p:spTgt spid="3"/>
                                        </p:tgtEl>
                                      </p:cBhvr>
                                      <p:by x="50000" y="50000"/>
                                    </p:animScale>
                                  </p:childTnLst>
                                </p:cTn>
                              </p:par>
                              <p:par>
                                <p:cTn id="7" presetID="42" presetClass="path" presetSubtype="0" accel="50000" decel="50000" fill="hold" nodeType="withEffect">
                                  <p:stCondLst>
                                    <p:cond delay="0"/>
                                  </p:stCondLst>
                                  <p:childTnLst>
                                    <p:animMotion origin="layout" path="M 0 0 L -0.00174 -0.41204 " pathEditMode="relative" rAng="0" ptsTypes="AA">
                                      <p:cBhvr>
                                        <p:cTn id="8" dur="2000" fill="hold"/>
                                        <p:tgtEl>
                                          <p:spTgt spid="3"/>
                                        </p:tgtEl>
                                        <p:attrNameLst>
                                          <p:attrName>ppt_x</p:attrName>
                                          <p:attrName>ppt_y</p:attrName>
                                        </p:attrNameLst>
                                      </p:cBhvr>
                                      <p:rCtr x="-87" y="-20602"/>
                                    </p:animMotion>
                                  </p:childTnLst>
                                </p:cTn>
                              </p:par>
                              <p:par>
                                <p:cTn id="9" presetID="53" presetClass="entr" presetSubtype="16"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1000" fill="hold"/>
                                        <p:tgtEl>
                                          <p:spTgt spid="5"/>
                                        </p:tgtEl>
                                        <p:attrNameLst>
                                          <p:attrName>ppt_w</p:attrName>
                                        </p:attrNameLst>
                                      </p:cBhvr>
                                      <p:tavLst>
                                        <p:tav tm="0">
                                          <p:val>
                                            <p:fltVal val="0"/>
                                          </p:val>
                                        </p:tav>
                                        <p:tav tm="100000">
                                          <p:val>
                                            <p:strVal val="#ppt_w"/>
                                          </p:val>
                                        </p:tav>
                                      </p:tavLst>
                                    </p:anim>
                                    <p:anim calcmode="lin" valueType="num">
                                      <p:cBhvr>
                                        <p:cTn id="12" dur="1000" fill="hold"/>
                                        <p:tgtEl>
                                          <p:spTgt spid="5"/>
                                        </p:tgtEl>
                                        <p:attrNameLst>
                                          <p:attrName>ppt_h</p:attrName>
                                        </p:attrNameLst>
                                      </p:cBhvr>
                                      <p:tavLst>
                                        <p:tav tm="0">
                                          <p:val>
                                            <p:fltVal val="0"/>
                                          </p:val>
                                        </p:tav>
                                        <p:tav tm="100000">
                                          <p:val>
                                            <p:strVal val="#ppt_h"/>
                                          </p:val>
                                        </p:tav>
                                      </p:tavLst>
                                    </p:anim>
                                    <p:animEffect transition="in" filter="fade">
                                      <p:cBhvr>
                                        <p:cTn id="13" dur="1000"/>
                                        <p:tgtEl>
                                          <p:spTgt spid="5"/>
                                        </p:tgtEl>
                                      </p:cBhvr>
                                    </p:animEffect>
                                  </p:childTnLst>
                                </p:cTn>
                              </p:par>
                            </p:childTnLst>
                          </p:cTn>
                        </p:par>
                        <p:par>
                          <p:cTn id="14" fill="hold">
                            <p:stCondLst>
                              <p:cond delay="3000"/>
                            </p:stCondLst>
                            <p:childTnLst>
                              <p:par>
                                <p:cTn id="15" presetID="53" presetClass="entr" presetSubtype="16" fill="hold" nodeType="after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1000" fill="hold"/>
                                        <p:tgtEl>
                                          <p:spTgt spid="8"/>
                                        </p:tgtEl>
                                        <p:attrNameLst>
                                          <p:attrName>ppt_w</p:attrName>
                                        </p:attrNameLst>
                                      </p:cBhvr>
                                      <p:tavLst>
                                        <p:tav tm="0">
                                          <p:val>
                                            <p:fltVal val="0"/>
                                          </p:val>
                                        </p:tav>
                                        <p:tav tm="100000">
                                          <p:val>
                                            <p:strVal val="#ppt_w"/>
                                          </p:val>
                                        </p:tav>
                                      </p:tavLst>
                                    </p:anim>
                                    <p:anim calcmode="lin" valueType="num">
                                      <p:cBhvr>
                                        <p:cTn id="18" dur="1000" fill="hold"/>
                                        <p:tgtEl>
                                          <p:spTgt spid="8"/>
                                        </p:tgtEl>
                                        <p:attrNameLst>
                                          <p:attrName>ppt_h</p:attrName>
                                        </p:attrNameLst>
                                      </p:cBhvr>
                                      <p:tavLst>
                                        <p:tav tm="0">
                                          <p:val>
                                            <p:fltVal val="0"/>
                                          </p:val>
                                        </p:tav>
                                        <p:tav tm="100000">
                                          <p:val>
                                            <p:strVal val="#ppt_h"/>
                                          </p:val>
                                        </p:tav>
                                      </p:tavLst>
                                    </p:anim>
                                    <p:animEffect transition="in" filter="fade">
                                      <p:cBhvr>
                                        <p:cTn id="19"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27000" y="0"/>
            <a:ext cx="8879038" cy="6858000"/>
          </a:xfrm>
          <a:prstGeom prst="rect">
            <a:avLst/>
          </a:prstGeom>
        </p:spPr>
      </p:pic>
      <p:pic>
        <p:nvPicPr>
          <p:cNvPr id="3" name="Picture 2"/>
          <p:cNvPicPr>
            <a:picLocks noChangeAspect="1"/>
          </p:cNvPicPr>
          <p:nvPr/>
        </p:nvPicPr>
        <p:blipFill>
          <a:blip r:embed="rId4"/>
          <a:stretch>
            <a:fillRect/>
          </a:stretch>
        </p:blipFill>
        <p:spPr>
          <a:xfrm>
            <a:off x="127000" y="0"/>
            <a:ext cx="8879038" cy="6858000"/>
          </a:xfrm>
          <a:prstGeom prst="rect">
            <a:avLst/>
          </a:prstGeom>
        </p:spPr>
      </p:pic>
      <p:sp>
        <p:nvSpPr>
          <p:cNvPr id="4" name="Donut 3"/>
          <p:cNvSpPr/>
          <p:nvPr/>
        </p:nvSpPr>
        <p:spPr>
          <a:xfrm>
            <a:off x="660401" y="5880100"/>
            <a:ext cx="3479800" cy="977900"/>
          </a:xfrm>
          <a:prstGeom prst="donut">
            <a:avLst>
              <a:gd name="adj" fmla="val 9848"/>
            </a:avLst>
          </a:prstGeom>
          <a:solidFill>
            <a:srgbClr val="FF0000"/>
          </a:solidFill>
          <a:ln w="31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7009132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27000" y="0"/>
            <a:ext cx="8879038" cy="6858000"/>
          </a:xfrm>
          <a:prstGeom prst="rect">
            <a:avLst/>
          </a:prstGeom>
        </p:spPr>
      </p:pic>
      <p:pic>
        <p:nvPicPr>
          <p:cNvPr id="6" name="Picture 5"/>
          <p:cNvPicPr>
            <a:picLocks noChangeAspect="1"/>
          </p:cNvPicPr>
          <p:nvPr/>
        </p:nvPicPr>
        <p:blipFill>
          <a:blip r:embed="rId4"/>
          <a:stretch>
            <a:fillRect/>
          </a:stretch>
        </p:blipFill>
        <p:spPr>
          <a:xfrm>
            <a:off x="228600" y="203200"/>
            <a:ext cx="6464300" cy="2628900"/>
          </a:xfrm>
          <a:prstGeom prst="rect">
            <a:avLst/>
          </a:prstGeom>
          <a:ln>
            <a:noFill/>
          </a:ln>
          <a:effectLst>
            <a:outerShdw blurRad="292100" dist="139700" dir="2700000" algn="tl" rotWithShape="0">
              <a:srgbClr val="333333">
                <a:alpha val="65000"/>
              </a:srgbClr>
            </a:outerShdw>
          </a:effectLst>
        </p:spPr>
      </p:pic>
      <p:sp>
        <p:nvSpPr>
          <p:cNvPr id="3" name="TextBox 2"/>
          <p:cNvSpPr txBox="1"/>
          <p:nvPr/>
        </p:nvSpPr>
        <p:spPr>
          <a:xfrm rot="20293566">
            <a:off x="-275523" y="3711932"/>
            <a:ext cx="9695046" cy="923330"/>
          </a:xfrm>
          <a:prstGeom prst="rect">
            <a:avLst/>
          </a:prstGeom>
          <a:noFill/>
        </p:spPr>
        <p:txBody>
          <a:bodyPr wrap="square" rtlCol="0">
            <a:spAutoFit/>
          </a:bodyPr>
          <a:lstStyle/>
          <a:p>
            <a:pPr algn="ctr"/>
            <a:r>
              <a:rPr lang="en-US" sz="5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Comic Sans MS"/>
                <a:cs typeface="Comic Sans MS"/>
              </a:rPr>
              <a:t>I</a:t>
            </a:r>
            <a:r>
              <a:rPr lang="en-US" sz="54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Comic Sans MS"/>
                <a:cs typeface="Comic Sans MS"/>
              </a:rPr>
              <a:t>nvisible on the web!</a:t>
            </a:r>
            <a:endParaRPr lang="en-US" sz="5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Comic Sans MS"/>
              <a:cs typeface="Comic Sans MS"/>
            </a:endParaRPr>
          </a:p>
        </p:txBody>
      </p:sp>
      <p:sp>
        <p:nvSpPr>
          <p:cNvPr id="7" name="Rectangle 6"/>
          <p:cNvSpPr/>
          <p:nvPr/>
        </p:nvSpPr>
        <p:spPr>
          <a:xfrm>
            <a:off x="711200" y="1587500"/>
            <a:ext cx="2044700" cy="152400"/>
          </a:xfrm>
          <a:prstGeom prst="rect">
            <a:avLst/>
          </a:prstGeom>
          <a:solidFill>
            <a:srgbClr val="FFFF00">
              <a:alpha val="26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54211167"/>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1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0-#ppt_w/2"/>
                                          </p:val>
                                        </p:tav>
                                        <p:tav tm="100000">
                                          <p:val>
                                            <p:strVal val="#ppt_x"/>
                                          </p:val>
                                        </p:tav>
                                      </p:tavLst>
                                    </p:anim>
                                    <p:anim calcmode="lin" valueType="num">
                                      <p:cBhvr additive="base">
                                        <p:cTn id="13" dur="500" fill="hold"/>
                                        <p:tgtEl>
                                          <p:spTgt spid="6"/>
                                        </p:tgtEl>
                                        <p:attrNameLst>
                                          <p:attrName>ppt_y</p:attrName>
                                        </p:attrNameLst>
                                      </p:cBhvr>
                                      <p:tavLst>
                                        <p:tav tm="0">
                                          <p:val>
                                            <p:strVal val="#ppt_y"/>
                                          </p:val>
                                        </p:tav>
                                        <p:tav tm="100000">
                                          <p:val>
                                            <p:strVal val="#ppt_y"/>
                                          </p:val>
                                        </p:tav>
                                      </p:tavLst>
                                    </p:anim>
                                  </p:childTnLst>
                                </p:cTn>
                              </p:par>
                            </p:childTnLst>
                          </p:cTn>
                        </p:par>
                        <p:par>
                          <p:cTn id="14" fill="hold">
                            <p:stCondLst>
                              <p:cond delay="500"/>
                            </p:stCondLst>
                            <p:childTnLst>
                              <p:par>
                                <p:cTn id="15" presetID="22" presetClass="entr" presetSubtype="8"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3" name="TextBox 2"/>
          <p:cNvSpPr txBox="1"/>
          <p:nvPr/>
        </p:nvSpPr>
        <p:spPr>
          <a:xfrm>
            <a:off x="1117600" y="4290715"/>
            <a:ext cx="1333500" cy="646331"/>
          </a:xfrm>
          <a:prstGeom prst="rect">
            <a:avLst/>
          </a:prstGeom>
          <a:noFill/>
        </p:spPr>
        <p:txBody>
          <a:bodyPr wrap="square" rtlCol="0">
            <a:spAutoFit/>
          </a:bodyPr>
          <a:lstStyle/>
          <a:p>
            <a:pPr algn="ctr"/>
            <a:r>
              <a:rPr lang="en-US" dirty="0" smtClean="0">
                <a:effectLst>
                  <a:outerShdw blurRad="50800" dist="38100" dir="2700000" algn="tl" rotWithShape="0">
                    <a:prstClr val="black">
                      <a:alpha val="40000"/>
                    </a:prstClr>
                  </a:outerShdw>
                </a:effectLst>
              </a:rPr>
              <a:t>British Library</a:t>
            </a:r>
            <a:endParaRPr lang="en-US" dirty="0">
              <a:effectLst>
                <a:outerShdw blurRad="50800" dist="38100" dir="2700000" algn="tl" rotWithShape="0">
                  <a:prstClr val="black">
                    <a:alpha val="40000"/>
                  </a:prstClr>
                </a:outerShdw>
              </a:effectLst>
            </a:endParaRPr>
          </a:p>
        </p:txBody>
      </p:sp>
      <p:sp>
        <p:nvSpPr>
          <p:cNvPr id="4" name="TextBox 3"/>
          <p:cNvSpPr txBox="1"/>
          <p:nvPr/>
        </p:nvSpPr>
        <p:spPr>
          <a:xfrm>
            <a:off x="3111500" y="4152215"/>
            <a:ext cx="1333500" cy="923330"/>
          </a:xfrm>
          <a:prstGeom prst="rect">
            <a:avLst/>
          </a:prstGeom>
          <a:noFill/>
        </p:spPr>
        <p:txBody>
          <a:bodyPr wrap="square" rtlCol="0">
            <a:spAutoFit/>
          </a:bodyPr>
          <a:lstStyle/>
          <a:p>
            <a:pPr algn="ctr"/>
            <a:r>
              <a:rPr lang="en-US" dirty="0" smtClean="0">
                <a:effectLst>
                  <a:outerShdw blurRad="50800" dist="38100" dir="2700000" algn="tl" rotWithShape="0">
                    <a:prstClr val="black">
                      <a:alpha val="40000"/>
                    </a:prstClr>
                  </a:outerShdw>
                </a:effectLst>
              </a:rPr>
              <a:t>German National Library</a:t>
            </a:r>
            <a:endParaRPr lang="en-US" dirty="0">
              <a:effectLst>
                <a:outerShdw blurRad="50800" dist="38100" dir="2700000" algn="tl" rotWithShape="0">
                  <a:prstClr val="black">
                    <a:alpha val="40000"/>
                  </a:prstClr>
                </a:outerShdw>
              </a:effectLst>
            </a:endParaRPr>
          </a:p>
        </p:txBody>
      </p:sp>
      <p:sp>
        <p:nvSpPr>
          <p:cNvPr id="6" name="TextBox 5"/>
          <p:cNvSpPr txBox="1"/>
          <p:nvPr/>
        </p:nvSpPr>
        <p:spPr>
          <a:xfrm>
            <a:off x="5080000" y="4152215"/>
            <a:ext cx="1333500" cy="923330"/>
          </a:xfrm>
          <a:prstGeom prst="rect">
            <a:avLst/>
          </a:prstGeom>
          <a:noFill/>
        </p:spPr>
        <p:txBody>
          <a:bodyPr wrap="square" rtlCol="0">
            <a:spAutoFit/>
          </a:bodyPr>
          <a:lstStyle/>
          <a:p>
            <a:pPr algn="ctr"/>
            <a:r>
              <a:rPr lang="en-US" dirty="0" smtClean="0">
                <a:effectLst>
                  <a:outerShdw blurRad="50800" dist="38100" dir="2700000" algn="tl" rotWithShape="0">
                    <a:prstClr val="black">
                      <a:alpha val="40000"/>
                    </a:prstClr>
                  </a:outerShdw>
                </a:effectLst>
              </a:rPr>
              <a:t>Spanish National Library</a:t>
            </a:r>
            <a:endParaRPr lang="en-US" dirty="0">
              <a:effectLst>
                <a:outerShdw blurRad="50800" dist="38100" dir="2700000" algn="tl" rotWithShape="0">
                  <a:prstClr val="black">
                    <a:alpha val="40000"/>
                  </a:prstClr>
                </a:outerShdw>
              </a:effectLst>
            </a:endParaRPr>
          </a:p>
        </p:txBody>
      </p:sp>
      <p:pic>
        <p:nvPicPr>
          <p:cNvPr id="7" name="Picture 6"/>
          <p:cNvPicPr>
            <a:picLocks noChangeAspect="1"/>
          </p:cNvPicPr>
          <p:nvPr/>
        </p:nvPicPr>
        <p:blipFill>
          <a:blip r:embed="rId4"/>
          <a:stretch>
            <a:fillRect/>
          </a:stretch>
        </p:blipFill>
        <p:spPr>
          <a:xfrm>
            <a:off x="3238500" y="3506466"/>
            <a:ext cx="1112426" cy="698500"/>
          </a:xfrm>
          <a:prstGeom prst="rect">
            <a:avLst/>
          </a:prstGeom>
          <a:ln>
            <a:noFill/>
          </a:ln>
          <a:effectLst>
            <a:outerShdw blurRad="292100" dist="139700" dir="2700000" algn="tl" rotWithShape="0">
              <a:srgbClr val="333333">
                <a:alpha val="65000"/>
              </a:srgbClr>
            </a:outerShdw>
          </a:effectLst>
        </p:spPr>
      </p:pic>
      <p:sp>
        <p:nvSpPr>
          <p:cNvPr id="8" name="TextBox 7"/>
          <p:cNvSpPr txBox="1"/>
          <p:nvPr/>
        </p:nvSpPr>
        <p:spPr>
          <a:xfrm>
            <a:off x="7023100" y="4152215"/>
            <a:ext cx="1333500" cy="923330"/>
          </a:xfrm>
          <a:prstGeom prst="rect">
            <a:avLst/>
          </a:prstGeom>
          <a:noFill/>
        </p:spPr>
        <p:txBody>
          <a:bodyPr wrap="square" rtlCol="0">
            <a:spAutoFit/>
          </a:bodyPr>
          <a:lstStyle/>
          <a:p>
            <a:pPr algn="ctr"/>
            <a:r>
              <a:rPr lang="en-US" dirty="0" smtClean="0">
                <a:effectLst>
                  <a:outerShdw blurRad="50800" dist="38100" dir="2700000" algn="tl" rotWithShape="0">
                    <a:prstClr val="black">
                      <a:alpha val="40000"/>
                    </a:prstClr>
                  </a:outerShdw>
                </a:effectLst>
              </a:rPr>
              <a:t>Swedish National Library</a:t>
            </a:r>
            <a:endParaRPr lang="en-US" dirty="0">
              <a:effectLst>
                <a:outerShdw blurRad="50800" dist="38100" dir="2700000" algn="tl" rotWithShape="0">
                  <a:prstClr val="black">
                    <a:alpha val="40000"/>
                  </a:prstClr>
                </a:outerShdw>
              </a:effectLst>
            </a:endParaRPr>
          </a:p>
        </p:txBody>
      </p:sp>
      <p:pic>
        <p:nvPicPr>
          <p:cNvPr id="13" name="Picture 12"/>
          <p:cNvPicPr>
            <a:picLocks noChangeAspect="1"/>
          </p:cNvPicPr>
          <p:nvPr/>
        </p:nvPicPr>
        <p:blipFill>
          <a:blip r:embed="rId5"/>
          <a:stretch>
            <a:fillRect/>
          </a:stretch>
        </p:blipFill>
        <p:spPr>
          <a:xfrm>
            <a:off x="6851121" y="3647742"/>
            <a:ext cx="1641900" cy="415948"/>
          </a:xfrm>
          <a:prstGeom prst="rect">
            <a:avLst/>
          </a:prstGeom>
          <a:ln>
            <a:noFill/>
          </a:ln>
          <a:effectLst>
            <a:outerShdw blurRad="292100" dist="139700" dir="2700000" algn="tl" rotWithShape="0">
              <a:srgbClr val="333333">
                <a:alpha val="65000"/>
              </a:srgbClr>
            </a:outerShdw>
          </a:effectLst>
        </p:spPr>
      </p:pic>
      <p:pic>
        <p:nvPicPr>
          <p:cNvPr id="14" name="Picture 13"/>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2632" b="96316" l="10000" r="90000"/>
                    </a14:imgEffect>
                  </a14:imgLayer>
                </a14:imgProps>
              </a:ext>
              <a:ext uri="{28A0092B-C50C-407E-A947-70E740481C1C}">
                <a14:useLocalDpi xmlns:a14="http://schemas.microsoft.com/office/drawing/2010/main"/>
              </a:ext>
            </a:extLst>
          </a:blip>
          <a:srcRect l="23684" t="3685" r="27895" b="4210"/>
          <a:stretch/>
        </p:blipFill>
        <p:spPr>
          <a:xfrm>
            <a:off x="1587330" y="3420718"/>
            <a:ext cx="457370" cy="869997"/>
          </a:xfrm>
          <a:prstGeom prst="rect">
            <a:avLst/>
          </a:prstGeom>
          <a:ln>
            <a:noFill/>
          </a:ln>
          <a:effectLst>
            <a:outerShdw blurRad="292100" dist="139700" dir="2700000" algn="tl" rotWithShape="0">
              <a:srgbClr val="333333">
                <a:alpha val="65000"/>
              </a:srgbClr>
            </a:outerShdw>
          </a:effectLst>
        </p:spPr>
      </p:pic>
      <p:pic>
        <p:nvPicPr>
          <p:cNvPr id="15" name="Picture 14"/>
          <p:cNvPicPr>
            <a:picLocks noChangeAspect="1"/>
          </p:cNvPicPr>
          <p:nvPr/>
        </p:nvPicPr>
        <p:blipFill>
          <a:blip r:embed="rId8"/>
          <a:stretch>
            <a:fillRect/>
          </a:stretch>
        </p:blipFill>
        <p:spPr>
          <a:xfrm>
            <a:off x="3736871" y="866307"/>
            <a:ext cx="2766841" cy="543487"/>
          </a:xfrm>
          <a:prstGeom prst="rect">
            <a:avLst/>
          </a:prstGeom>
          <a:ln>
            <a:noFill/>
          </a:ln>
          <a:effectLst>
            <a:outerShdw blurRad="292100" dist="139700" dir="2700000" algn="tl" rotWithShape="0">
              <a:srgbClr val="333333">
                <a:alpha val="65000"/>
              </a:srgbClr>
            </a:outerShdw>
          </a:effectLst>
        </p:spPr>
      </p:pic>
      <p:pic>
        <p:nvPicPr>
          <p:cNvPr id="16" name="Picture 15"/>
          <p:cNvPicPr>
            <a:picLocks noChangeAspect="1"/>
          </p:cNvPicPr>
          <p:nvPr/>
        </p:nvPicPr>
        <p:blipFill>
          <a:blip r:embed="rId9"/>
          <a:stretch>
            <a:fillRect/>
          </a:stretch>
        </p:blipFill>
        <p:spPr>
          <a:xfrm>
            <a:off x="6591299" y="872379"/>
            <a:ext cx="2353681" cy="531342"/>
          </a:xfrm>
          <a:prstGeom prst="rect">
            <a:avLst/>
          </a:prstGeom>
          <a:ln>
            <a:noFill/>
          </a:ln>
          <a:effectLst>
            <a:outerShdw blurRad="292100" dist="139700" dir="2700000" algn="tl" rotWithShape="0">
              <a:srgbClr val="333333">
                <a:alpha val="65000"/>
              </a:srgbClr>
            </a:outerShdw>
          </a:effectLst>
        </p:spPr>
      </p:pic>
      <p:cxnSp>
        <p:nvCxnSpPr>
          <p:cNvPr id="18" name="Straight Arrow Connector 17"/>
          <p:cNvCxnSpPr>
            <a:endCxn id="16" idx="2"/>
          </p:cNvCxnSpPr>
          <p:nvPr/>
        </p:nvCxnSpPr>
        <p:spPr>
          <a:xfrm flipV="1">
            <a:off x="7658100" y="1403721"/>
            <a:ext cx="110040" cy="1275979"/>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21" name="Straight Arrow Connector 20"/>
          <p:cNvCxnSpPr>
            <a:endCxn id="15" idx="2"/>
          </p:cNvCxnSpPr>
          <p:nvPr/>
        </p:nvCxnSpPr>
        <p:spPr>
          <a:xfrm flipH="1" flipV="1">
            <a:off x="5120292" y="1409794"/>
            <a:ext cx="2537808" cy="1269906"/>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23" name="Straight Arrow Connector 22"/>
          <p:cNvCxnSpPr>
            <a:endCxn id="16" idx="2"/>
          </p:cNvCxnSpPr>
          <p:nvPr/>
        </p:nvCxnSpPr>
        <p:spPr>
          <a:xfrm flipV="1">
            <a:off x="5740400" y="1403721"/>
            <a:ext cx="2027740" cy="1275979"/>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25" name="Straight Arrow Connector 24"/>
          <p:cNvCxnSpPr>
            <a:endCxn id="15" idx="2"/>
          </p:cNvCxnSpPr>
          <p:nvPr/>
        </p:nvCxnSpPr>
        <p:spPr>
          <a:xfrm flipH="1" flipV="1">
            <a:off x="5120292" y="1409794"/>
            <a:ext cx="620108" cy="1269906"/>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27" name="Straight Arrow Connector 26"/>
          <p:cNvCxnSpPr>
            <a:endCxn id="16" idx="2"/>
          </p:cNvCxnSpPr>
          <p:nvPr/>
        </p:nvCxnSpPr>
        <p:spPr>
          <a:xfrm flipV="1">
            <a:off x="3736871" y="1403721"/>
            <a:ext cx="4031269" cy="1275979"/>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29" name="Straight Arrow Connector 28"/>
          <p:cNvCxnSpPr>
            <a:endCxn id="15" idx="2"/>
          </p:cNvCxnSpPr>
          <p:nvPr/>
        </p:nvCxnSpPr>
        <p:spPr>
          <a:xfrm flipV="1">
            <a:off x="3736871" y="1409794"/>
            <a:ext cx="1383421" cy="1269906"/>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31" name="Straight Arrow Connector 30"/>
          <p:cNvCxnSpPr>
            <a:endCxn id="16" idx="2"/>
          </p:cNvCxnSpPr>
          <p:nvPr/>
        </p:nvCxnSpPr>
        <p:spPr>
          <a:xfrm flipV="1">
            <a:off x="1803400" y="1403721"/>
            <a:ext cx="5964740" cy="1275979"/>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33" name="Straight Arrow Connector 32"/>
          <p:cNvCxnSpPr>
            <a:endCxn id="15" idx="2"/>
          </p:cNvCxnSpPr>
          <p:nvPr/>
        </p:nvCxnSpPr>
        <p:spPr>
          <a:xfrm flipV="1">
            <a:off x="1803400" y="1409794"/>
            <a:ext cx="3316892" cy="1269906"/>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44" name="Down Arrow 43"/>
          <p:cNvSpPr/>
          <p:nvPr/>
        </p:nvSpPr>
        <p:spPr>
          <a:xfrm rot="19714975">
            <a:off x="787400" y="1292035"/>
            <a:ext cx="484632" cy="978408"/>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5" name="Down Arrow 44"/>
          <p:cNvSpPr/>
          <p:nvPr/>
        </p:nvSpPr>
        <p:spPr>
          <a:xfrm rot="21045331">
            <a:off x="1597394" y="975620"/>
            <a:ext cx="484632" cy="978408"/>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6" name="Down Arrow 45"/>
          <p:cNvSpPr/>
          <p:nvPr/>
        </p:nvSpPr>
        <p:spPr>
          <a:xfrm>
            <a:off x="2407388" y="790131"/>
            <a:ext cx="484632" cy="978408"/>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 name="&quot;No&quot; Symbol 46"/>
          <p:cNvSpPr>
            <a:spLocks noChangeAspect="1"/>
          </p:cNvSpPr>
          <p:nvPr/>
        </p:nvSpPr>
        <p:spPr>
          <a:xfrm>
            <a:off x="1202002" y="2197487"/>
            <a:ext cx="287997" cy="287997"/>
          </a:xfrm>
          <a:prstGeom prst="noSmoking">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solidFill>
                <a:schemeClr val="tx1"/>
              </a:solidFill>
            </a:endParaRPr>
          </a:p>
        </p:txBody>
      </p:sp>
      <p:sp>
        <p:nvSpPr>
          <p:cNvPr id="48" name="&quot;No&quot; Symbol 47"/>
          <p:cNvSpPr>
            <a:spLocks noChangeAspect="1"/>
          </p:cNvSpPr>
          <p:nvPr/>
        </p:nvSpPr>
        <p:spPr>
          <a:xfrm>
            <a:off x="1809012" y="1994674"/>
            <a:ext cx="287997" cy="287997"/>
          </a:xfrm>
          <a:prstGeom prst="noSmoking">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solidFill>
                <a:schemeClr val="tx1"/>
              </a:solidFill>
            </a:endParaRPr>
          </a:p>
        </p:txBody>
      </p:sp>
      <p:sp>
        <p:nvSpPr>
          <p:cNvPr id="49" name="&quot;No&quot; Symbol 48"/>
          <p:cNvSpPr>
            <a:spLocks noChangeAspect="1"/>
          </p:cNvSpPr>
          <p:nvPr/>
        </p:nvSpPr>
        <p:spPr>
          <a:xfrm>
            <a:off x="2521688" y="1810508"/>
            <a:ext cx="287997" cy="287997"/>
          </a:xfrm>
          <a:prstGeom prst="noSmoking">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solidFill>
                <a:schemeClr val="tx1"/>
              </a:solidFill>
            </a:endParaRPr>
          </a:p>
        </p:txBody>
      </p:sp>
      <p:sp>
        <p:nvSpPr>
          <p:cNvPr id="51" name="TextBox 50"/>
          <p:cNvSpPr txBox="1"/>
          <p:nvPr/>
        </p:nvSpPr>
        <p:spPr>
          <a:xfrm>
            <a:off x="901700" y="5524500"/>
            <a:ext cx="7654821" cy="923330"/>
          </a:xfrm>
          <a:prstGeom prst="rect">
            <a:avLst/>
          </a:prstGeom>
          <a:noFill/>
        </p:spPr>
        <p:txBody>
          <a:bodyPr wrap="square" rtlCol="0">
            <a:spAutoFit/>
          </a:bodyPr>
          <a:lstStyle/>
          <a:p>
            <a:pPr algn="ctr"/>
            <a:r>
              <a:rPr lang="en-US" sz="5400" dirty="0" smtClean="0">
                <a:solidFill>
                  <a:srgbClr val="FFFFFF"/>
                </a:solidFill>
              </a:rPr>
              <a:t>Open Linked Data - Silos</a:t>
            </a:r>
            <a:endParaRPr lang="en-US" sz="5400" dirty="0">
              <a:solidFill>
                <a:srgbClr val="FFFFFF"/>
              </a:solidFill>
            </a:endParaRPr>
          </a:p>
        </p:txBody>
      </p:sp>
      <p:sp>
        <p:nvSpPr>
          <p:cNvPr id="52" name="TextBox 51"/>
          <p:cNvSpPr txBox="1"/>
          <p:nvPr/>
        </p:nvSpPr>
        <p:spPr>
          <a:xfrm>
            <a:off x="2020015" y="6282730"/>
            <a:ext cx="5418190" cy="584776"/>
          </a:xfrm>
          <a:prstGeom prst="rect">
            <a:avLst/>
          </a:prstGeom>
          <a:noFill/>
        </p:spPr>
        <p:txBody>
          <a:bodyPr wrap="square" rtlCol="0">
            <a:spAutoFit/>
          </a:bodyPr>
          <a:lstStyle/>
          <a:p>
            <a:pPr algn="ctr"/>
            <a:r>
              <a:rPr lang="en-US" sz="3200" dirty="0" smtClean="0">
                <a:solidFill>
                  <a:srgbClr val="FFFFFF"/>
                </a:solidFill>
              </a:rPr>
              <a:t>Behind A Vocabulary Barrier</a:t>
            </a:r>
            <a:endParaRPr lang="en-US" sz="3200" dirty="0">
              <a:solidFill>
                <a:srgbClr val="FFFFFF"/>
              </a:solidFill>
            </a:endParaRPr>
          </a:p>
        </p:txBody>
      </p:sp>
      <p:sp>
        <p:nvSpPr>
          <p:cNvPr id="53" name="TextBox 52"/>
          <p:cNvSpPr txBox="1"/>
          <p:nvPr/>
        </p:nvSpPr>
        <p:spPr>
          <a:xfrm>
            <a:off x="5513992" y="-139700"/>
            <a:ext cx="3567799" cy="584776"/>
          </a:xfrm>
          <a:prstGeom prst="rect">
            <a:avLst/>
          </a:prstGeom>
          <a:noFill/>
        </p:spPr>
        <p:txBody>
          <a:bodyPr wrap="square" rtlCol="0">
            <a:spAutoFit/>
          </a:bodyPr>
          <a:lstStyle/>
          <a:p>
            <a:pPr algn="r"/>
            <a:r>
              <a:rPr lang="en-US" sz="3200" dirty="0" smtClean="0">
                <a:effectLst>
                  <a:outerShdw blurRad="50800" dist="38100" dir="2700000" algn="tl" rotWithShape="0">
                    <a:prstClr val="black">
                      <a:alpha val="40000"/>
                    </a:prstClr>
                  </a:outerShdw>
                </a:effectLst>
              </a:rPr>
              <a:t>Library Linked Data</a:t>
            </a:r>
            <a:endParaRPr lang="en-US" sz="3200" dirty="0">
              <a:effectLst>
                <a:outerShdw blurRad="50800" dist="38100" dir="2700000" algn="tl" rotWithShape="0">
                  <a:prstClr val="black">
                    <a:alpha val="40000"/>
                  </a:prstClr>
                </a:outerShdw>
              </a:effectLst>
            </a:endParaRPr>
          </a:p>
        </p:txBody>
      </p:sp>
      <p:grpSp>
        <p:nvGrpSpPr>
          <p:cNvPr id="58" name="Group 57"/>
          <p:cNvGrpSpPr/>
          <p:nvPr/>
        </p:nvGrpSpPr>
        <p:grpSpPr>
          <a:xfrm>
            <a:off x="56148" y="-13884"/>
            <a:ext cx="2762891" cy="1049601"/>
            <a:chOff x="56148" y="-13884"/>
            <a:chExt cx="2762891" cy="1049601"/>
          </a:xfrm>
        </p:grpSpPr>
        <p:pic>
          <p:nvPicPr>
            <p:cNvPr id="50" name="Picture 49"/>
            <p:cNvPicPr>
              <a:picLocks/>
            </p:cNvPicPr>
            <p:nvPr/>
          </p:nvPicPr>
          <p:blipFill rotWithShape="1">
            <a:blip r:embed="rId10" cstate="print">
              <a:extLst>
                <a:ext uri="{BEBA8EAE-BF5A-486C-A8C5-ECC9F3942E4B}">
                  <a14:imgProps xmlns:a14="http://schemas.microsoft.com/office/drawing/2010/main">
                    <a14:imgLayer r:embed="rId11">
                      <a14:imgEffect>
                        <a14:backgroundRemoval t="5495" b="78297" l="7129" r="92969"/>
                      </a14:imgEffect>
                    </a14:imgLayer>
                  </a14:imgProps>
                </a:ext>
                <a:ext uri="{28A0092B-C50C-407E-A947-70E740481C1C}">
                  <a14:useLocalDpi xmlns:a14="http://schemas.microsoft.com/office/drawing/2010/main"/>
                </a:ext>
              </a:extLst>
            </a:blip>
            <a:srcRect l="6211" t="5911" r="7083" b="21075"/>
            <a:stretch/>
          </p:blipFill>
          <p:spPr>
            <a:xfrm rot="20746773">
              <a:off x="56148" y="-13884"/>
              <a:ext cx="2762891" cy="1049601"/>
            </a:xfrm>
            <a:prstGeom prst="rect">
              <a:avLst/>
            </a:prstGeom>
          </p:spPr>
        </p:pic>
        <p:pic>
          <p:nvPicPr>
            <p:cNvPr id="54" name="Picture 53"/>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rot="19609859">
              <a:off x="257956" y="560116"/>
              <a:ext cx="978737" cy="343462"/>
            </a:xfrm>
            <a:prstGeom prst="rect">
              <a:avLst/>
            </a:prstGeom>
          </p:spPr>
        </p:pic>
        <p:pic>
          <p:nvPicPr>
            <p:cNvPr id="55" name="Picture 54"/>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rot="515688">
              <a:off x="1793411" y="286289"/>
              <a:ext cx="832737" cy="311753"/>
            </a:xfrm>
            <a:prstGeom prst="rect">
              <a:avLst/>
            </a:prstGeom>
          </p:spPr>
        </p:pic>
        <p:pic>
          <p:nvPicPr>
            <p:cNvPr id="56" name="Picture 55"/>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rot="20834887">
              <a:off x="860828" y="666883"/>
              <a:ext cx="1119365" cy="223873"/>
            </a:xfrm>
            <a:prstGeom prst="rect">
              <a:avLst/>
            </a:prstGeom>
          </p:spPr>
        </p:pic>
        <p:pic>
          <p:nvPicPr>
            <p:cNvPr id="57" name="Picture 56"/>
            <p:cNvPicPr>
              <a:picLocks noChangeAspect="1"/>
            </p:cNvPicPr>
            <p:nvPr/>
          </p:nvPicPr>
          <p:blipFill>
            <a:blip r:embed="rId15" cstate="print">
              <a:extLst>
                <a:ext uri="{28A0092B-C50C-407E-A947-70E740481C1C}">
                  <a14:useLocalDpi xmlns:a14="http://schemas.microsoft.com/office/drawing/2010/main"/>
                </a:ext>
              </a:extLst>
            </a:blip>
            <a:stretch>
              <a:fillRect/>
            </a:stretch>
          </p:blipFill>
          <p:spPr>
            <a:xfrm rot="1220828">
              <a:off x="1129458" y="193961"/>
              <a:ext cx="731207" cy="300939"/>
            </a:xfrm>
            <a:prstGeom prst="rect">
              <a:avLst/>
            </a:prstGeom>
          </p:spPr>
        </p:pic>
      </p:grpSp>
      <p:grpSp>
        <p:nvGrpSpPr>
          <p:cNvPr id="59" name="Group 58"/>
          <p:cNvGrpSpPr/>
          <p:nvPr/>
        </p:nvGrpSpPr>
        <p:grpSpPr>
          <a:xfrm>
            <a:off x="4975075" y="3736586"/>
            <a:ext cx="1599919" cy="277089"/>
            <a:chOff x="818465" y="2703831"/>
            <a:chExt cx="7523999" cy="909894"/>
          </a:xfrm>
        </p:grpSpPr>
        <p:sp>
          <p:nvSpPr>
            <p:cNvPr id="60" name="Rectangle 59"/>
            <p:cNvSpPr/>
            <p:nvPr/>
          </p:nvSpPr>
          <p:spPr>
            <a:xfrm>
              <a:off x="818465" y="2738466"/>
              <a:ext cx="7523999" cy="875259"/>
            </a:xfrm>
            <a:prstGeom prst="rect">
              <a:avLst/>
            </a:prstGeom>
            <a:solidFill>
              <a:schemeClr val="bg1"/>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1" name="Picture 60"/>
            <p:cNvPicPr>
              <a:picLocks noChangeAspect="1"/>
            </p:cNvPicPr>
            <p:nvPr/>
          </p:nvPicPr>
          <p:blipFill rotWithShape="1">
            <a:blip r:embed="rId16"/>
            <a:srcRect t="38791" r="13191"/>
            <a:stretch/>
          </p:blipFill>
          <p:spPr>
            <a:xfrm>
              <a:off x="867969" y="2703831"/>
              <a:ext cx="7448081" cy="875259"/>
            </a:xfrm>
            <a:prstGeom prst="rect">
              <a:avLst/>
            </a:prstGeom>
          </p:spPr>
        </p:pic>
      </p:grpSp>
    </p:spTree>
    <p:extLst>
      <p:ext uri="{BB962C8B-B14F-4D97-AF65-F5344CB8AC3E}">
        <p14:creationId xmlns:p14="http://schemas.microsoft.com/office/powerpoint/2010/main" val="5626008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par>
                          <p:cTn id="15" fill="hold">
                            <p:stCondLst>
                              <p:cond delay="500"/>
                            </p:stCondLst>
                            <p:childTnLst>
                              <p:par>
                                <p:cTn id="16" presetID="53" presetClass="entr" presetSubtype="16" fill="hold" nodeType="after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p:cTn id="18" dur="500" fill="hold"/>
                                        <p:tgtEl>
                                          <p:spTgt spid="7"/>
                                        </p:tgtEl>
                                        <p:attrNameLst>
                                          <p:attrName>ppt_w</p:attrName>
                                        </p:attrNameLst>
                                      </p:cBhvr>
                                      <p:tavLst>
                                        <p:tav tm="0">
                                          <p:val>
                                            <p:fltVal val="0"/>
                                          </p:val>
                                        </p:tav>
                                        <p:tav tm="100000">
                                          <p:val>
                                            <p:strVal val="#ppt_w"/>
                                          </p:val>
                                        </p:tav>
                                      </p:tavLst>
                                    </p:anim>
                                    <p:anim calcmode="lin" valueType="num">
                                      <p:cBhvr>
                                        <p:cTn id="19" dur="500" fill="hold"/>
                                        <p:tgtEl>
                                          <p:spTgt spid="7"/>
                                        </p:tgtEl>
                                        <p:attrNameLst>
                                          <p:attrName>ppt_h</p:attrName>
                                        </p:attrNameLst>
                                      </p:cBhvr>
                                      <p:tavLst>
                                        <p:tav tm="0">
                                          <p:val>
                                            <p:fltVal val="0"/>
                                          </p:val>
                                        </p:tav>
                                        <p:tav tm="100000">
                                          <p:val>
                                            <p:strVal val="#ppt_h"/>
                                          </p:val>
                                        </p:tav>
                                      </p:tavLst>
                                    </p:anim>
                                    <p:animEffect transition="in" filter="fade">
                                      <p:cBhvr>
                                        <p:cTn id="20" dur="500"/>
                                        <p:tgtEl>
                                          <p:spTgt spid="7"/>
                                        </p:tgtEl>
                                      </p:cBhvr>
                                    </p:animEffect>
                                  </p:childTnLst>
                                </p:cTn>
                              </p:par>
                              <p:par>
                                <p:cTn id="21" presetID="53" presetClass="entr" presetSubtype="16" fill="hold" grpId="0" nodeType="with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p:cTn id="23" dur="500" fill="hold"/>
                                        <p:tgtEl>
                                          <p:spTgt spid="4"/>
                                        </p:tgtEl>
                                        <p:attrNameLst>
                                          <p:attrName>ppt_w</p:attrName>
                                        </p:attrNameLst>
                                      </p:cBhvr>
                                      <p:tavLst>
                                        <p:tav tm="0">
                                          <p:val>
                                            <p:fltVal val="0"/>
                                          </p:val>
                                        </p:tav>
                                        <p:tav tm="100000">
                                          <p:val>
                                            <p:strVal val="#ppt_w"/>
                                          </p:val>
                                        </p:tav>
                                      </p:tavLst>
                                    </p:anim>
                                    <p:anim calcmode="lin" valueType="num">
                                      <p:cBhvr>
                                        <p:cTn id="24" dur="500" fill="hold"/>
                                        <p:tgtEl>
                                          <p:spTgt spid="4"/>
                                        </p:tgtEl>
                                        <p:attrNameLst>
                                          <p:attrName>ppt_h</p:attrName>
                                        </p:attrNameLst>
                                      </p:cBhvr>
                                      <p:tavLst>
                                        <p:tav tm="0">
                                          <p:val>
                                            <p:fltVal val="0"/>
                                          </p:val>
                                        </p:tav>
                                        <p:tav tm="100000">
                                          <p:val>
                                            <p:strVal val="#ppt_h"/>
                                          </p:val>
                                        </p:tav>
                                      </p:tavLst>
                                    </p:anim>
                                    <p:animEffect transition="in" filter="fade">
                                      <p:cBhvr>
                                        <p:cTn id="25" dur="500"/>
                                        <p:tgtEl>
                                          <p:spTgt spid="4"/>
                                        </p:tgtEl>
                                      </p:cBhvr>
                                    </p:animEffect>
                                  </p:childTnLst>
                                </p:cTn>
                              </p:par>
                            </p:childTnLst>
                          </p:cTn>
                        </p:par>
                        <p:par>
                          <p:cTn id="26" fill="hold">
                            <p:stCondLst>
                              <p:cond delay="1000"/>
                            </p:stCondLst>
                            <p:childTnLst>
                              <p:par>
                                <p:cTn id="27" presetID="53" presetClass="entr" presetSubtype="16" fill="hold" nodeType="afterEffect">
                                  <p:stCondLst>
                                    <p:cond delay="0"/>
                                  </p:stCondLst>
                                  <p:childTnLst>
                                    <p:set>
                                      <p:cBhvr>
                                        <p:cTn id="28" dur="1" fill="hold">
                                          <p:stCondLst>
                                            <p:cond delay="0"/>
                                          </p:stCondLst>
                                        </p:cTn>
                                        <p:tgtEl>
                                          <p:spTgt spid="59"/>
                                        </p:tgtEl>
                                        <p:attrNameLst>
                                          <p:attrName>style.visibility</p:attrName>
                                        </p:attrNameLst>
                                      </p:cBhvr>
                                      <p:to>
                                        <p:strVal val="visible"/>
                                      </p:to>
                                    </p:set>
                                    <p:anim calcmode="lin" valueType="num">
                                      <p:cBhvr>
                                        <p:cTn id="29" dur="500" fill="hold"/>
                                        <p:tgtEl>
                                          <p:spTgt spid="59"/>
                                        </p:tgtEl>
                                        <p:attrNameLst>
                                          <p:attrName>ppt_w</p:attrName>
                                        </p:attrNameLst>
                                      </p:cBhvr>
                                      <p:tavLst>
                                        <p:tav tm="0">
                                          <p:val>
                                            <p:fltVal val="0"/>
                                          </p:val>
                                        </p:tav>
                                        <p:tav tm="100000">
                                          <p:val>
                                            <p:strVal val="#ppt_w"/>
                                          </p:val>
                                        </p:tav>
                                      </p:tavLst>
                                    </p:anim>
                                    <p:anim calcmode="lin" valueType="num">
                                      <p:cBhvr>
                                        <p:cTn id="30" dur="500" fill="hold"/>
                                        <p:tgtEl>
                                          <p:spTgt spid="59"/>
                                        </p:tgtEl>
                                        <p:attrNameLst>
                                          <p:attrName>ppt_h</p:attrName>
                                        </p:attrNameLst>
                                      </p:cBhvr>
                                      <p:tavLst>
                                        <p:tav tm="0">
                                          <p:val>
                                            <p:fltVal val="0"/>
                                          </p:val>
                                        </p:tav>
                                        <p:tav tm="100000">
                                          <p:val>
                                            <p:strVal val="#ppt_h"/>
                                          </p:val>
                                        </p:tav>
                                      </p:tavLst>
                                    </p:anim>
                                    <p:animEffect transition="in" filter="fade">
                                      <p:cBhvr>
                                        <p:cTn id="31" dur="500"/>
                                        <p:tgtEl>
                                          <p:spTgt spid="59"/>
                                        </p:tgtEl>
                                      </p:cBhvr>
                                    </p:animEffect>
                                  </p:childTnLst>
                                </p:cTn>
                              </p:par>
                              <p:par>
                                <p:cTn id="32" presetID="53" presetClass="entr" presetSubtype="16" fill="hold" grpId="0" nodeType="withEffect">
                                  <p:stCondLst>
                                    <p:cond delay="0"/>
                                  </p:stCondLst>
                                  <p:childTnLst>
                                    <p:set>
                                      <p:cBhvr>
                                        <p:cTn id="33" dur="1" fill="hold">
                                          <p:stCondLst>
                                            <p:cond delay="0"/>
                                          </p:stCondLst>
                                        </p:cTn>
                                        <p:tgtEl>
                                          <p:spTgt spid="6"/>
                                        </p:tgtEl>
                                        <p:attrNameLst>
                                          <p:attrName>style.visibility</p:attrName>
                                        </p:attrNameLst>
                                      </p:cBhvr>
                                      <p:to>
                                        <p:strVal val="visible"/>
                                      </p:to>
                                    </p:set>
                                    <p:anim calcmode="lin" valueType="num">
                                      <p:cBhvr>
                                        <p:cTn id="34" dur="500" fill="hold"/>
                                        <p:tgtEl>
                                          <p:spTgt spid="6"/>
                                        </p:tgtEl>
                                        <p:attrNameLst>
                                          <p:attrName>ppt_w</p:attrName>
                                        </p:attrNameLst>
                                      </p:cBhvr>
                                      <p:tavLst>
                                        <p:tav tm="0">
                                          <p:val>
                                            <p:fltVal val="0"/>
                                          </p:val>
                                        </p:tav>
                                        <p:tav tm="100000">
                                          <p:val>
                                            <p:strVal val="#ppt_w"/>
                                          </p:val>
                                        </p:tav>
                                      </p:tavLst>
                                    </p:anim>
                                    <p:anim calcmode="lin" valueType="num">
                                      <p:cBhvr>
                                        <p:cTn id="35" dur="500" fill="hold"/>
                                        <p:tgtEl>
                                          <p:spTgt spid="6"/>
                                        </p:tgtEl>
                                        <p:attrNameLst>
                                          <p:attrName>ppt_h</p:attrName>
                                        </p:attrNameLst>
                                      </p:cBhvr>
                                      <p:tavLst>
                                        <p:tav tm="0">
                                          <p:val>
                                            <p:fltVal val="0"/>
                                          </p:val>
                                        </p:tav>
                                        <p:tav tm="100000">
                                          <p:val>
                                            <p:strVal val="#ppt_h"/>
                                          </p:val>
                                        </p:tav>
                                      </p:tavLst>
                                    </p:anim>
                                    <p:animEffect transition="in" filter="fade">
                                      <p:cBhvr>
                                        <p:cTn id="36" dur="500"/>
                                        <p:tgtEl>
                                          <p:spTgt spid="6"/>
                                        </p:tgtEl>
                                      </p:cBhvr>
                                    </p:animEffect>
                                  </p:childTnLst>
                                </p:cTn>
                              </p:par>
                            </p:childTnLst>
                          </p:cTn>
                        </p:par>
                        <p:par>
                          <p:cTn id="37" fill="hold">
                            <p:stCondLst>
                              <p:cond delay="1500"/>
                            </p:stCondLst>
                            <p:childTnLst>
                              <p:par>
                                <p:cTn id="38" presetID="53" presetClass="entr" presetSubtype="16" fill="hold" nodeType="afterEffect">
                                  <p:stCondLst>
                                    <p:cond delay="0"/>
                                  </p:stCondLst>
                                  <p:childTnLst>
                                    <p:set>
                                      <p:cBhvr>
                                        <p:cTn id="39" dur="1" fill="hold">
                                          <p:stCondLst>
                                            <p:cond delay="0"/>
                                          </p:stCondLst>
                                        </p:cTn>
                                        <p:tgtEl>
                                          <p:spTgt spid="13"/>
                                        </p:tgtEl>
                                        <p:attrNameLst>
                                          <p:attrName>style.visibility</p:attrName>
                                        </p:attrNameLst>
                                      </p:cBhvr>
                                      <p:to>
                                        <p:strVal val="visible"/>
                                      </p:to>
                                    </p:set>
                                    <p:anim calcmode="lin" valueType="num">
                                      <p:cBhvr>
                                        <p:cTn id="40" dur="500" fill="hold"/>
                                        <p:tgtEl>
                                          <p:spTgt spid="13"/>
                                        </p:tgtEl>
                                        <p:attrNameLst>
                                          <p:attrName>ppt_w</p:attrName>
                                        </p:attrNameLst>
                                      </p:cBhvr>
                                      <p:tavLst>
                                        <p:tav tm="0">
                                          <p:val>
                                            <p:fltVal val="0"/>
                                          </p:val>
                                        </p:tav>
                                        <p:tav tm="100000">
                                          <p:val>
                                            <p:strVal val="#ppt_w"/>
                                          </p:val>
                                        </p:tav>
                                      </p:tavLst>
                                    </p:anim>
                                    <p:anim calcmode="lin" valueType="num">
                                      <p:cBhvr>
                                        <p:cTn id="41" dur="500" fill="hold"/>
                                        <p:tgtEl>
                                          <p:spTgt spid="13"/>
                                        </p:tgtEl>
                                        <p:attrNameLst>
                                          <p:attrName>ppt_h</p:attrName>
                                        </p:attrNameLst>
                                      </p:cBhvr>
                                      <p:tavLst>
                                        <p:tav tm="0">
                                          <p:val>
                                            <p:fltVal val="0"/>
                                          </p:val>
                                        </p:tav>
                                        <p:tav tm="100000">
                                          <p:val>
                                            <p:strVal val="#ppt_h"/>
                                          </p:val>
                                        </p:tav>
                                      </p:tavLst>
                                    </p:anim>
                                    <p:animEffect transition="in" filter="fade">
                                      <p:cBhvr>
                                        <p:cTn id="42" dur="500"/>
                                        <p:tgtEl>
                                          <p:spTgt spid="13"/>
                                        </p:tgtEl>
                                      </p:cBhvr>
                                    </p:animEffect>
                                  </p:childTnLst>
                                </p:cTn>
                              </p:par>
                              <p:par>
                                <p:cTn id="43" presetID="53" presetClass="entr" presetSubtype="16" fill="hold" grpId="0" nodeType="withEffect">
                                  <p:stCondLst>
                                    <p:cond delay="0"/>
                                  </p:stCondLst>
                                  <p:childTnLst>
                                    <p:set>
                                      <p:cBhvr>
                                        <p:cTn id="44" dur="1" fill="hold">
                                          <p:stCondLst>
                                            <p:cond delay="0"/>
                                          </p:stCondLst>
                                        </p:cTn>
                                        <p:tgtEl>
                                          <p:spTgt spid="8"/>
                                        </p:tgtEl>
                                        <p:attrNameLst>
                                          <p:attrName>style.visibility</p:attrName>
                                        </p:attrNameLst>
                                      </p:cBhvr>
                                      <p:to>
                                        <p:strVal val="visible"/>
                                      </p:to>
                                    </p:set>
                                    <p:anim calcmode="lin" valueType="num">
                                      <p:cBhvr>
                                        <p:cTn id="45" dur="500" fill="hold"/>
                                        <p:tgtEl>
                                          <p:spTgt spid="8"/>
                                        </p:tgtEl>
                                        <p:attrNameLst>
                                          <p:attrName>ppt_w</p:attrName>
                                        </p:attrNameLst>
                                      </p:cBhvr>
                                      <p:tavLst>
                                        <p:tav tm="0">
                                          <p:val>
                                            <p:fltVal val="0"/>
                                          </p:val>
                                        </p:tav>
                                        <p:tav tm="100000">
                                          <p:val>
                                            <p:strVal val="#ppt_w"/>
                                          </p:val>
                                        </p:tav>
                                      </p:tavLst>
                                    </p:anim>
                                    <p:anim calcmode="lin" valueType="num">
                                      <p:cBhvr>
                                        <p:cTn id="46" dur="500" fill="hold"/>
                                        <p:tgtEl>
                                          <p:spTgt spid="8"/>
                                        </p:tgtEl>
                                        <p:attrNameLst>
                                          <p:attrName>ppt_h</p:attrName>
                                        </p:attrNameLst>
                                      </p:cBhvr>
                                      <p:tavLst>
                                        <p:tav tm="0">
                                          <p:val>
                                            <p:fltVal val="0"/>
                                          </p:val>
                                        </p:tav>
                                        <p:tav tm="100000">
                                          <p:val>
                                            <p:strVal val="#ppt_h"/>
                                          </p:val>
                                        </p:tav>
                                      </p:tavLst>
                                    </p:anim>
                                    <p:animEffect transition="in" filter="fade">
                                      <p:cBhvr>
                                        <p:cTn id="47" dur="500"/>
                                        <p:tgtEl>
                                          <p:spTgt spid="8"/>
                                        </p:tgtEl>
                                      </p:cBhvr>
                                    </p:animEffect>
                                  </p:childTnLst>
                                </p:cTn>
                              </p:par>
                            </p:childTnLst>
                          </p:cTn>
                        </p:par>
                      </p:childTnLst>
                    </p:cTn>
                  </p:par>
                  <p:par>
                    <p:cTn id="48" fill="hold">
                      <p:stCondLst>
                        <p:cond delay="indefinite"/>
                      </p:stCondLst>
                      <p:childTnLst>
                        <p:par>
                          <p:cTn id="49" fill="hold">
                            <p:stCondLst>
                              <p:cond delay="0"/>
                            </p:stCondLst>
                            <p:childTnLst>
                              <p:par>
                                <p:cTn id="50" presetID="53" presetClass="entr" presetSubtype="16" fill="hold" nodeType="clickEffect">
                                  <p:stCondLst>
                                    <p:cond delay="0"/>
                                  </p:stCondLst>
                                  <p:childTnLst>
                                    <p:set>
                                      <p:cBhvr>
                                        <p:cTn id="51" dur="1" fill="hold">
                                          <p:stCondLst>
                                            <p:cond delay="0"/>
                                          </p:stCondLst>
                                        </p:cTn>
                                        <p:tgtEl>
                                          <p:spTgt spid="15"/>
                                        </p:tgtEl>
                                        <p:attrNameLst>
                                          <p:attrName>style.visibility</p:attrName>
                                        </p:attrNameLst>
                                      </p:cBhvr>
                                      <p:to>
                                        <p:strVal val="visible"/>
                                      </p:to>
                                    </p:set>
                                    <p:anim calcmode="lin" valueType="num">
                                      <p:cBhvr>
                                        <p:cTn id="52" dur="500" fill="hold"/>
                                        <p:tgtEl>
                                          <p:spTgt spid="15"/>
                                        </p:tgtEl>
                                        <p:attrNameLst>
                                          <p:attrName>ppt_w</p:attrName>
                                        </p:attrNameLst>
                                      </p:cBhvr>
                                      <p:tavLst>
                                        <p:tav tm="0">
                                          <p:val>
                                            <p:fltVal val="0"/>
                                          </p:val>
                                        </p:tav>
                                        <p:tav tm="100000">
                                          <p:val>
                                            <p:strVal val="#ppt_w"/>
                                          </p:val>
                                        </p:tav>
                                      </p:tavLst>
                                    </p:anim>
                                    <p:anim calcmode="lin" valueType="num">
                                      <p:cBhvr>
                                        <p:cTn id="53" dur="500" fill="hold"/>
                                        <p:tgtEl>
                                          <p:spTgt spid="15"/>
                                        </p:tgtEl>
                                        <p:attrNameLst>
                                          <p:attrName>ppt_h</p:attrName>
                                        </p:attrNameLst>
                                      </p:cBhvr>
                                      <p:tavLst>
                                        <p:tav tm="0">
                                          <p:val>
                                            <p:fltVal val="0"/>
                                          </p:val>
                                        </p:tav>
                                        <p:tav tm="100000">
                                          <p:val>
                                            <p:strVal val="#ppt_h"/>
                                          </p:val>
                                        </p:tav>
                                      </p:tavLst>
                                    </p:anim>
                                    <p:animEffect transition="in" filter="fade">
                                      <p:cBhvr>
                                        <p:cTn id="54" dur="500"/>
                                        <p:tgtEl>
                                          <p:spTgt spid="15"/>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4" fill="hold" nodeType="clickEffect">
                                  <p:stCondLst>
                                    <p:cond delay="0"/>
                                  </p:stCondLst>
                                  <p:childTnLst>
                                    <p:set>
                                      <p:cBhvr>
                                        <p:cTn id="58" dur="1" fill="hold">
                                          <p:stCondLst>
                                            <p:cond delay="0"/>
                                          </p:stCondLst>
                                        </p:cTn>
                                        <p:tgtEl>
                                          <p:spTgt spid="33"/>
                                        </p:tgtEl>
                                        <p:attrNameLst>
                                          <p:attrName>style.visibility</p:attrName>
                                        </p:attrNameLst>
                                      </p:cBhvr>
                                      <p:to>
                                        <p:strVal val="visible"/>
                                      </p:to>
                                    </p:set>
                                    <p:animEffect transition="in" filter="wipe(down)">
                                      <p:cBhvr>
                                        <p:cTn id="59" dur="500"/>
                                        <p:tgtEl>
                                          <p:spTgt spid="33"/>
                                        </p:tgtEl>
                                      </p:cBhvr>
                                    </p:animEffect>
                                  </p:childTnLst>
                                </p:cTn>
                              </p:par>
                              <p:par>
                                <p:cTn id="60" presetID="22" presetClass="entr" presetSubtype="4" fill="hold" nodeType="withEffect">
                                  <p:stCondLst>
                                    <p:cond delay="0"/>
                                  </p:stCondLst>
                                  <p:childTnLst>
                                    <p:set>
                                      <p:cBhvr>
                                        <p:cTn id="61" dur="1" fill="hold">
                                          <p:stCondLst>
                                            <p:cond delay="0"/>
                                          </p:stCondLst>
                                        </p:cTn>
                                        <p:tgtEl>
                                          <p:spTgt spid="29"/>
                                        </p:tgtEl>
                                        <p:attrNameLst>
                                          <p:attrName>style.visibility</p:attrName>
                                        </p:attrNameLst>
                                      </p:cBhvr>
                                      <p:to>
                                        <p:strVal val="visible"/>
                                      </p:to>
                                    </p:set>
                                    <p:animEffect transition="in" filter="wipe(down)">
                                      <p:cBhvr>
                                        <p:cTn id="62" dur="500"/>
                                        <p:tgtEl>
                                          <p:spTgt spid="29"/>
                                        </p:tgtEl>
                                      </p:cBhvr>
                                    </p:animEffect>
                                  </p:childTnLst>
                                </p:cTn>
                              </p:par>
                              <p:par>
                                <p:cTn id="63" presetID="22" presetClass="entr" presetSubtype="4" fill="hold" nodeType="withEffect">
                                  <p:stCondLst>
                                    <p:cond delay="0"/>
                                  </p:stCondLst>
                                  <p:childTnLst>
                                    <p:set>
                                      <p:cBhvr>
                                        <p:cTn id="64" dur="1" fill="hold">
                                          <p:stCondLst>
                                            <p:cond delay="0"/>
                                          </p:stCondLst>
                                        </p:cTn>
                                        <p:tgtEl>
                                          <p:spTgt spid="25"/>
                                        </p:tgtEl>
                                        <p:attrNameLst>
                                          <p:attrName>style.visibility</p:attrName>
                                        </p:attrNameLst>
                                      </p:cBhvr>
                                      <p:to>
                                        <p:strVal val="visible"/>
                                      </p:to>
                                    </p:set>
                                    <p:animEffect transition="in" filter="wipe(down)">
                                      <p:cBhvr>
                                        <p:cTn id="65" dur="500"/>
                                        <p:tgtEl>
                                          <p:spTgt spid="25"/>
                                        </p:tgtEl>
                                      </p:cBhvr>
                                    </p:animEffect>
                                  </p:childTnLst>
                                </p:cTn>
                              </p:par>
                              <p:par>
                                <p:cTn id="66" presetID="22" presetClass="entr" presetSubtype="4" fill="hold" nodeType="withEffect">
                                  <p:stCondLst>
                                    <p:cond delay="0"/>
                                  </p:stCondLst>
                                  <p:childTnLst>
                                    <p:set>
                                      <p:cBhvr>
                                        <p:cTn id="67" dur="1" fill="hold">
                                          <p:stCondLst>
                                            <p:cond delay="0"/>
                                          </p:stCondLst>
                                        </p:cTn>
                                        <p:tgtEl>
                                          <p:spTgt spid="21"/>
                                        </p:tgtEl>
                                        <p:attrNameLst>
                                          <p:attrName>style.visibility</p:attrName>
                                        </p:attrNameLst>
                                      </p:cBhvr>
                                      <p:to>
                                        <p:strVal val="visible"/>
                                      </p:to>
                                    </p:set>
                                    <p:animEffect transition="in" filter="wipe(down)">
                                      <p:cBhvr>
                                        <p:cTn id="68" dur="500"/>
                                        <p:tgtEl>
                                          <p:spTgt spid="21"/>
                                        </p:tgtEl>
                                      </p:cBhvr>
                                    </p:animEffect>
                                  </p:childTnLst>
                                </p:cTn>
                              </p:par>
                            </p:childTnLst>
                          </p:cTn>
                        </p:par>
                      </p:childTnLst>
                    </p:cTn>
                  </p:par>
                  <p:par>
                    <p:cTn id="69" fill="hold">
                      <p:stCondLst>
                        <p:cond delay="indefinite"/>
                      </p:stCondLst>
                      <p:childTnLst>
                        <p:par>
                          <p:cTn id="70" fill="hold">
                            <p:stCondLst>
                              <p:cond delay="0"/>
                            </p:stCondLst>
                            <p:childTnLst>
                              <p:par>
                                <p:cTn id="71" presetID="53" presetClass="entr" presetSubtype="16" fill="hold" nodeType="clickEffect">
                                  <p:stCondLst>
                                    <p:cond delay="0"/>
                                  </p:stCondLst>
                                  <p:childTnLst>
                                    <p:set>
                                      <p:cBhvr>
                                        <p:cTn id="72" dur="1" fill="hold">
                                          <p:stCondLst>
                                            <p:cond delay="0"/>
                                          </p:stCondLst>
                                        </p:cTn>
                                        <p:tgtEl>
                                          <p:spTgt spid="16"/>
                                        </p:tgtEl>
                                        <p:attrNameLst>
                                          <p:attrName>style.visibility</p:attrName>
                                        </p:attrNameLst>
                                      </p:cBhvr>
                                      <p:to>
                                        <p:strVal val="visible"/>
                                      </p:to>
                                    </p:set>
                                    <p:anim calcmode="lin" valueType="num">
                                      <p:cBhvr>
                                        <p:cTn id="73" dur="500" fill="hold"/>
                                        <p:tgtEl>
                                          <p:spTgt spid="16"/>
                                        </p:tgtEl>
                                        <p:attrNameLst>
                                          <p:attrName>ppt_w</p:attrName>
                                        </p:attrNameLst>
                                      </p:cBhvr>
                                      <p:tavLst>
                                        <p:tav tm="0">
                                          <p:val>
                                            <p:fltVal val="0"/>
                                          </p:val>
                                        </p:tav>
                                        <p:tav tm="100000">
                                          <p:val>
                                            <p:strVal val="#ppt_w"/>
                                          </p:val>
                                        </p:tav>
                                      </p:tavLst>
                                    </p:anim>
                                    <p:anim calcmode="lin" valueType="num">
                                      <p:cBhvr>
                                        <p:cTn id="74" dur="500" fill="hold"/>
                                        <p:tgtEl>
                                          <p:spTgt spid="16"/>
                                        </p:tgtEl>
                                        <p:attrNameLst>
                                          <p:attrName>ppt_h</p:attrName>
                                        </p:attrNameLst>
                                      </p:cBhvr>
                                      <p:tavLst>
                                        <p:tav tm="0">
                                          <p:val>
                                            <p:fltVal val="0"/>
                                          </p:val>
                                        </p:tav>
                                        <p:tav tm="100000">
                                          <p:val>
                                            <p:strVal val="#ppt_h"/>
                                          </p:val>
                                        </p:tav>
                                      </p:tavLst>
                                    </p:anim>
                                    <p:animEffect transition="in" filter="fade">
                                      <p:cBhvr>
                                        <p:cTn id="75" dur="500"/>
                                        <p:tgtEl>
                                          <p:spTgt spid="16"/>
                                        </p:tgtEl>
                                      </p:cBhvr>
                                    </p:animEffect>
                                  </p:childTnLst>
                                </p:cTn>
                              </p:par>
                            </p:childTnLst>
                          </p:cTn>
                        </p:par>
                      </p:childTnLst>
                    </p:cTn>
                  </p:par>
                  <p:par>
                    <p:cTn id="76" fill="hold">
                      <p:stCondLst>
                        <p:cond delay="indefinite"/>
                      </p:stCondLst>
                      <p:childTnLst>
                        <p:par>
                          <p:cTn id="77" fill="hold">
                            <p:stCondLst>
                              <p:cond delay="0"/>
                            </p:stCondLst>
                            <p:childTnLst>
                              <p:par>
                                <p:cTn id="78" presetID="22" presetClass="entr" presetSubtype="4" fill="hold" nodeType="clickEffect">
                                  <p:stCondLst>
                                    <p:cond delay="0"/>
                                  </p:stCondLst>
                                  <p:childTnLst>
                                    <p:set>
                                      <p:cBhvr>
                                        <p:cTn id="79" dur="1" fill="hold">
                                          <p:stCondLst>
                                            <p:cond delay="0"/>
                                          </p:stCondLst>
                                        </p:cTn>
                                        <p:tgtEl>
                                          <p:spTgt spid="31"/>
                                        </p:tgtEl>
                                        <p:attrNameLst>
                                          <p:attrName>style.visibility</p:attrName>
                                        </p:attrNameLst>
                                      </p:cBhvr>
                                      <p:to>
                                        <p:strVal val="visible"/>
                                      </p:to>
                                    </p:set>
                                    <p:animEffect transition="in" filter="wipe(down)">
                                      <p:cBhvr>
                                        <p:cTn id="80" dur="500"/>
                                        <p:tgtEl>
                                          <p:spTgt spid="31"/>
                                        </p:tgtEl>
                                      </p:cBhvr>
                                    </p:animEffect>
                                  </p:childTnLst>
                                </p:cTn>
                              </p:par>
                              <p:par>
                                <p:cTn id="81" presetID="22" presetClass="entr" presetSubtype="4" fill="hold" nodeType="withEffect">
                                  <p:stCondLst>
                                    <p:cond delay="0"/>
                                  </p:stCondLst>
                                  <p:childTnLst>
                                    <p:set>
                                      <p:cBhvr>
                                        <p:cTn id="82" dur="1" fill="hold">
                                          <p:stCondLst>
                                            <p:cond delay="0"/>
                                          </p:stCondLst>
                                        </p:cTn>
                                        <p:tgtEl>
                                          <p:spTgt spid="27"/>
                                        </p:tgtEl>
                                        <p:attrNameLst>
                                          <p:attrName>style.visibility</p:attrName>
                                        </p:attrNameLst>
                                      </p:cBhvr>
                                      <p:to>
                                        <p:strVal val="visible"/>
                                      </p:to>
                                    </p:set>
                                    <p:animEffect transition="in" filter="wipe(down)">
                                      <p:cBhvr>
                                        <p:cTn id="83" dur="500"/>
                                        <p:tgtEl>
                                          <p:spTgt spid="27"/>
                                        </p:tgtEl>
                                      </p:cBhvr>
                                    </p:animEffect>
                                  </p:childTnLst>
                                </p:cTn>
                              </p:par>
                              <p:par>
                                <p:cTn id="84" presetID="22" presetClass="entr" presetSubtype="4" fill="hold" nodeType="withEffect">
                                  <p:stCondLst>
                                    <p:cond delay="0"/>
                                  </p:stCondLst>
                                  <p:childTnLst>
                                    <p:set>
                                      <p:cBhvr>
                                        <p:cTn id="85" dur="1" fill="hold">
                                          <p:stCondLst>
                                            <p:cond delay="0"/>
                                          </p:stCondLst>
                                        </p:cTn>
                                        <p:tgtEl>
                                          <p:spTgt spid="23"/>
                                        </p:tgtEl>
                                        <p:attrNameLst>
                                          <p:attrName>style.visibility</p:attrName>
                                        </p:attrNameLst>
                                      </p:cBhvr>
                                      <p:to>
                                        <p:strVal val="visible"/>
                                      </p:to>
                                    </p:set>
                                    <p:animEffect transition="in" filter="wipe(down)">
                                      <p:cBhvr>
                                        <p:cTn id="86" dur="500"/>
                                        <p:tgtEl>
                                          <p:spTgt spid="23"/>
                                        </p:tgtEl>
                                      </p:cBhvr>
                                    </p:animEffect>
                                  </p:childTnLst>
                                </p:cTn>
                              </p:par>
                              <p:par>
                                <p:cTn id="87" presetID="22" presetClass="entr" presetSubtype="4" fill="hold" nodeType="withEffect">
                                  <p:stCondLst>
                                    <p:cond delay="0"/>
                                  </p:stCondLst>
                                  <p:childTnLst>
                                    <p:set>
                                      <p:cBhvr>
                                        <p:cTn id="88" dur="1" fill="hold">
                                          <p:stCondLst>
                                            <p:cond delay="0"/>
                                          </p:stCondLst>
                                        </p:cTn>
                                        <p:tgtEl>
                                          <p:spTgt spid="18"/>
                                        </p:tgtEl>
                                        <p:attrNameLst>
                                          <p:attrName>style.visibility</p:attrName>
                                        </p:attrNameLst>
                                      </p:cBhvr>
                                      <p:to>
                                        <p:strVal val="visible"/>
                                      </p:to>
                                    </p:set>
                                    <p:animEffect transition="in" filter="wipe(down)">
                                      <p:cBhvr>
                                        <p:cTn id="89" dur="500"/>
                                        <p:tgtEl>
                                          <p:spTgt spid="18"/>
                                        </p:tgtEl>
                                      </p:cBhvr>
                                    </p:animEffect>
                                  </p:childTnLst>
                                </p:cTn>
                              </p:par>
                            </p:childTnLst>
                          </p:cTn>
                        </p:par>
                      </p:childTnLst>
                    </p:cTn>
                  </p:par>
                  <p:par>
                    <p:cTn id="90" fill="hold">
                      <p:stCondLst>
                        <p:cond delay="indefinite"/>
                      </p:stCondLst>
                      <p:childTnLst>
                        <p:par>
                          <p:cTn id="91" fill="hold">
                            <p:stCondLst>
                              <p:cond delay="0"/>
                            </p:stCondLst>
                            <p:childTnLst>
                              <p:par>
                                <p:cTn id="92" presetID="10" presetClass="entr" presetSubtype="0" fill="hold" nodeType="clickEffect">
                                  <p:stCondLst>
                                    <p:cond delay="0"/>
                                  </p:stCondLst>
                                  <p:childTnLst>
                                    <p:set>
                                      <p:cBhvr>
                                        <p:cTn id="93" dur="1" fill="hold">
                                          <p:stCondLst>
                                            <p:cond delay="0"/>
                                          </p:stCondLst>
                                        </p:cTn>
                                        <p:tgtEl>
                                          <p:spTgt spid="2"/>
                                        </p:tgtEl>
                                        <p:attrNameLst>
                                          <p:attrName>style.visibility</p:attrName>
                                        </p:attrNameLst>
                                      </p:cBhvr>
                                      <p:to>
                                        <p:strVal val="visible"/>
                                      </p:to>
                                    </p:set>
                                    <p:animEffect transition="in" filter="fade">
                                      <p:cBhvr>
                                        <p:cTn id="94" dur="2000"/>
                                        <p:tgtEl>
                                          <p:spTgt spid="2"/>
                                        </p:tgtEl>
                                      </p:cBhvr>
                                    </p:animEffect>
                                  </p:childTnLst>
                                </p:cTn>
                              </p:par>
                            </p:childTnLst>
                          </p:cTn>
                        </p:par>
                      </p:childTnLst>
                    </p:cTn>
                  </p:par>
                  <p:par>
                    <p:cTn id="95" fill="hold">
                      <p:stCondLst>
                        <p:cond delay="indefinite"/>
                      </p:stCondLst>
                      <p:childTnLst>
                        <p:par>
                          <p:cTn id="96" fill="hold">
                            <p:stCondLst>
                              <p:cond delay="0"/>
                            </p:stCondLst>
                            <p:childTnLst>
                              <p:par>
                                <p:cTn id="97" presetID="42" presetClass="entr" presetSubtype="0" fill="hold" nodeType="clickEffect">
                                  <p:stCondLst>
                                    <p:cond delay="0"/>
                                  </p:stCondLst>
                                  <p:childTnLst>
                                    <p:set>
                                      <p:cBhvr>
                                        <p:cTn id="98" dur="1" fill="hold">
                                          <p:stCondLst>
                                            <p:cond delay="0"/>
                                          </p:stCondLst>
                                        </p:cTn>
                                        <p:tgtEl>
                                          <p:spTgt spid="58"/>
                                        </p:tgtEl>
                                        <p:attrNameLst>
                                          <p:attrName>style.visibility</p:attrName>
                                        </p:attrNameLst>
                                      </p:cBhvr>
                                      <p:to>
                                        <p:strVal val="visible"/>
                                      </p:to>
                                    </p:set>
                                    <p:animEffect transition="in" filter="fade">
                                      <p:cBhvr>
                                        <p:cTn id="99" dur="1000"/>
                                        <p:tgtEl>
                                          <p:spTgt spid="58"/>
                                        </p:tgtEl>
                                      </p:cBhvr>
                                    </p:animEffect>
                                    <p:anim calcmode="lin" valueType="num">
                                      <p:cBhvr>
                                        <p:cTn id="100" dur="1000" fill="hold"/>
                                        <p:tgtEl>
                                          <p:spTgt spid="58"/>
                                        </p:tgtEl>
                                        <p:attrNameLst>
                                          <p:attrName>ppt_x</p:attrName>
                                        </p:attrNameLst>
                                      </p:cBhvr>
                                      <p:tavLst>
                                        <p:tav tm="0">
                                          <p:val>
                                            <p:strVal val="#ppt_x"/>
                                          </p:val>
                                        </p:tav>
                                        <p:tav tm="100000">
                                          <p:val>
                                            <p:strVal val="#ppt_x"/>
                                          </p:val>
                                        </p:tav>
                                      </p:tavLst>
                                    </p:anim>
                                    <p:anim calcmode="lin" valueType="num">
                                      <p:cBhvr>
                                        <p:cTn id="101" dur="1000" fill="hold"/>
                                        <p:tgtEl>
                                          <p:spTgt spid="58"/>
                                        </p:tgtEl>
                                        <p:attrNameLst>
                                          <p:attrName>ppt_y</p:attrName>
                                        </p:attrNameLst>
                                      </p:cBhvr>
                                      <p:tavLst>
                                        <p:tav tm="0">
                                          <p:val>
                                            <p:strVal val="#ppt_y+.1"/>
                                          </p:val>
                                        </p:tav>
                                        <p:tav tm="100000">
                                          <p:val>
                                            <p:strVal val="#ppt_y"/>
                                          </p:val>
                                        </p:tav>
                                      </p:tavLst>
                                    </p:anim>
                                  </p:childTnLst>
                                </p:cTn>
                              </p:par>
                            </p:childTnLst>
                          </p:cTn>
                        </p:par>
                      </p:childTnLst>
                    </p:cTn>
                  </p:par>
                  <p:par>
                    <p:cTn id="102" fill="hold">
                      <p:stCondLst>
                        <p:cond delay="indefinite"/>
                      </p:stCondLst>
                      <p:childTnLst>
                        <p:par>
                          <p:cTn id="103" fill="hold">
                            <p:stCondLst>
                              <p:cond delay="0"/>
                            </p:stCondLst>
                            <p:childTnLst>
                              <p:par>
                                <p:cTn id="104" presetID="22" presetClass="entr" presetSubtype="1" fill="hold" grpId="0" nodeType="clickEffect">
                                  <p:stCondLst>
                                    <p:cond delay="0"/>
                                  </p:stCondLst>
                                  <p:childTnLst>
                                    <p:set>
                                      <p:cBhvr>
                                        <p:cTn id="105" dur="1" fill="hold">
                                          <p:stCondLst>
                                            <p:cond delay="0"/>
                                          </p:stCondLst>
                                        </p:cTn>
                                        <p:tgtEl>
                                          <p:spTgt spid="44"/>
                                        </p:tgtEl>
                                        <p:attrNameLst>
                                          <p:attrName>style.visibility</p:attrName>
                                        </p:attrNameLst>
                                      </p:cBhvr>
                                      <p:to>
                                        <p:strVal val="visible"/>
                                      </p:to>
                                    </p:set>
                                    <p:animEffect transition="in" filter="wipe(up)">
                                      <p:cBhvr>
                                        <p:cTn id="106" dur="500"/>
                                        <p:tgtEl>
                                          <p:spTgt spid="44"/>
                                        </p:tgtEl>
                                      </p:cBhvr>
                                    </p:animEffect>
                                  </p:childTnLst>
                                </p:cTn>
                              </p:par>
                              <p:par>
                                <p:cTn id="107" presetID="22" presetClass="entr" presetSubtype="1" fill="hold" grpId="0" nodeType="withEffect">
                                  <p:stCondLst>
                                    <p:cond delay="0"/>
                                  </p:stCondLst>
                                  <p:childTnLst>
                                    <p:set>
                                      <p:cBhvr>
                                        <p:cTn id="108" dur="1" fill="hold">
                                          <p:stCondLst>
                                            <p:cond delay="0"/>
                                          </p:stCondLst>
                                        </p:cTn>
                                        <p:tgtEl>
                                          <p:spTgt spid="45"/>
                                        </p:tgtEl>
                                        <p:attrNameLst>
                                          <p:attrName>style.visibility</p:attrName>
                                        </p:attrNameLst>
                                      </p:cBhvr>
                                      <p:to>
                                        <p:strVal val="visible"/>
                                      </p:to>
                                    </p:set>
                                    <p:animEffect transition="in" filter="wipe(up)">
                                      <p:cBhvr>
                                        <p:cTn id="109" dur="500"/>
                                        <p:tgtEl>
                                          <p:spTgt spid="45"/>
                                        </p:tgtEl>
                                      </p:cBhvr>
                                    </p:animEffect>
                                  </p:childTnLst>
                                </p:cTn>
                              </p:par>
                              <p:par>
                                <p:cTn id="110" presetID="22" presetClass="entr" presetSubtype="1" fill="hold" grpId="0" nodeType="withEffect">
                                  <p:stCondLst>
                                    <p:cond delay="0"/>
                                  </p:stCondLst>
                                  <p:childTnLst>
                                    <p:set>
                                      <p:cBhvr>
                                        <p:cTn id="111" dur="1" fill="hold">
                                          <p:stCondLst>
                                            <p:cond delay="0"/>
                                          </p:stCondLst>
                                        </p:cTn>
                                        <p:tgtEl>
                                          <p:spTgt spid="46"/>
                                        </p:tgtEl>
                                        <p:attrNameLst>
                                          <p:attrName>style.visibility</p:attrName>
                                        </p:attrNameLst>
                                      </p:cBhvr>
                                      <p:to>
                                        <p:strVal val="visible"/>
                                      </p:to>
                                    </p:set>
                                    <p:animEffect transition="in" filter="wipe(up)">
                                      <p:cBhvr>
                                        <p:cTn id="112" dur="500"/>
                                        <p:tgtEl>
                                          <p:spTgt spid="46"/>
                                        </p:tgtEl>
                                      </p:cBhvr>
                                    </p:animEffect>
                                  </p:childTnLst>
                                </p:cTn>
                              </p:par>
                            </p:childTnLst>
                          </p:cTn>
                        </p:par>
                      </p:childTnLst>
                    </p:cTn>
                  </p:par>
                  <p:par>
                    <p:cTn id="113" fill="hold">
                      <p:stCondLst>
                        <p:cond delay="indefinite"/>
                      </p:stCondLst>
                      <p:childTnLst>
                        <p:par>
                          <p:cTn id="114" fill="hold">
                            <p:stCondLst>
                              <p:cond delay="0"/>
                            </p:stCondLst>
                            <p:childTnLst>
                              <p:par>
                                <p:cTn id="115" presetID="23" presetClass="entr" presetSubtype="16" fill="hold" grpId="0" nodeType="clickEffect">
                                  <p:stCondLst>
                                    <p:cond delay="0"/>
                                  </p:stCondLst>
                                  <p:childTnLst>
                                    <p:set>
                                      <p:cBhvr>
                                        <p:cTn id="116" dur="1" fill="hold">
                                          <p:stCondLst>
                                            <p:cond delay="0"/>
                                          </p:stCondLst>
                                        </p:cTn>
                                        <p:tgtEl>
                                          <p:spTgt spid="47"/>
                                        </p:tgtEl>
                                        <p:attrNameLst>
                                          <p:attrName>style.visibility</p:attrName>
                                        </p:attrNameLst>
                                      </p:cBhvr>
                                      <p:to>
                                        <p:strVal val="visible"/>
                                      </p:to>
                                    </p:set>
                                    <p:anim calcmode="lin" valueType="num">
                                      <p:cBhvr>
                                        <p:cTn id="117" dur="500" fill="hold"/>
                                        <p:tgtEl>
                                          <p:spTgt spid="47"/>
                                        </p:tgtEl>
                                        <p:attrNameLst>
                                          <p:attrName>ppt_w</p:attrName>
                                        </p:attrNameLst>
                                      </p:cBhvr>
                                      <p:tavLst>
                                        <p:tav tm="0">
                                          <p:val>
                                            <p:fltVal val="0"/>
                                          </p:val>
                                        </p:tav>
                                        <p:tav tm="100000">
                                          <p:val>
                                            <p:strVal val="#ppt_w"/>
                                          </p:val>
                                        </p:tav>
                                      </p:tavLst>
                                    </p:anim>
                                    <p:anim calcmode="lin" valueType="num">
                                      <p:cBhvr>
                                        <p:cTn id="118" dur="500" fill="hold"/>
                                        <p:tgtEl>
                                          <p:spTgt spid="47"/>
                                        </p:tgtEl>
                                        <p:attrNameLst>
                                          <p:attrName>ppt_h</p:attrName>
                                        </p:attrNameLst>
                                      </p:cBhvr>
                                      <p:tavLst>
                                        <p:tav tm="0">
                                          <p:val>
                                            <p:fltVal val="0"/>
                                          </p:val>
                                        </p:tav>
                                        <p:tav tm="100000">
                                          <p:val>
                                            <p:strVal val="#ppt_h"/>
                                          </p:val>
                                        </p:tav>
                                      </p:tavLst>
                                    </p:anim>
                                  </p:childTnLst>
                                </p:cTn>
                              </p:par>
                              <p:par>
                                <p:cTn id="119" presetID="23" presetClass="entr" presetSubtype="16" fill="hold" grpId="0" nodeType="withEffect">
                                  <p:stCondLst>
                                    <p:cond delay="0"/>
                                  </p:stCondLst>
                                  <p:childTnLst>
                                    <p:set>
                                      <p:cBhvr>
                                        <p:cTn id="120" dur="1" fill="hold">
                                          <p:stCondLst>
                                            <p:cond delay="0"/>
                                          </p:stCondLst>
                                        </p:cTn>
                                        <p:tgtEl>
                                          <p:spTgt spid="48"/>
                                        </p:tgtEl>
                                        <p:attrNameLst>
                                          <p:attrName>style.visibility</p:attrName>
                                        </p:attrNameLst>
                                      </p:cBhvr>
                                      <p:to>
                                        <p:strVal val="visible"/>
                                      </p:to>
                                    </p:set>
                                    <p:anim calcmode="lin" valueType="num">
                                      <p:cBhvr>
                                        <p:cTn id="121" dur="500" fill="hold"/>
                                        <p:tgtEl>
                                          <p:spTgt spid="48"/>
                                        </p:tgtEl>
                                        <p:attrNameLst>
                                          <p:attrName>ppt_w</p:attrName>
                                        </p:attrNameLst>
                                      </p:cBhvr>
                                      <p:tavLst>
                                        <p:tav tm="0">
                                          <p:val>
                                            <p:fltVal val="0"/>
                                          </p:val>
                                        </p:tav>
                                        <p:tav tm="100000">
                                          <p:val>
                                            <p:strVal val="#ppt_w"/>
                                          </p:val>
                                        </p:tav>
                                      </p:tavLst>
                                    </p:anim>
                                    <p:anim calcmode="lin" valueType="num">
                                      <p:cBhvr>
                                        <p:cTn id="122" dur="500" fill="hold"/>
                                        <p:tgtEl>
                                          <p:spTgt spid="48"/>
                                        </p:tgtEl>
                                        <p:attrNameLst>
                                          <p:attrName>ppt_h</p:attrName>
                                        </p:attrNameLst>
                                      </p:cBhvr>
                                      <p:tavLst>
                                        <p:tav tm="0">
                                          <p:val>
                                            <p:fltVal val="0"/>
                                          </p:val>
                                        </p:tav>
                                        <p:tav tm="100000">
                                          <p:val>
                                            <p:strVal val="#ppt_h"/>
                                          </p:val>
                                        </p:tav>
                                      </p:tavLst>
                                    </p:anim>
                                  </p:childTnLst>
                                </p:cTn>
                              </p:par>
                              <p:par>
                                <p:cTn id="123" presetID="23" presetClass="entr" presetSubtype="16" fill="hold" grpId="0" nodeType="withEffect">
                                  <p:stCondLst>
                                    <p:cond delay="0"/>
                                  </p:stCondLst>
                                  <p:childTnLst>
                                    <p:set>
                                      <p:cBhvr>
                                        <p:cTn id="124" dur="1" fill="hold">
                                          <p:stCondLst>
                                            <p:cond delay="0"/>
                                          </p:stCondLst>
                                        </p:cTn>
                                        <p:tgtEl>
                                          <p:spTgt spid="49"/>
                                        </p:tgtEl>
                                        <p:attrNameLst>
                                          <p:attrName>style.visibility</p:attrName>
                                        </p:attrNameLst>
                                      </p:cBhvr>
                                      <p:to>
                                        <p:strVal val="visible"/>
                                      </p:to>
                                    </p:set>
                                    <p:anim calcmode="lin" valueType="num">
                                      <p:cBhvr>
                                        <p:cTn id="125" dur="500" fill="hold"/>
                                        <p:tgtEl>
                                          <p:spTgt spid="49"/>
                                        </p:tgtEl>
                                        <p:attrNameLst>
                                          <p:attrName>ppt_w</p:attrName>
                                        </p:attrNameLst>
                                      </p:cBhvr>
                                      <p:tavLst>
                                        <p:tav tm="0">
                                          <p:val>
                                            <p:fltVal val="0"/>
                                          </p:val>
                                        </p:tav>
                                        <p:tav tm="100000">
                                          <p:val>
                                            <p:strVal val="#ppt_w"/>
                                          </p:val>
                                        </p:tav>
                                      </p:tavLst>
                                    </p:anim>
                                    <p:anim calcmode="lin" valueType="num">
                                      <p:cBhvr>
                                        <p:cTn id="126" dur="500" fill="hold"/>
                                        <p:tgtEl>
                                          <p:spTgt spid="49"/>
                                        </p:tgtEl>
                                        <p:attrNameLst>
                                          <p:attrName>ppt_h</p:attrName>
                                        </p:attrNameLst>
                                      </p:cBhvr>
                                      <p:tavLst>
                                        <p:tav tm="0">
                                          <p:val>
                                            <p:fltVal val="0"/>
                                          </p:val>
                                        </p:tav>
                                        <p:tav tm="100000">
                                          <p:val>
                                            <p:strVal val="#ppt_h"/>
                                          </p:val>
                                        </p:tav>
                                      </p:tavLst>
                                    </p:anim>
                                  </p:childTnLst>
                                </p:cTn>
                              </p:par>
                            </p:childTnLst>
                          </p:cTn>
                        </p:par>
                        <p:par>
                          <p:cTn id="127" fill="hold">
                            <p:stCondLst>
                              <p:cond delay="500"/>
                            </p:stCondLst>
                            <p:childTnLst>
                              <p:par>
                                <p:cTn id="128" presetID="22" presetClass="entr" presetSubtype="8" fill="hold" grpId="0" nodeType="afterEffect">
                                  <p:stCondLst>
                                    <p:cond delay="0"/>
                                  </p:stCondLst>
                                  <p:childTnLst>
                                    <p:set>
                                      <p:cBhvr>
                                        <p:cTn id="129" dur="1" fill="hold">
                                          <p:stCondLst>
                                            <p:cond delay="0"/>
                                          </p:stCondLst>
                                        </p:cTn>
                                        <p:tgtEl>
                                          <p:spTgt spid="52"/>
                                        </p:tgtEl>
                                        <p:attrNameLst>
                                          <p:attrName>style.visibility</p:attrName>
                                        </p:attrNameLst>
                                      </p:cBhvr>
                                      <p:to>
                                        <p:strVal val="visible"/>
                                      </p:to>
                                    </p:set>
                                    <p:animEffect transition="in" filter="wipe(left)">
                                      <p:cBhvr>
                                        <p:cTn id="130"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6" grpId="0"/>
      <p:bldP spid="8" grpId="0"/>
      <p:bldP spid="44" grpId="0" animBg="1"/>
      <p:bldP spid="45" grpId="0" animBg="1"/>
      <p:bldP spid="46" grpId="0" animBg="1"/>
      <p:bldP spid="47" grpId="0" animBg="1"/>
      <p:bldP spid="48" grpId="0" animBg="1"/>
      <p:bldP spid="49" grpId="0" animBg="1"/>
      <p:bldP spid="52"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2C82FB"/>
        </a:solidFill>
        <a:effectLst/>
      </p:bgPr>
    </p:bg>
    <p:spTree>
      <p:nvGrpSpPr>
        <p:cNvPr id="1" name=""/>
        <p:cNvGrpSpPr/>
        <p:nvPr/>
      </p:nvGrpSpPr>
      <p:grpSpPr>
        <a:xfrm>
          <a:off x="0" y="0"/>
          <a:ext cx="0" cy="0"/>
          <a:chOff x="0" y="0"/>
          <a:chExt cx="0" cy="0"/>
        </a:xfrm>
      </p:grpSpPr>
      <p:grpSp>
        <p:nvGrpSpPr>
          <p:cNvPr id="2" name="Group 1"/>
          <p:cNvGrpSpPr/>
          <p:nvPr/>
        </p:nvGrpSpPr>
        <p:grpSpPr>
          <a:xfrm>
            <a:off x="56148" y="-13884"/>
            <a:ext cx="2762891" cy="1049601"/>
            <a:chOff x="56148" y="-13884"/>
            <a:chExt cx="2762891" cy="1049601"/>
          </a:xfrm>
        </p:grpSpPr>
        <p:pic>
          <p:nvPicPr>
            <p:cNvPr id="3" name="Picture 2"/>
            <p:cNvPicPr>
              <a:picLocks/>
            </p:cNvPicPr>
            <p:nvPr/>
          </p:nvPicPr>
          <p:blipFill rotWithShape="1">
            <a:blip r:embed="rId3" cstate="print">
              <a:extLst>
                <a:ext uri="{BEBA8EAE-BF5A-486C-A8C5-ECC9F3942E4B}">
                  <a14:imgProps xmlns:a14="http://schemas.microsoft.com/office/drawing/2010/main">
                    <a14:imgLayer r:embed="rId4">
                      <a14:imgEffect>
                        <a14:backgroundRemoval t="5495" b="78297" l="7129" r="92969"/>
                      </a14:imgEffect>
                    </a14:imgLayer>
                  </a14:imgProps>
                </a:ext>
                <a:ext uri="{28A0092B-C50C-407E-A947-70E740481C1C}">
                  <a14:useLocalDpi xmlns:a14="http://schemas.microsoft.com/office/drawing/2010/main"/>
                </a:ext>
              </a:extLst>
            </a:blip>
            <a:srcRect l="6211" t="5911" r="7083" b="21075"/>
            <a:stretch/>
          </p:blipFill>
          <p:spPr>
            <a:xfrm rot="20746773">
              <a:off x="56148" y="-13884"/>
              <a:ext cx="2762891" cy="1049601"/>
            </a:xfrm>
            <a:prstGeom prst="rect">
              <a:avLst/>
            </a:prstGeom>
          </p:spPr>
        </p:pic>
        <p:pic>
          <p:nvPicPr>
            <p:cNvPr id="4" name="Picture 3"/>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rot="19609859">
              <a:off x="257956" y="560116"/>
              <a:ext cx="978737" cy="343462"/>
            </a:xfrm>
            <a:prstGeom prst="rect">
              <a:avLst/>
            </a:prstGeom>
          </p:spPr>
        </p:pic>
        <p:pic>
          <p:nvPicPr>
            <p:cNvPr id="5" name="Picture 4"/>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rot="515688">
              <a:off x="1793411" y="286289"/>
              <a:ext cx="832737" cy="311753"/>
            </a:xfrm>
            <a:prstGeom prst="rect">
              <a:avLst/>
            </a:prstGeom>
          </p:spPr>
        </p:pic>
        <p:pic>
          <p:nvPicPr>
            <p:cNvPr id="6" name="Picture 5"/>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rot="20834887">
              <a:off x="860828" y="666883"/>
              <a:ext cx="1119365" cy="223873"/>
            </a:xfrm>
            <a:prstGeom prst="rect">
              <a:avLst/>
            </a:prstGeom>
          </p:spPr>
        </p:pic>
        <p:pic>
          <p:nvPicPr>
            <p:cNvPr id="7" name="Picture 6"/>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rot="1220828">
              <a:off x="1129458" y="193961"/>
              <a:ext cx="731207" cy="300939"/>
            </a:xfrm>
            <a:prstGeom prst="rect">
              <a:avLst/>
            </a:prstGeom>
          </p:spPr>
        </p:pic>
      </p:grpSp>
      <p:pic>
        <p:nvPicPr>
          <p:cNvPr id="8" name="Picture 7"/>
          <p:cNvPicPr>
            <a:picLocks noChangeAspect="1"/>
          </p:cNvPicPr>
          <p:nvPr/>
        </p:nvPicPr>
        <p:blipFill>
          <a:blip r:embed="rId9"/>
          <a:stretch>
            <a:fillRect/>
          </a:stretch>
        </p:blipFill>
        <p:spPr>
          <a:xfrm rot="1196045">
            <a:off x="6108701" y="842461"/>
            <a:ext cx="2763641" cy="1134666"/>
          </a:xfrm>
          <a:prstGeom prst="rect">
            <a:avLst/>
          </a:prstGeom>
          <a:solidFill>
            <a:srgbClr val="FFFFFF">
              <a:shade val="85000"/>
            </a:srgbClr>
          </a:solidFill>
          <a:ln w="88900" cap="sq">
            <a:noFill/>
            <a:miter lim="800000"/>
          </a:ln>
          <a:effectLst/>
          <a:scene3d>
            <a:camera prst="orthographicFront"/>
            <a:lightRig rig="twoPt" dir="t">
              <a:rot lat="0" lon="0" rev="7200000"/>
            </a:lightRig>
          </a:scene3d>
          <a:sp3d>
            <a:bevelT w="25400" h="19050"/>
            <a:contourClr>
              <a:srgbClr val="FFFFFF"/>
            </a:contourClr>
          </a:sp3d>
        </p:spPr>
      </p:pic>
      <p:sp>
        <p:nvSpPr>
          <p:cNvPr id="9" name="TextBox 8"/>
          <p:cNvSpPr txBox="1"/>
          <p:nvPr/>
        </p:nvSpPr>
        <p:spPr>
          <a:xfrm>
            <a:off x="1701800" y="2755900"/>
            <a:ext cx="5740400" cy="1077218"/>
          </a:xfrm>
          <a:prstGeom prst="rect">
            <a:avLst/>
          </a:prstGeom>
          <a:noFill/>
        </p:spPr>
        <p:txBody>
          <a:bodyPr wrap="square" rtlCol="0">
            <a:spAutoFit/>
          </a:bodyPr>
          <a:lstStyle/>
          <a:p>
            <a:pPr algn="ctr"/>
            <a:r>
              <a:rPr lang="en-US" sz="3200" dirty="0" smtClean="0">
                <a:solidFill>
                  <a:srgbClr val="FFFFFF"/>
                </a:solidFill>
                <a:effectLst>
                  <a:outerShdw blurRad="50800" dist="38100" dir="2700000" algn="tl" rotWithShape="0">
                    <a:prstClr val="black">
                      <a:alpha val="40000"/>
                    </a:prstClr>
                  </a:outerShdw>
                </a:effectLst>
              </a:rPr>
              <a:t>A general purpose vocabulary for describing things on the web</a:t>
            </a:r>
            <a:endParaRPr lang="en-US" sz="3200" dirty="0">
              <a:solidFill>
                <a:srgbClr val="FFFFFF"/>
              </a:solidFill>
              <a:effectLst>
                <a:outerShdw blurRad="50800" dist="38100" dir="2700000" algn="tl" rotWithShape="0">
                  <a:prstClr val="black">
                    <a:alpha val="40000"/>
                  </a:prstClr>
                </a:outerShdw>
              </a:effectLst>
            </a:endParaRPr>
          </a:p>
        </p:txBody>
      </p:sp>
      <p:sp>
        <p:nvSpPr>
          <p:cNvPr id="10" name="TextBox 9"/>
          <p:cNvSpPr txBox="1"/>
          <p:nvPr/>
        </p:nvSpPr>
        <p:spPr>
          <a:xfrm rot="1895936">
            <a:off x="-392788" y="5346385"/>
            <a:ext cx="2833076" cy="830997"/>
          </a:xfrm>
          <a:prstGeom prst="rect">
            <a:avLst/>
          </a:prstGeom>
          <a:noFill/>
        </p:spPr>
        <p:txBody>
          <a:bodyPr wrap="square" rtlCol="0">
            <a:spAutoFit/>
          </a:bodyPr>
          <a:lstStyle/>
          <a:p>
            <a:pPr algn="ctr"/>
            <a:r>
              <a:rPr lang="en-US" sz="2400" i="1" dirty="0" smtClean="0">
                <a:solidFill>
                  <a:srgbClr val="FFFFFF"/>
                </a:solidFill>
              </a:rPr>
              <a:t>"Used by 5 million domains"</a:t>
            </a:r>
            <a:endParaRPr lang="en-US" sz="2400" i="1" dirty="0">
              <a:solidFill>
                <a:srgbClr val="FFFFFF"/>
              </a:solidFill>
            </a:endParaRPr>
          </a:p>
        </p:txBody>
      </p:sp>
      <p:sp>
        <p:nvSpPr>
          <p:cNvPr id="11" name="TextBox 10"/>
          <p:cNvSpPr txBox="1"/>
          <p:nvPr/>
        </p:nvSpPr>
        <p:spPr>
          <a:xfrm rot="19712081">
            <a:off x="6567263" y="5268190"/>
            <a:ext cx="2833076" cy="830997"/>
          </a:xfrm>
          <a:prstGeom prst="rect">
            <a:avLst/>
          </a:prstGeom>
          <a:noFill/>
        </p:spPr>
        <p:txBody>
          <a:bodyPr wrap="square" rtlCol="0">
            <a:spAutoFit/>
          </a:bodyPr>
          <a:lstStyle/>
          <a:p>
            <a:pPr algn="ctr"/>
            <a:r>
              <a:rPr lang="en-US" sz="2400" i="1" dirty="0" smtClean="0">
                <a:solidFill>
                  <a:srgbClr val="FFFFFF"/>
                </a:solidFill>
              </a:rPr>
              <a:t>"25% of pages in our indexes"</a:t>
            </a:r>
            <a:endParaRPr lang="en-US" sz="2400" i="1" dirty="0">
              <a:solidFill>
                <a:srgbClr val="FFFFFF"/>
              </a:solidFill>
            </a:endParaRPr>
          </a:p>
        </p:txBody>
      </p:sp>
      <p:sp>
        <p:nvSpPr>
          <p:cNvPr id="12" name="TextBox 11"/>
          <p:cNvSpPr txBox="1"/>
          <p:nvPr/>
        </p:nvSpPr>
        <p:spPr>
          <a:xfrm rot="20283063">
            <a:off x="1804686" y="2159000"/>
            <a:ext cx="1870109" cy="584776"/>
          </a:xfrm>
          <a:prstGeom prst="rect">
            <a:avLst/>
          </a:prstGeom>
          <a:noFill/>
        </p:spPr>
        <p:txBody>
          <a:bodyPr wrap="square" rtlCol="0">
            <a:spAutoFit/>
          </a:bodyPr>
          <a:lstStyle/>
          <a:p>
            <a:pPr algn="ctr"/>
            <a:r>
              <a:rPr lang="en-US" sz="3200" dirty="0">
                <a:solidFill>
                  <a:srgbClr val="FFFFFF"/>
                </a:solidFill>
                <a:effectLst>
                  <a:outerShdw blurRad="50800" dist="38100" dir="2700000" algn="tl" rotWithShape="0">
                    <a:prstClr val="black">
                      <a:alpha val="40000"/>
                    </a:prstClr>
                  </a:outerShdw>
                </a:effectLst>
              </a:rPr>
              <a:t>d</a:t>
            </a:r>
            <a:r>
              <a:rPr lang="en-US" sz="3200" dirty="0" smtClean="0">
                <a:solidFill>
                  <a:srgbClr val="FFFFFF"/>
                </a:solidFill>
                <a:effectLst>
                  <a:outerShdw blurRad="50800" dist="38100" dir="2700000" algn="tl" rotWithShape="0">
                    <a:prstClr val="black">
                      <a:alpha val="40000"/>
                    </a:prstClr>
                  </a:outerShdw>
                </a:effectLst>
              </a:rPr>
              <a:t>e facto</a:t>
            </a:r>
            <a:endParaRPr lang="en-US" sz="3200" dirty="0">
              <a:solidFill>
                <a:srgbClr val="FFFFFF"/>
              </a:solidFill>
              <a:effectLst>
                <a:outerShdw blurRad="50800" dist="38100" dir="2700000" algn="tl" rotWithShape="0">
                  <a:prstClr val="black">
                    <a:alpha val="40000"/>
                  </a:prstClr>
                </a:outerShdw>
              </a:effectLst>
            </a:endParaRPr>
          </a:p>
        </p:txBody>
      </p:sp>
      <p:sp>
        <p:nvSpPr>
          <p:cNvPr id="13" name="TextBox 12"/>
          <p:cNvSpPr txBox="1"/>
          <p:nvPr/>
        </p:nvSpPr>
        <p:spPr>
          <a:xfrm rot="11426750">
            <a:off x="1724180" y="3243340"/>
            <a:ext cx="610033" cy="584776"/>
          </a:xfrm>
          <a:prstGeom prst="rect">
            <a:avLst/>
          </a:prstGeom>
          <a:noFill/>
        </p:spPr>
        <p:txBody>
          <a:bodyPr wrap="square" rtlCol="0">
            <a:spAutoFit/>
          </a:bodyPr>
          <a:lstStyle/>
          <a:p>
            <a:pPr algn="ctr"/>
            <a:r>
              <a:rPr lang="en-US" sz="3200" dirty="0" smtClean="0">
                <a:solidFill>
                  <a:srgbClr val="FFFFFF"/>
                </a:solidFill>
                <a:effectLst>
                  <a:outerShdw blurRad="50800" dist="38100" dir="2700000" algn="tl" rotWithShape="0">
                    <a:prstClr val="black">
                      <a:alpha val="40000"/>
                    </a:prstClr>
                  </a:outerShdw>
                </a:effectLst>
              </a:rPr>
              <a:t>y</a:t>
            </a:r>
            <a:endParaRPr lang="en-US" sz="3200" dirty="0">
              <a:solidFill>
                <a:srgbClr val="FFFFFF"/>
              </a:solidFill>
              <a:effectLst>
                <a:outerShdw blurRad="50800" dist="38100" dir="2700000" algn="tl" rotWithShape="0">
                  <a:prstClr val="black">
                    <a:alpha val="40000"/>
                  </a:prstClr>
                </a:outerShdw>
              </a:effectLst>
            </a:endParaRPr>
          </a:p>
        </p:txBody>
      </p:sp>
      <p:sp>
        <p:nvSpPr>
          <p:cNvPr id="14" name="TextBox 13"/>
          <p:cNvSpPr txBox="1"/>
          <p:nvPr/>
        </p:nvSpPr>
        <p:spPr>
          <a:xfrm>
            <a:off x="2407569" y="3782766"/>
            <a:ext cx="5060031" cy="2246769"/>
          </a:xfrm>
          <a:prstGeom prst="rect">
            <a:avLst/>
          </a:prstGeom>
          <a:noFill/>
        </p:spPr>
        <p:txBody>
          <a:bodyPr wrap="square" rtlCol="0">
            <a:spAutoFit/>
          </a:bodyPr>
          <a:lstStyle/>
          <a:p>
            <a:pPr marL="285750" indent="-285750">
              <a:buFont typeface="Arial"/>
              <a:buChar char="•"/>
            </a:pPr>
            <a:r>
              <a:rPr lang="en-US" sz="2800" dirty="0" smtClean="0">
                <a:solidFill>
                  <a:srgbClr val="FFFFFF"/>
                </a:solidFill>
                <a:effectLst>
                  <a:outerShdw blurRad="50800" dist="38100" dir="2700000" algn="tl" rotWithShape="0">
                    <a:prstClr val="black">
                      <a:alpha val="40000"/>
                    </a:prstClr>
                  </a:outerShdw>
                </a:effectLst>
              </a:rPr>
              <a:t>Linked Data </a:t>
            </a:r>
          </a:p>
          <a:p>
            <a:pPr marL="285750" indent="-285750">
              <a:buFont typeface="Arial"/>
              <a:buChar char="•"/>
            </a:pPr>
            <a:r>
              <a:rPr lang="en-US" sz="2800" dirty="0" smtClean="0">
                <a:solidFill>
                  <a:srgbClr val="FFFFFF"/>
                </a:solidFill>
                <a:effectLst>
                  <a:outerShdw blurRad="50800" dist="38100" dir="2700000" algn="tl" rotWithShape="0">
                    <a:prstClr val="black">
                      <a:alpha val="40000"/>
                    </a:prstClr>
                  </a:outerShdw>
                </a:effectLst>
              </a:rPr>
              <a:t>Embedded in HTML</a:t>
            </a:r>
          </a:p>
          <a:p>
            <a:pPr marL="285750" indent="-285750">
              <a:buFont typeface="Arial"/>
              <a:buChar char="•"/>
            </a:pPr>
            <a:r>
              <a:rPr lang="en-US" sz="2800" dirty="0" err="1" smtClean="0">
                <a:solidFill>
                  <a:srgbClr val="FFFFFF"/>
                </a:solidFill>
                <a:effectLst>
                  <a:outerShdw blurRad="50800" dist="38100" dir="2700000" algn="tl" rotWithShape="0">
                    <a:prstClr val="black">
                      <a:alpha val="40000"/>
                    </a:prstClr>
                  </a:outerShdw>
                </a:effectLst>
              </a:rPr>
              <a:t>RDFa</a:t>
            </a:r>
            <a:r>
              <a:rPr lang="en-US" sz="2800" dirty="0" smtClean="0">
                <a:solidFill>
                  <a:srgbClr val="FFFFFF"/>
                </a:solidFill>
                <a:effectLst>
                  <a:outerShdw blurRad="50800" dist="38100" dir="2700000" algn="tl" rotWithShape="0">
                    <a:prstClr val="black">
                      <a:alpha val="40000"/>
                    </a:prstClr>
                  </a:outerShdw>
                </a:effectLst>
              </a:rPr>
              <a:t>, </a:t>
            </a:r>
            <a:r>
              <a:rPr lang="en-US" sz="2800" dirty="0" err="1" smtClean="0">
                <a:solidFill>
                  <a:srgbClr val="FFFFFF"/>
                </a:solidFill>
                <a:effectLst>
                  <a:outerShdw blurRad="50800" dist="38100" dir="2700000" algn="tl" rotWithShape="0">
                    <a:prstClr val="black">
                      <a:alpha val="40000"/>
                    </a:prstClr>
                  </a:outerShdw>
                </a:effectLst>
              </a:rPr>
              <a:t>Microdata</a:t>
            </a:r>
            <a:r>
              <a:rPr lang="en-US" sz="2800" dirty="0" smtClean="0">
                <a:solidFill>
                  <a:srgbClr val="FFFFFF"/>
                </a:solidFill>
                <a:effectLst>
                  <a:outerShdw blurRad="50800" dist="38100" dir="2700000" algn="tl" rotWithShape="0">
                    <a:prstClr val="black">
                      <a:alpha val="40000"/>
                    </a:prstClr>
                  </a:outerShdw>
                </a:effectLst>
              </a:rPr>
              <a:t>, JSON-LD</a:t>
            </a:r>
          </a:p>
          <a:p>
            <a:pPr marL="285750" indent="-285750">
              <a:buFont typeface="Arial"/>
              <a:buChar char="•"/>
            </a:pPr>
            <a:r>
              <a:rPr lang="en-US" sz="2800" dirty="0" smtClean="0">
                <a:solidFill>
                  <a:srgbClr val="FFFFFF"/>
                </a:solidFill>
                <a:effectLst>
                  <a:outerShdw blurRad="50800" dist="38100" dir="2700000" algn="tl" rotWithShape="0">
                    <a:prstClr val="black">
                      <a:alpha val="40000"/>
                    </a:prstClr>
                  </a:outerShdw>
                </a:effectLst>
              </a:rPr>
              <a:t>Descriptive data</a:t>
            </a:r>
          </a:p>
          <a:p>
            <a:pPr marL="285750" indent="-285750">
              <a:buFont typeface="Arial"/>
              <a:buChar char="•"/>
            </a:pPr>
            <a:r>
              <a:rPr lang="en-US" sz="2800" dirty="0" smtClean="0">
                <a:solidFill>
                  <a:srgbClr val="FFFFFF"/>
                </a:solidFill>
                <a:effectLst>
                  <a:outerShdw blurRad="50800" dist="38100" dir="2700000" algn="tl" rotWithShape="0">
                    <a:prstClr val="black">
                      <a:alpha val="40000"/>
                    </a:prstClr>
                  </a:outerShdw>
                </a:effectLst>
              </a:rPr>
              <a:t>Active links</a:t>
            </a:r>
            <a:endParaRPr lang="en-US" sz="2800" dirty="0">
              <a:solidFill>
                <a:srgbClr val="FFFFFF"/>
              </a:solidFill>
              <a:effectLst>
                <a:outerShdw blurRad="50800" dist="38100" dir="2700000" algn="tl" rotWithShape="0">
                  <a:prstClr val="black">
                    <a:alpha val="40000"/>
                  </a:prstClr>
                </a:outerShdw>
              </a:effectLst>
            </a:endParaRPr>
          </a:p>
        </p:txBody>
      </p:sp>
      <p:sp>
        <p:nvSpPr>
          <p:cNvPr id="15" name="TextBox 14"/>
          <p:cNvSpPr txBox="1"/>
          <p:nvPr/>
        </p:nvSpPr>
        <p:spPr>
          <a:xfrm>
            <a:off x="3157302" y="6315834"/>
            <a:ext cx="2833076" cy="461665"/>
          </a:xfrm>
          <a:prstGeom prst="rect">
            <a:avLst/>
          </a:prstGeom>
          <a:noFill/>
        </p:spPr>
        <p:txBody>
          <a:bodyPr wrap="square" rtlCol="0">
            <a:spAutoFit/>
          </a:bodyPr>
          <a:lstStyle/>
          <a:p>
            <a:pPr algn="ctr"/>
            <a:r>
              <a:rPr lang="en-US" sz="2400" i="1" dirty="0" smtClean="0">
                <a:solidFill>
                  <a:srgbClr val="FFFFFF"/>
                </a:solidFill>
              </a:rPr>
              <a:t>"15% of the Web"</a:t>
            </a:r>
            <a:endParaRPr lang="en-US" sz="2400" i="1" dirty="0">
              <a:solidFill>
                <a:srgbClr val="FFFFFF"/>
              </a:solidFill>
            </a:endParaRPr>
          </a:p>
        </p:txBody>
      </p:sp>
    </p:spTree>
    <p:extLst>
      <p:ext uri="{BB962C8B-B14F-4D97-AF65-F5344CB8AC3E}">
        <p14:creationId xmlns:p14="http://schemas.microsoft.com/office/powerpoint/2010/main" val="40845627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accel="50000" decel="50000" fill="hold" nodeType="withEffect">
                                  <p:stCondLst>
                                    <p:cond delay="0"/>
                                  </p:stCondLst>
                                  <p:childTnLst>
                                    <p:animScale>
                                      <p:cBhvr>
                                        <p:cTn id="6" dur="2000" fill="hold"/>
                                        <p:tgtEl>
                                          <p:spTgt spid="2"/>
                                        </p:tgtEl>
                                      </p:cBhvr>
                                      <p:by x="150000" y="150000"/>
                                    </p:animScale>
                                  </p:childTnLst>
                                </p:cTn>
                              </p:par>
                              <p:par>
                                <p:cTn id="7" presetID="0" presetClass="path" presetSubtype="0" accel="50000" decel="50000" fill="hold" nodeType="withEffect">
                                  <p:stCondLst>
                                    <p:cond delay="0"/>
                                  </p:stCondLst>
                                  <p:childTnLst>
                                    <p:animMotion origin="layout" path="M 1.94444E-6 4.44444E-6 L 0.08889 0.12592 " pathEditMode="relative" rAng="0" ptsTypes="AA">
                                      <p:cBhvr>
                                        <p:cTn id="8" dur="2000" fill="hold"/>
                                        <p:tgtEl>
                                          <p:spTgt spid="2"/>
                                        </p:tgtEl>
                                        <p:attrNameLst>
                                          <p:attrName>ppt_x</p:attrName>
                                          <p:attrName>ppt_y</p:attrName>
                                        </p:attrNameLst>
                                      </p:cBhvr>
                                      <p:rCtr x="4444" y="6296"/>
                                    </p:animMotion>
                                  </p:childTnLst>
                                </p:cTn>
                              </p:par>
                            </p:childTnLst>
                          </p:cTn>
                        </p:par>
                        <p:par>
                          <p:cTn id="9" fill="hold">
                            <p:stCondLst>
                              <p:cond delay="2000"/>
                            </p:stCondLst>
                            <p:childTnLst>
                              <p:par>
                                <p:cTn id="10" presetID="42" presetClass="entr" presetSubtype="0"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1000" fill="hold"/>
                                        <p:tgtEl>
                                          <p:spTgt spid="9"/>
                                        </p:tgtEl>
                                        <p:attrNameLst>
                                          <p:attrName>ppt_w</p:attrName>
                                        </p:attrNameLst>
                                      </p:cBhvr>
                                      <p:tavLst>
                                        <p:tav tm="0">
                                          <p:val>
                                            <p:fltVal val="0"/>
                                          </p:val>
                                        </p:tav>
                                        <p:tav tm="100000">
                                          <p:val>
                                            <p:strVal val="#ppt_w"/>
                                          </p:val>
                                        </p:tav>
                                      </p:tavLst>
                                    </p:anim>
                                    <p:anim calcmode="lin" valueType="num">
                                      <p:cBhvr>
                                        <p:cTn id="20" dur="1000" fill="hold"/>
                                        <p:tgtEl>
                                          <p:spTgt spid="9"/>
                                        </p:tgtEl>
                                        <p:attrNameLst>
                                          <p:attrName>ppt_h</p:attrName>
                                        </p:attrNameLst>
                                      </p:cBhvr>
                                      <p:tavLst>
                                        <p:tav tm="0">
                                          <p:val>
                                            <p:fltVal val="0"/>
                                          </p:val>
                                        </p:tav>
                                        <p:tav tm="100000">
                                          <p:val>
                                            <p:strVal val="#ppt_h"/>
                                          </p:val>
                                        </p:tav>
                                      </p:tavLst>
                                    </p:anim>
                                    <p:animEffect transition="in" filter="fade">
                                      <p:cBhvr>
                                        <p:cTn id="21" dur="10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wipe(down)">
                                      <p:cBhvr>
                                        <p:cTn id="26" dur="5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wipe(down)">
                                      <p:cBhvr>
                                        <p:cTn id="31" dur="500"/>
                                        <p:tgtEl>
                                          <p:spTgt spid="11"/>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wipe(down)">
                                      <p:cBhvr>
                                        <p:cTn id="36" dur="500"/>
                                        <p:tgtEl>
                                          <p:spTgt spid="15"/>
                                        </p:tgtEl>
                                      </p:cBhvr>
                                    </p:animEffect>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fade">
                                      <p:cBhvr>
                                        <p:cTn id="41" dur="500"/>
                                        <p:tgtEl>
                                          <p:spTgt spid="13"/>
                                        </p:tgtEl>
                                      </p:cBhvr>
                                    </p:animEffect>
                                    <p:anim calcmode="lin" valueType="num">
                                      <p:cBhvr>
                                        <p:cTn id="42" dur="500" fill="hold"/>
                                        <p:tgtEl>
                                          <p:spTgt spid="13"/>
                                        </p:tgtEl>
                                        <p:attrNameLst>
                                          <p:attrName>ppt_x</p:attrName>
                                        </p:attrNameLst>
                                      </p:cBhvr>
                                      <p:tavLst>
                                        <p:tav tm="0">
                                          <p:val>
                                            <p:strVal val="#ppt_x"/>
                                          </p:val>
                                        </p:tav>
                                        <p:tav tm="100000">
                                          <p:val>
                                            <p:strVal val="#ppt_x"/>
                                          </p:val>
                                        </p:tav>
                                      </p:tavLst>
                                    </p:anim>
                                    <p:anim calcmode="lin" valueType="num">
                                      <p:cBhvr>
                                        <p:cTn id="43" dur="500" fill="hold"/>
                                        <p:tgtEl>
                                          <p:spTgt spid="13"/>
                                        </p:tgtEl>
                                        <p:attrNameLst>
                                          <p:attrName>ppt_y</p:attrName>
                                        </p:attrNameLst>
                                      </p:cBhvr>
                                      <p:tavLst>
                                        <p:tav tm="0">
                                          <p:val>
                                            <p:strVal val="#ppt_y+.1"/>
                                          </p:val>
                                        </p:tav>
                                        <p:tav tm="100000">
                                          <p:val>
                                            <p:strVal val="#ppt_y"/>
                                          </p:val>
                                        </p:tav>
                                      </p:tavLst>
                                    </p:anim>
                                  </p:childTnLst>
                                </p:cTn>
                              </p:par>
                            </p:childTnLst>
                          </p:cTn>
                        </p:par>
                        <p:par>
                          <p:cTn id="44" fill="hold">
                            <p:stCondLst>
                              <p:cond delay="500"/>
                            </p:stCondLst>
                            <p:childTnLst>
                              <p:par>
                                <p:cTn id="45" presetID="22" presetClass="entr" presetSubtype="8" fill="hold" grpId="0" nodeType="after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wipe(left)">
                                      <p:cBhvr>
                                        <p:cTn id="47" dur="500"/>
                                        <p:tgtEl>
                                          <p:spTgt spid="12"/>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14">
                                            <p:txEl>
                                              <p:pRg st="0" end="0"/>
                                            </p:txEl>
                                          </p:spTgt>
                                        </p:tgtEl>
                                        <p:attrNameLst>
                                          <p:attrName>style.visibility</p:attrName>
                                        </p:attrNameLst>
                                      </p:cBhvr>
                                      <p:to>
                                        <p:strVal val="visible"/>
                                      </p:to>
                                    </p:set>
                                    <p:animEffect transition="in" filter="wipe(left)">
                                      <p:cBhvr>
                                        <p:cTn id="52" dur="500"/>
                                        <p:tgtEl>
                                          <p:spTgt spid="14">
                                            <p:txEl>
                                              <p:pRg st="0" end="0"/>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14">
                                            <p:txEl>
                                              <p:pRg st="1" end="1"/>
                                            </p:txEl>
                                          </p:spTgt>
                                        </p:tgtEl>
                                        <p:attrNameLst>
                                          <p:attrName>style.visibility</p:attrName>
                                        </p:attrNameLst>
                                      </p:cBhvr>
                                      <p:to>
                                        <p:strVal val="visible"/>
                                      </p:to>
                                    </p:set>
                                    <p:animEffect transition="in" filter="wipe(left)">
                                      <p:cBhvr>
                                        <p:cTn id="57" dur="500"/>
                                        <p:tgtEl>
                                          <p:spTgt spid="14">
                                            <p:txEl>
                                              <p:pRg st="1" end="1"/>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grpId="0" nodeType="clickEffect">
                                  <p:stCondLst>
                                    <p:cond delay="0"/>
                                  </p:stCondLst>
                                  <p:childTnLst>
                                    <p:set>
                                      <p:cBhvr>
                                        <p:cTn id="61" dur="1" fill="hold">
                                          <p:stCondLst>
                                            <p:cond delay="0"/>
                                          </p:stCondLst>
                                        </p:cTn>
                                        <p:tgtEl>
                                          <p:spTgt spid="14">
                                            <p:txEl>
                                              <p:pRg st="2" end="2"/>
                                            </p:txEl>
                                          </p:spTgt>
                                        </p:tgtEl>
                                        <p:attrNameLst>
                                          <p:attrName>style.visibility</p:attrName>
                                        </p:attrNameLst>
                                      </p:cBhvr>
                                      <p:to>
                                        <p:strVal val="visible"/>
                                      </p:to>
                                    </p:set>
                                    <p:animEffect transition="in" filter="wipe(left)">
                                      <p:cBhvr>
                                        <p:cTn id="62" dur="500"/>
                                        <p:tgtEl>
                                          <p:spTgt spid="14">
                                            <p:txEl>
                                              <p:pRg st="2" end="2"/>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grpId="0" nodeType="clickEffect">
                                  <p:stCondLst>
                                    <p:cond delay="0"/>
                                  </p:stCondLst>
                                  <p:childTnLst>
                                    <p:set>
                                      <p:cBhvr>
                                        <p:cTn id="66" dur="1" fill="hold">
                                          <p:stCondLst>
                                            <p:cond delay="0"/>
                                          </p:stCondLst>
                                        </p:cTn>
                                        <p:tgtEl>
                                          <p:spTgt spid="14">
                                            <p:txEl>
                                              <p:pRg st="3" end="3"/>
                                            </p:txEl>
                                          </p:spTgt>
                                        </p:tgtEl>
                                        <p:attrNameLst>
                                          <p:attrName>style.visibility</p:attrName>
                                        </p:attrNameLst>
                                      </p:cBhvr>
                                      <p:to>
                                        <p:strVal val="visible"/>
                                      </p:to>
                                    </p:set>
                                    <p:animEffect transition="in" filter="wipe(left)">
                                      <p:cBhvr>
                                        <p:cTn id="67" dur="500"/>
                                        <p:tgtEl>
                                          <p:spTgt spid="14">
                                            <p:txEl>
                                              <p:pRg st="3" end="3"/>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grpId="0" nodeType="clickEffect">
                                  <p:stCondLst>
                                    <p:cond delay="0"/>
                                  </p:stCondLst>
                                  <p:childTnLst>
                                    <p:set>
                                      <p:cBhvr>
                                        <p:cTn id="71" dur="1" fill="hold">
                                          <p:stCondLst>
                                            <p:cond delay="0"/>
                                          </p:stCondLst>
                                        </p:cTn>
                                        <p:tgtEl>
                                          <p:spTgt spid="14">
                                            <p:txEl>
                                              <p:pRg st="4" end="4"/>
                                            </p:txEl>
                                          </p:spTgt>
                                        </p:tgtEl>
                                        <p:attrNameLst>
                                          <p:attrName>style.visibility</p:attrName>
                                        </p:attrNameLst>
                                      </p:cBhvr>
                                      <p:to>
                                        <p:strVal val="visible"/>
                                      </p:to>
                                    </p:set>
                                    <p:animEffect transition="in" filter="wipe(left)">
                                      <p:cBhvr>
                                        <p:cTn id="72" dur="500"/>
                                        <p:tgtEl>
                                          <p:spTgt spid="1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13" grpId="0"/>
      <p:bldP spid="14" grpId="0" build="p"/>
      <p:bldP spid="1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2095500" y="0"/>
            <a:ext cx="4951783" cy="6858000"/>
          </a:xfrm>
          <a:prstGeom prst="rect">
            <a:avLst/>
          </a:prstGeom>
        </p:spPr>
      </p:pic>
      <p:sp>
        <p:nvSpPr>
          <p:cNvPr id="7" name="Rectangle 6"/>
          <p:cNvSpPr/>
          <p:nvPr/>
        </p:nvSpPr>
        <p:spPr>
          <a:xfrm>
            <a:off x="1762125" y="0"/>
            <a:ext cx="5285158" cy="6858000"/>
          </a:xfrm>
          <a:prstGeom prst="rect">
            <a:avLst/>
          </a:prstGeom>
          <a:solidFill>
            <a:schemeClr val="bg1">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4"/>
          <a:stretch>
            <a:fillRect/>
          </a:stretch>
        </p:blipFill>
        <p:spPr>
          <a:xfrm>
            <a:off x="7239000" y="0"/>
            <a:ext cx="1905000" cy="14351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Picture 2"/>
          <p:cNvPicPr>
            <a:picLocks noChangeAspect="1"/>
          </p:cNvPicPr>
          <p:nvPr/>
        </p:nvPicPr>
        <p:blipFill>
          <a:blip r:embed="rId5"/>
          <a:stretch>
            <a:fillRect/>
          </a:stretch>
        </p:blipFill>
        <p:spPr>
          <a:xfrm>
            <a:off x="0" y="0"/>
            <a:ext cx="1649621" cy="162166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7"/>
          <p:cNvPicPr>
            <a:picLocks noChangeAspect="1"/>
          </p:cNvPicPr>
          <p:nvPr/>
        </p:nvPicPr>
        <p:blipFill>
          <a:blip r:embed="rId6"/>
          <a:stretch>
            <a:fillRect/>
          </a:stretch>
        </p:blipFill>
        <p:spPr>
          <a:xfrm rot="1306290">
            <a:off x="6602321" y="3276579"/>
            <a:ext cx="2108308" cy="2742275"/>
          </a:xfrm>
          <a:prstGeom prst="rect">
            <a:avLst/>
          </a:prstGeom>
          <a:ln w="3175" cmpd="sng">
            <a:solidFill>
              <a:schemeClr val="tx1">
                <a:lumMod val="50000"/>
                <a:lumOff val="50000"/>
              </a:schemeClr>
            </a:solidFill>
          </a:ln>
          <a:effectLst>
            <a:outerShdw blurRad="50800" dist="38100" dir="2700000" algn="tl" rotWithShape="0">
              <a:prstClr val="black">
                <a:alpha val="40000"/>
              </a:prstClr>
            </a:outerShdw>
          </a:effectLst>
        </p:spPr>
      </p:pic>
      <p:sp>
        <p:nvSpPr>
          <p:cNvPr id="4" name="TextBox 3"/>
          <p:cNvSpPr txBox="1"/>
          <p:nvPr/>
        </p:nvSpPr>
        <p:spPr>
          <a:xfrm>
            <a:off x="1014621" y="1936750"/>
            <a:ext cx="8129379" cy="4395049"/>
          </a:xfrm>
          <a:prstGeom prst="rect">
            <a:avLst/>
          </a:prstGeom>
          <a:noFill/>
        </p:spPr>
        <p:txBody>
          <a:bodyPr wrap="square" rtlCol="0">
            <a:spAutoFit/>
          </a:bodyPr>
          <a:lstStyle/>
          <a:p>
            <a:pPr marL="285750" indent="-285750">
              <a:lnSpc>
                <a:spcPct val="130000"/>
              </a:lnSpc>
              <a:buFont typeface="Arial"/>
              <a:buChar char="•"/>
            </a:pPr>
            <a:r>
              <a:rPr lang="en-US" sz="2400" dirty="0" smtClean="0">
                <a:effectLst>
                  <a:outerShdw blurRad="50800" dist="38100" dir="2700000" algn="tl" rotWithShape="0">
                    <a:prstClr val="black">
                      <a:alpha val="40000"/>
                    </a:prstClr>
                  </a:outerShdw>
                </a:effectLst>
              </a:rPr>
              <a:t>Foundation for the future of </a:t>
            </a:r>
            <a:r>
              <a:rPr lang="en-US" sz="2400" b="1" dirty="0" smtClean="0">
                <a:effectLst>
                  <a:outerShdw blurRad="50800" dist="38100" dir="2700000" algn="tl" rotWithShape="0">
                    <a:prstClr val="black">
                      <a:alpha val="40000"/>
                    </a:prstClr>
                  </a:outerShdw>
                </a:effectLst>
              </a:rPr>
              <a:t>bibliographic</a:t>
            </a:r>
            <a:r>
              <a:rPr lang="en-US" sz="2400" dirty="0" smtClean="0">
                <a:effectLst>
                  <a:outerShdw blurRad="50800" dist="38100" dir="2700000" algn="tl" rotWithShape="0">
                    <a:prstClr val="black">
                      <a:alpha val="40000"/>
                    </a:prstClr>
                  </a:outerShdw>
                </a:effectLst>
              </a:rPr>
              <a:t> description</a:t>
            </a:r>
          </a:p>
          <a:p>
            <a:pPr marL="285750" indent="-285750">
              <a:lnSpc>
                <a:spcPct val="130000"/>
              </a:lnSpc>
              <a:buFont typeface="Arial"/>
              <a:buChar char="•"/>
            </a:pPr>
            <a:r>
              <a:rPr lang="en-US" sz="2400" dirty="0" smtClean="0">
                <a:effectLst>
                  <a:outerShdw blurRad="50800" dist="38100" dir="2700000" algn="tl" rotWithShape="0">
                    <a:prstClr val="black">
                      <a:alpha val="40000"/>
                    </a:prstClr>
                  </a:outerShdw>
                </a:effectLst>
              </a:rPr>
              <a:t>Eventual replacement for Marc 21</a:t>
            </a:r>
          </a:p>
          <a:p>
            <a:pPr marL="285750" indent="-285750">
              <a:lnSpc>
                <a:spcPct val="130000"/>
              </a:lnSpc>
              <a:buFont typeface="Arial"/>
              <a:buChar char="•"/>
            </a:pPr>
            <a:r>
              <a:rPr lang="en-US" sz="2400" dirty="0" smtClean="0">
                <a:effectLst>
                  <a:outerShdw blurRad="50800" dist="38100" dir="2700000" algn="tl" rotWithShape="0">
                    <a:prstClr val="black">
                      <a:alpha val="40000"/>
                    </a:prstClr>
                  </a:outerShdw>
                </a:effectLst>
              </a:rPr>
              <a:t>Identify </a:t>
            </a:r>
            <a:r>
              <a:rPr lang="en-US" sz="2400" i="1" dirty="0" smtClean="0">
                <a:effectLst>
                  <a:outerShdw blurRad="50800" dist="38100" dir="2700000" algn="tl" rotWithShape="0">
                    <a:prstClr val="black">
                      <a:alpha val="40000"/>
                    </a:prstClr>
                  </a:outerShdw>
                </a:effectLst>
              </a:rPr>
              <a:t>information</a:t>
            </a:r>
            <a:r>
              <a:rPr lang="en-US" sz="2400" dirty="0" smtClean="0">
                <a:effectLst>
                  <a:outerShdw blurRad="50800" dist="38100" dir="2700000" algn="tl" rotWithShape="0">
                    <a:prstClr val="black">
                      <a:alpha val="40000"/>
                    </a:prstClr>
                  </a:outerShdw>
                </a:effectLst>
              </a:rPr>
              <a:t> entities</a:t>
            </a:r>
          </a:p>
          <a:p>
            <a:pPr marL="285750" indent="-285750">
              <a:lnSpc>
                <a:spcPct val="130000"/>
              </a:lnSpc>
              <a:buFont typeface="Arial"/>
              <a:buChar char="•"/>
            </a:pPr>
            <a:r>
              <a:rPr lang="en-US" sz="2400" dirty="0" smtClean="0">
                <a:effectLst>
                  <a:outerShdw blurRad="50800" dist="38100" dir="2700000" algn="tl" rotWithShape="0">
                    <a:prstClr val="black">
                      <a:alpha val="40000"/>
                    </a:prstClr>
                  </a:outerShdw>
                </a:effectLst>
              </a:rPr>
              <a:t>Conversion from Marc</a:t>
            </a:r>
          </a:p>
          <a:p>
            <a:pPr marL="285750" indent="-285750">
              <a:lnSpc>
                <a:spcPct val="130000"/>
              </a:lnSpc>
              <a:buFont typeface="Arial"/>
              <a:buChar char="•"/>
            </a:pPr>
            <a:r>
              <a:rPr lang="en-US" sz="2400" dirty="0" smtClean="0">
                <a:effectLst>
                  <a:outerShdw blurRad="50800" dist="38100" dir="2700000" algn="tl" rotWithShape="0">
                    <a:prstClr val="black">
                      <a:alpha val="40000"/>
                    </a:prstClr>
                  </a:outerShdw>
                </a:effectLst>
              </a:rPr>
              <a:t>Publish in RDF – Linked Data</a:t>
            </a:r>
          </a:p>
          <a:p>
            <a:pPr marL="285750" indent="-285750">
              <a:lnSpc>
                <a:spcPct val="130000"/>
              </a:lnSpc>
              <a:buFont typeface="Arial"/>
              <a:buChar char="•"/>
            </a:pPr>
            <a:r>
              <a:rPr lang="en-US" sz="2400" dirty="0" smtClean="0">
                <a:effectLst>
                  <a:outerShdw blurRad="50800" dist="38100" dir="2700000" algn="tl" rotWithShape="0">
                    <a:prstClr val="black">
                      <a:alpha val="40000"/>
                    </a:prstClr>
                  </a:outerShdw>
                </a:effectLst>
              </a:rPr>
              <a:t>White Paper</a:t>
            </a:r>
          </a:p>
          <a:p>
            <a:pPr lvl="1">
              <a:lnSpc>
                <a:spcPct val="130000"/>
              </a:lnSpc>
            </a:pPr>
            <a:r>
              <a:rPr lang="en-GB" sz="2400" dirty="0">
                <a:effectLst>
                  <a:outerShdw blurRad="50800" dist="38100" dir="2700000" algn="tl" rotWithShape="0">
                    <a:prstClr val="black">
                      <a:alpha val="40000"/>
                    </a:prstClr>
                  </a:outerShdw>
                </a:effectLst>
                <a:latin typeface="Times New Roman"/>
                <a:cs typeface="Times New Roman"/>
              </a:rPr>
              <a:t>Common </a:t>
            </a:r>
            <a:r>
              <a:rPr lang="en-GB" sz="2400" dirty="0" smtClean="0">
                <a:effectLst>
                  <a:outerShdw blurRad="50800" dist="38100" dir="2700000" algn="tl" rotWithShape="0">
                    <a:prstClr val="black">
                      <a:alpha val="40000"/>
                    </a:prstClr>
                  </a:outerShdw>
                </a:effectLst>
                <a:latin typeface="Times New Roman"/>
                <a:cs typeface="Times New Roman"/>
              </a:rPr>
              <a:t>Ground</a:t>
            </a:r>
            <a:r>
              <a:rPr lang="en-GB" sz="2400" dirty="0">
                <a:effectLst>
                  <a:outerShdw blurRad="50800" dist="38100" dir="2700000" algn="tl" rotWithShape="0">
                    <a:prstClr val="black">
                      <a:alpha val="40000"/>
                    </a:prstClr>
                  </a:outerShdw>
                </a:effectLst>
                <a:latin typeface="Times New Roman"/>
                <a:cs typeface="Times New Roman"/>
              </a:rPr>
              <a:t>: Exploring Compatibilities between the Linked Data Models of the Library of Congress and OCLC</a:t>
            </a:r>
          </a:p>
          <a:p>
            <a:pPr marL="285750" indent="-285750">
              <a:lnSpc>
                <a:spcPct val="130000"/>
              </a:lnSpc>
              <a:buFont typeface="Arial"/>
              <a:buChar char="•"/>
            </a:pPr>
            <a:endParaRPr lang="en-US" sz="2400" dirty="0">
              <a:effectLst>
                <a:outerShdw blurRad="50800" dist="38100" dir="2700000" algn="tl" rotWithShape="0">
                  <a:prstClr val="black">
                    <a:alpha val="40000"/>
                  </a:prstClr>
                </a:outerShdw>
              </a:effectLst>
            </a:endParaRPr>
          </a:p>
        </p:txBody>
      </p:sp>
      <p:sp>
        <p:nvSpPr>
          <p:cNvPr id="5" name="TextBox 4"/>
          <p:cNvSpPr txBox="1"/>
          <p:nvPr/>
        </p:nvSpPr>
        <p:spPr>
          <a:xfrm>
            <a:off x="3416300" y="6120368"/>
            <a:ext cx="3111500" cy="369332"/>
          </a:xfrm>
          <a:prstGeom prst="rect">
            <a:avLst/>
          </a:prstGeom>
          <a:noFill/>
        </p:spPr>
        <p:txBody>
          <a:bodyPr wrap="square" rtlCol="0">
            <a:spAutoFit/>
          </a:bodyPr>
          <a:lstStyle/>
          <a:p>
            <a:r>
              <a:rPr lang="en-US" u="sng" dirty="0" smtClean="0">
                <a:hlinkClick r:id="rId7"/>
              </a:rPr>
              <a:t>http://oc.lc</a:t>
            </a:r>
            <a:r>
              <a:rPr lang="en-US" u="sng" dirty="0">
                <a:hlinkClick r:id="rId7"/>
              </a:rPr>
              <a:t>/CommonGround</a:t>
            </a:r>
            <a:endParaRPr lang="en-US" dirty="0"/>
          </a:p>
        </p:txBody>
      </p:sp>
    </p:spTree>
    <p:extLst>
      <p:ext uri="{BB962C8B-B14F-4D97-AF65-F5344CB8AC3E}">
        <p14:creationId xmlns:p14="http://schemas.microsoft.com/office/powerpoint/2010/main" val="35575368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4">
                                            <p:txEl>
                                              <p:pRg st="0" end="0"/>
                                            </p:txEl>
                                          </p:spTgt>
                                        </p:tgtEl>
                                        <p:attrNameLst>
                                          <p:attrName>style.visibility</p:attrName>
                                        </p:attrNameLst>
                                      </p:cBhvr>
                                      <p:to>
                                        <p:strVal val="visible"/>
                                      </p:to>
                                    </p:set>
                                    <p:animEffect transition="in" filter="wipe(left)">
                                      <p:cBhvr>
                                        <p:cTn id="10" dur="500"/>
                                        <p:tgtEl>
                                          <p:spTgt spid="4">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animEffect transition="in" filter="wipe(left)">
                                      <p:cBhvr>
                                        <p:cTn id="15" dur="500"/>
                                        <p:tgtEl>
                                          <p:spTgt spid="4">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4">
                                            <p:txEl>
                                              <p:pRg st="2" end="2"/>
                                            </p:txEl>
                                          </p:spTgt>
                                        </p:tgtEl>
                                        <p:attrNameLst>
                                          <p:attrName>style.visibility</p:attrName>
                                        </p:attrNameLst>
                                      </p:cBhvr>
                                      <p:to>
                                        <p:strVal val="visible"/>
                                      </p:to>
                                    </p:set>
                                    <p:animEffect transition="in" filter="wipe(left)">
                                      <p:cBhvr>
                                        <p:cTn id="20" dur="500"/>
                                        <p:tgtEl>
                                          <p:spTgt spid="4">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animEffect transition="in" filter="wipe(left)">
                                      <p:cBhvr>
                                        <p:cTn id="25" dur="500"/>
                                        <p:tgtEl>
                                          <p:spTgt spid="4">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4">
                                            <p:txEl>
                                              <p:pRg st="4" end="4"/>
                                            </p:txEl>
                                          </p:spTgt>
                                        </p:tgtEl>
                                        <p:attrNameLst>
                                          <p:attrName>style.visibility</p:attrName>
                                        </p:attrNameLst>
                                      </p:cBhvr>
                                      <p:to>
                                        <p:strVal val="visible"/>
                                      </p:to>
                                    </p:set>
                                    <p:animEffect transition="in" filter="wipe(left)">
                                      <p:cBhvr>
                                        <p:cTn id="30" dur="500"/>
                                        <p:tgtEl>
                                          <p:spTgt spid="4">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4">
                                            <p:txEl>
                                              <p:pRg st="5" end="5"/>
                                            </p:txEl>
                                          </p:spTgt>
                                        </p:tgtEl>
                                        <p:attrNameLst>
                                          <p:attrName>style.visibility</p:attrName>
                                        </p:attrNameLst>
                                      </p:cBhvr>
                                      <p:to>
                                        <p:strVal val="visible"/>
                                      </p:to>
                                    </p:set>
                                    <p:animEffect transition="in" filter="wipe(left)">
                                      <p:cBhvr>
                                        <p:cTn id="35" dur="500"/>
                                        <p:tgtEl>
                                          <p:spTgt spid="4">
                                            <p:txEl>
                                              <p:pRg st="5" end="5"/>
                                            </p:txEl>
                                          </p:spTgt>
                                        </p:tgtEl>
                                      </p:cBhvr>
                                    </p:animEffect>
                                  </p:childTnLst>
                                </p:cTn>
                              </p:par>
                              <p:par>
                                <p:cTn id="36" presetID="22" presetClass="entr" presetSubtype="8" fill="hold" grpId="0" nodeType="withEffect">
                                  <p:stCondLst>
                                    <p:cond delay="0"/>
                                  </p:stCondLst>
                                  <p:childTnLst>
                                    <p:set>
                                      <p:cBhvr>
                                        <p:cTn id="37" dur="1" fill="hold">
                                          <p:stCondLst>
                                            <p:cond delay="0"/>
                                          </p:stCondLst>
                                        </p:cTn>
                                        <p:tgtEl>
                                          <p:spTgt spid="4">
                                            <p:txEl>
                                              <p:pRg st="6" end="6"/>
                                            </p:txEl>
                                          </p:spTgt>
                                        </p:tgtEl>
                                        <p:attrNameLst>
                                          <p:attrName>style.visibility</p:attrName>
                                        </p:attrNameLst>
                                      </p:cBhvr>
                                      <p:to>
                                        <p:strVal val="visible"/>
                                      </p:to>
                                    </p:set>
                                    <p:animEffect transition="in" filter="wipe(left)">
                                      <p:cBhvr>
                                        <p:cTn id="38" dur="500"/>
                                        <p:tgtEl>
                                          <p:spTgt spid="4">
                                            <p:txEl>
                                              <p:pRg st="6" end="6"/>
                                            </p:txEl>
                                          </p:spTgt>
                                        </p:tgtEl>
                                      </p:cBhvr>
                                    </p:animEffect>
                                  </p:childTnLst>
                                </p:cTn>
                              </p:par>
                            </p:childTnLst>
                          </p:cTn>
                        </p:par>
                        <p:par>
                          <p:cTn id="39" fill="hold">
                            <p:stCondLst>
                              <p:cond delay="500"/>
                            </p:stCondLst>
                            <p:childTnLst>
                              <p:par>
                                <p:cTn id="40" presetID="53" presetClass="entr" presetSubtype="16" fill="hold" nodeType="afterEffect">
                                  <p:stCondLst>
                                    <p:cond delay="0"/>
                                  </p:stCondLst>
                                  <p:childTnLst>
                                    <p:set>
                                      <p:cBhvr>
                                        <p:cTn id="41" dur="1" fill="hold">
                                          <p:stCondLst>
                                            <p:cond delay="0"/>
                                          </p:stCondLst>
                                        </p:cTn>
                                        <p:tgtEl>
                                          <p:spTgt spid="8"/>
                                        </p:tgtEl>
                                        <p:attrNameLst>
                                          <p:attrName>style.visibility</p:attrName>
                                        </p:attrNameLst>
                                      </p:cBhvr>
                                      <p:to>
                                        <p:strVal val="visible"/>
                                      </p:to>
                                    </p:set>
                                    <p:anim calcmode="lin" valueType="num">
                                      <p:cBhvr>
                                        <p:cTn id="42" dur="1000" fill="hold"/>
                                        <p:tgtEl>
                                          <p:spTgt spid="8"/>
                                        </p:tgtEl>
                                        <p:attrNameLst>
                                          <p:attrName>ppt_w</p:attrName>
                                        </p:attrNameLst>
                                      </p:cBhvr>
                                      <p:tavLst>
                                        <p:tav tm="0">
                                          <p:val>
                                            <p:fltVal val="0"/>
                                          </p:val>
                                        </p:tav>
                                        <p:tav tm="100000">
                                          <p:val>
                                            <p:strVal val="#ppt_w"/>
                                          </p:val>
                                        </p:tav>
                                      </p:tavLst>
                                    </p:anim>
                                    <p:anim calcmode="lin" valueType="num">
                                      <p:cBhvr>
                                        <p:cTn id="43" dur="1000" fill="hold"/>
                                        <p:tgtEl>
                                          <p:spTgt spid="8"/>
                                        </p:tgtEl>
                                        <p:attrNameLst>
                                          <p:attrName>ppt_h</p:attrName>
                                        </p:attrNameLst>
                                      </p:cBhvr>
                                      <p:tavLst>
                                        <p:tav tm="0">
                                          <p:val>
                                            <p:fltVal val="0"/>
                                          </p:val>
                                        </p:tav>
                                        <p:tav tm="100000">
                                          <p:val>
                                            <p:strVal val="#ppt_h"/>
                                          </p:val>
                                        </p:tav>
                                      </p:tavLst>
                                    </p:anim>
                                    <p:animEffect transition="in" filter="fade">
                                      <p:cBhvr>
                                        <p:cTn id="44" dur="1000"/>
                                        <p:tgtEl>
                                          <p:spTgt spid="8"/>
                                        </p:tgtEl>
                                      </p:cBhvr>
                                    </p:animEffect>
                                  </p:childTnLst>
                                </p:cTn>
                              </p:par>
                            </p:childTnLst>
                          </p:cTn>
                        </p:par>
                        <p:par>
                          <p:cTn id="45" fill="hold">
                            <p:stCondLst>
                              <p:cond delay="1500"/>
                            </p:stCondLst>
                            <p:childTnLst>
                              <p:par>
                                <p:cTn id="46" presetID="22" presetClass="entr" presetSubtype="8" fill="hold" grpId="0" nodeType="afterEffect">
                                  <p:stCondLst>
                                    <p:cond delay="0"/>
                                  </p:stCondLst>
                                  <p:childTnLst>
                                    <p:set>
                                      <p:cBhvr>
                                        <p:cTn id="47" dur="1" fill="hold">
                                          <p:stCondLst>
                                            <p:cond delay="0"/>
                                          </p:stCondLst>
                                        </p:cTn>
                                        <p:tgtEl>
                                          <p:spTgt spid="5"/>
                                        </p:tgtEl>
                                        <p:attrNameLst>
                                          <p:attrName>style.visibility</p:attrName>
                                        </p:attrNameLst>
                                      </p:cBhvr>
                                      <p:to>
                                        <p:strVal val="visible"/>
                                      </p:to>
                                    </p:set>
                                    <p:animEffect transition="in" filter="wipe(left)">
                                      <p:cBhvr>
                                        <p:cTn id="48"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4" grpId="0" build="p"/>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3" name="TextBox 2"/>
          <p:cNvSpPr txBox="1"/>
          <p:nvPr/>
        </p:nvSpPr>
        <p:spPr>
          <a:xfrm>
            <a:off x="0" y="0"/>
            <a:ext cx="9144000" cy="1015663"/>
          </a:xfrm>
          <a:prstGeom prst="rect">
            <a:avLst/>
          </a:prstGeom>
          <a:noFill/>
        </p:spPr>
        <p:txBody>
          <a:bodyPr wrap="square" rtlCol="0">
            <a:spAutoFit/>
          </a:bodyPr>
          <a:lstStyle/>
          <a:p>
            <a:pPr algn="ctr"/>
            <a:r>
              <a:rPr lang="en-US" sz="6000" b="1" dirty="0" smtClean="0">
                <a:solidFill>
                  <a:srgbClr val="FFFFFF"/>
                </a:solidFill>
                <a:effectLst>
                  <a:outerShdw blurRad="50800" dist="38100" dir="2700000" algn="tl" rotWithShape="0">
                    <a:prstClr val="black">
                      <a:alpha val="40000"/>
                    </a:prstClr>
                  </a:outerShdw>
                </a:effectLst>
              </a:rPr>
              <a:t>Why Catalog?</a:t>
            </a:r>
            <a:endParaRPr lang="en-US" sz="6000" b="1" dirty="0">
              <a:solidFill>
                <a:srgbClr val="FFFFFF"/>
              </a:solidFill>
              <a:effectLst>
                <a:outerShdw blurRad="50800" dist="38100" dir="2700000" algn="tl" rotWithShape="0">
                  <a:prstClr val="black">
                    <a:alpha val="40000"/>
                  </a:prstClr>
                </a:outerShdw>
              </a:effectLst>
            </a:endParaRPr>
          </a:p>
        </p:txBody>
      </p:sp>
      <p:sp>
        <p:nvSpPr>
          <p:cNvPr id="4" name="TextBox 3"/>
          <p:cNvSpPr txBox="1"/>
          <p:nvPr/>
        </p:nvSpPr>
        <p:spPr>
          <a:xfrm>
            <a:off x="0" y="1053426"/>
            <a:ext cx="9144000" cy="1015663"/>
          </a:xfrm>
          <a:prstGeom prst="rect">
            <a:avLst/>
          </a:prstGeom>
          <a:noFill/>
        </p:spPr>
        <p:txBody>
          <a:bodyPr wrap="square" rtlCol="0">
            <a:spAutoFit/>
          </a:bodyPr>
          <a:lstStyle/>
          <a:p>
            <a:pPr algn="ctr"/>
            <a:r>
              <a:rPr lang="en-US" sz="6000" b="1" i="1" dirty="0" smtClean="0">
                <a:solidFill>
                  <a:srgbClr val="FFFFFF"/>
                </a:solidFill>
                <a:effectLst>
                  <a:outerShdw blurRad="50800" dist="38100" dir="2700000" algn="tl" rotWithShape="0">
                    <a:prstClr val="black">
                      <a:alpha val="40000"/>
                    </a:prstClr>
                  </a:outerShdw>
                </a:effectLst>
              </a:rPr>
              <a:t>So we can find things</a:t>
            </a:r>
            <a:endParaRPr lang="en-US" sz="6000" b="1" i="1" dirty="0">
              <a:solidFill>
                <a:srgbClr val="FFFFFF"/>
              </a:solidFill>
              <a:effectLst>
                <a:outerShdw blurRad="50800" dist="38100" dir="2700000" algn="tl" rotWithShape="0">
                  <a:prstClr val="black">
                    <a:alpha val="40000"/>
                  </a:prstClr>
                </a:outerShdw>
              </a:effectLst>
            </a:endParaRPr>
          </a:p>
        </p:txBody>
      </p:sp>
      <p:sp>
        <p:nvSpPr>
          <p:cNvPr id="5" name="TextBox 4"/>
          <p:cNvSpPr txBox="1"/>
          <p:nvPr/>
        </p:nvSpPr>
        <p:spPr>
          <a:xfrm>
            <a:off x="0" y="2959100"/>
            <a:ext cx="9144000" cy="1015663"/>
          </a:xfrm>
          <a:prstGeom prst="rect">
            <a:avLst/>
          </a:prstGeom>
          <a:noFill/>
        </p:spPr>
        <p:txBody>
          <a:bodyPr wrap="square" rtlCol="0">
            <a:spAutoFit/>
          </a:bodyPr>
          <a:lstStyle/>
          <a:p>
            <a:pPr algn="ctr"/>
            <a:r>
              <a:rPr lang="en-US" sz="6000" b="1" dirty="0" smtClean="0">
                <a:solidFill>
                  <a:srgbClr val="FFFFFF"/>
                </a:solidFill>
                <a:effectLst>
                  <a:outerShdw blurRad="50800" dist="38100" dir="2700000" algn="tl" rotWithShape="0">
                    <a:prstClr val="black">
                      <a:alpha val="40000"/>
                    </a:prstClr>
                  </a:outerShdw>
                </a:effectLst>
              </a:rPr>
              <a:t>Why Share on the Web?</a:t>
            </a:r>
            <a:endParaRPr lang="en-US" sz="6000" b="1" dirty="0">
              <a:solidFill>
                <a:srgbClr val="FFFFFF"/>
              </a:solidFill>
              <a:effectLst>
                <a:outerShdw blurRad="50800" dist="38100" dir="2700000" algn="tl" rotWithShape="0">
                  <a:prstClr val="black">
                    <a:alpha val="40000"/>
                  </a:prstClr>
                </a:outerShdw>
              </a:effectLst>
            </a:endParaRPr>
          </a:p>
        </p:txBody>
      </p:sp>
      <p:sp>
        <p:nvSpPr>
          <p:cNvPr id="6" name="TextBox 5"/>
          <p:cNvSpPr txBox="1"/>
          <p:nvPr/>
        </p:nvSpPr>
        <p:spPr>
          <a:xfrm>
            <a:off x="0" y="4919008"/>
            <a:ext cx="9144000" cy="1938992"/>
          </a:xfrm>
          <a:prstGeom prst="rect">
            <a:avLst/>
          </a:prstGeom>
          <a:noFill/>
        </p:spPr>
        <p:txBody>
          <a:bodyPr wrap="square" rtlCol="0">
            <a:spAutoFit/>
          </a:bodyPr>
          <a:lstStyle/>
          <a:p>
            <a:pPr algn="ctr"/>
            <a:r>
              <a:rPr lang="en-US" sz="6000" b="1" i="1" dirty="0" smtClean="0">
                <a:solidFill>
                  <a:srgbClr val="FFFFFF"/>
                </a:solidFill>
                <a:effectLst>
                  <a:outerShdw blurRad="50800" dist="38100" dir="2700000" algn="tl" rotWithShape="0">
                    <a:prstClr val="black">
                      <a:alpha val="40000"/>
                    </a:prstClr>
                  </a:outerShdw>
                </a:effectLst>
              </a:rPr>
              <a:t>So today’s users</a:t>
            </a:r>
          </a:p>
          <a:p>
            <a:pPr algn="ctr"/>
            <a:r>
              <a:rPr lang="en-US" sz="6000" b="1" i="1" dirty="0" smtClean="0">
                <a:solidFill>
                  <a:srgbClr val="FFFFFF"/>
                </a:solidFill>
                <a:effectLst>
                  <a:outerShdw blurRad="50800" dist="38100" dir="2700000" algn="tl" rotWithShape="0">
                    <a:prstClr val="black">
                      <a:alpha val="40000"/>
                    </a:prstClr>
                  </a:outerShdw>
                </a:effectLst>
              </a:rPr>
              <a:t>can find our things</a:t>
            </a:r>
            <a:endParaRPr lang="en-US" sz="6000" b="1" i="1" dirty="0">
              <a:solidFill>
                <a:srgbClr val="FFFFFF"/>
              </a:solidFill>
              <a:effectLst>
                <a:outerShdw blurRad="50800" dist="38100" dir="2700000" algn="tl" rotWithShape="0">
                  <a:prstClr val="black">
                    <a:alpha val="40000"/>
                  </a:prstClr>
                </a:outerShdw>
              </a:effectLst>
            </a:endParaRPr>
          </a:p>
        </p:txBody>
      </p:sp>
    </p:spTree>
    <p:extLst>
      <p:ext uri="{BB962C8B-B14F-4D97-AF65-F5344CB8AC3E}">
        <p14:creationId xmlns:p14="http://schemas.microsoft.com/office/powerpoint/2010/main" val="33484457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900" decel="100000" fill="hold"/>
                                        <p:tgtEl>
                                          <p:spTgt spid="3"/>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 presetClass="entr" presetSubtype="8"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0-#ppt_w/2"/>
                                          </p:val>
                                        </p:tav>
                                        <p:tav tm="100000">
                                          <p:val>
                                            <p:strVal val="#ppt_x"/>
                                          </p:val>
                                        </p:tav>
                                      </p:tavLst>
                                    </p:anim>
                                    <p:anim calcmode="lin" valueType="num">
                                      <p:cBhvr additive="base">
                                        <p:cTn id="16"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37"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900" decel="100000" fill="hold"/>
                                        <p:tgtEl>
                                          <p:spTgt spid="5"/>
                                        </p:tgtEl>
                                        <p:attrNameLst>
                                          <p:attrName>ppt_y</p:attrName>
                                        </p:attrNameLst>
                                      </p:cBhvr>
                                      <p:tavLst>
                                        <p:tav tm="0">
                                          <p:val>
                                            <p:strVal val="#ppt_y+1"/>
                                          </p:val>
                                        </p:tav>
                                        <p:tav tm="100000">
                                          <p:val>
                                            <p:strVal val="#ppt_y-.03"/>
                                          </p:val>
                                        </p:tav>
                                      </p:tavLst>
                                    </p:anim>
                                    <p:anim calcmode="lin" valueType="num">
                                      <p:cBhvr>
                                        <p:cTn id="24"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additive="base">
                                        <p:cTn id="29" dur="500" fill="hold"/>
                                        <p:tgtEl>
                                          <p:spTgt spid="6"/>
                                        </p:tgtEl>
                                        <p:attrNameLst>
                                          <p:attrName>ppt_x</p:attrName>
                                        </p:attrNameLst>
                                      </p:cBhvr>
                                      <p:tavLst>
                                        <p:tav tm="0">
                                          <p:val>
                                            <p:strVal val="#ppt_x"/>
                                          </p:val>
                                        </p:tav>
                                        <p:tav tm="100000">
                                          <p:val>
                                            <p:strVal val="#ppt_x"/>
                                          </p:val>
                                        </p:tav>
                                      </p:tavLst>
                                    </p:anim>
                                    <p:anim calcmode="lin" valueType="num">
                                      <p:cBhvr additive="base">
                                        <p:cTn id="3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3" name="TextBox 2"/>
          <p:cNvSpPr txBox="1"/>
          <p:nvPr/>
        </p:nvSpPr>
        <p:spPr>
          <a:xfrm>
            <a:off x="0" y="0"/>
            <a:ext cx="9144000" cy="1015663"/>
          </a:xfrm>
          <a:prstGeom prst="rect">
            <a:avLst/>
          </a:prstGeom>
          <a:noFill/>
        </p:spPr>
        <p:txBody>
          <a:bodyPr wrap="square" rtlCol="0">
            <a:spAutoFit/>
          </a:bodyPr>
          <a:lstStyle/>
          <a:p>
            <a:pPr algn="ctr"/>
            <a:r>
              <a:rPr lang="en-US" sz="6000" b="1" dirty="0" smtClean="0">
                <a:solidFill>
                  <a:srgbClr val="FFFFFF"/>
                </a:solidFill>
                <a:effectLst>
                  <a:outerShdw blurRad="50800" dist="38100" dir="2700000" algn="tl" rotWithShape="0">
                    <a:prstClr val="black">
                      <a:alpha val="40000"/>
                    </a:prstClr>
                  </a:outerShdw>
                </a:effectLst>
              </a:rPr>
              <a:t>Where are our users?</a:t>
            </a:r>
            <a:endParaRPr lang="en-US" sz="6000" b="1" dirty="0">
              <a:solidFill>
                <a:srgbClr val="FFFFFF"/>
              </a:solidFill>
              <a:effectLst>
                <a:outerShdw blurRad="50800" dist="38100" dir="2700000" algn="tl" rotWithShape="0">
                  <a:prstClr val="black">
                    <a:alpha val="40000"/>
                  </a:prstClr>
                </a:outerShdw>
              </a:effectLst>
            </a:endParaRPr>
          </a:p>
        </p:txBody>
      </p:sp>
      <p:pic>
        <p:nvPicPr>
          <p:cNvPr id="8" name="Picture 7"/>
          <p:cNvPicPr>
            <a:picLocks noChangeAspect="1"/>
          </p:cNvPicPr>
          <p:nvPr/>
        </p:nvPicPr>
        <p:blipFill rotWithShape="1">
          <a:blip r:embed="rId4" cstate="print">
            <a:extLst>
              <a:ext uri="{28A0092B-C50C-407E-A947-70E740481C1C}">
                <a14:useLocalDpi xmlns:a14="http://schemas.microsoft.com/office/drawing/2010/main"/>
              </a:ext>
            </a:extLst>
          </a:blip>
          <a:srcRect l="5972" t="10363" r="5972" b="9232"/>
          <a:stretch/>
        </p:blipFill>
        <p:spPr>
          <a:xfrm>
            <a:off x="-12531" y="2159000"/>
            <a:ext cx="9232731" cy="3276600"/>
          </a:xfrm>
          <a:prstGeom prst="rect">
            <a:avLst/>
          </a:prstGeom>
          <a:effectLst>
            <a:outerShdw blurRad="50800" dist="38100" dir="5400000" algn="t" rotWithShape="0">
              <a:prstClr val="black">
                <a:alpha val="40000"/>
              </a:prstClr>
            </a:outerShdw>
          </a:effectLst>
          <a:scene3d>
            <a:camera prst="orthographicFront"/>
            <a:lightRig rig="threePt" dir="t"/>
          </a:scene3d>
          <a:sp3d>
            <a:bevelT/>
          </a:sp3d>
        </p:spPr>
      </p:pic>
    </p:spTree>
    <p:extLst>
      <p:ext uri="{BB962C8B-B14F-4D97-AF65-F5344CB8AC3E}">
        <p14:creationId xmlns:p14="http://schemas.microsoft.com/office/powerpoint/2010/main" val="11339267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3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strVal val="(6*min(max(#ppt_w*#ppt_h,.3),1)-7.4)/-.7*#ppt_w"/>
                                          </p:val>
                                        </p:tav>
                                        <p:tav tm="100000">
                                          <p:val>
                                            <p:strVal val="#ppt_w"/>
                                          </p:val>
                                        </p:tav>
                                      </p:tavLst>
                                    </p:anim>
                                    <p:anim calcmode="lin" valueType="num">
                                      <p:cBhvr>
                                        <p:cTn id="8" dur="500" fill="hold"/>
                                        <p:tgtEl>
                                          <p:spTgt spid="8"/>
                                        </p:tgtEl>
                                        <p:attrNameLst>
                                          <p:attrName>ppt_h</p:attrName>
                                        </p:attrNameLst>
                                      </p:cBhvr>
                                      <p:tavLst>
                                        <p:tav tm="0">
                                          <p:val>
                                            <p:strVal val="(6*min(max(#ppt_w*#ppt_h,.3),1)-7.4)/-.7*#ppt_h"/>
                                          </p:val>
                                        </p:tav>
                                        <p:tav tm="100000">
                                          <p:val>
                                            <p:strVal val="#ppt_h"/>
                                          </p:val>
                                        </p:tav>
                                      </p:tavLst>
                                    </p:anim>
                                    <p:anim calcmode="lin" valueType="num">
                                      <p:cBhvr>
                                        <p:cTn id="9" dur="500" fill="hold"/>
                                        <p:tgtEl>
                                          <p:spTgt spid="8"/>
                                        </p:tgtEl>
                                        <p:attrNameLst>
                                          <p:attrName>ppt_x</p:attrName>
                                        </p:attrNameLst>
                                      </p:cBhvr>
                                      <p:tavLst>
                                        <p:tav tm="0">
                                          <p:val>
                                            <p:fltVal val="0.5"/>
                                          </p:val>
                                        </p:tav>
                                        <p:tav tm="100000">
                                          <p:val>
                                            <p:strVal val="#ppt_x"/>
                                          </p:val>
                                        </p:tav>
                                      </p:tavLst>
                                    </p:anim>
                                    <p:anim calcmode="lin" valueType="num">
                                      <p:cBhvr>
                                        <p:cTn id="10" dur="500" fill="hold"/>
                                        <p:tgtEl>
                                          <p:spTgt spid="8"/>
                                        </p:tgtEl>
                                        <p:attrNameLst>
                                          <p:attrName>ppt_y</p:attrName>
                                        </p:attrNameLst>
                                      </p:cBhvr>
                                      <p:tavLst>
                                        <p:tav tm="0">
                                          <p:val>
                                            <p:strVal val="1+(6*min(max(#ppt_w*#ppt_h,.3),1)-7.4)/-.7*#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233206" y="4864100"/>
            <a:ext cx="2063194" cy="2159000"/>
          </a:xfrm>
          <a:prstGeom prst="rect">
            <a:avLst/>
          </a:prstGeom>
        </p:spPr>
      </p:pic>
      <p:pic>
        <p:nvPicPr>
          <p:cNvPr id="3" name="Picture 2"/>
          <p:cNvPicPr>
            <a:picLocks noChangeAspect="1"/>
          </p:cNvPicPr>
          <p:nvPr/>
        </p:nvPicPr>
        <p:blipFill>
          <a:blip r:embed="rId4"/>
          <a:stretch>
            <a:fillRect/>
          </a:stretch>
        </p:blipFill>
        <p:spPr>
          <a:xfrm>
            <a:off x="1" y="0"/>
            <a:ext cx="3543299" cy="4081881"/>
          </a:xfrm>
          <a:prstGeom prst="rect">
            <a:avLst/>
          </a:prstGeom>
        </p:spPr>
      </p:pic>
      <p:sp>
        <p:nvSpPr>
          <p:cNvPr id="2" name="TextBox 1"/>
          <p:cNvSpPr txBox="1"/>
          <p:nvPr/>
        </p:nvSpPr>
        <p:spPr>
          <a:xfrm>
            <a:off x="3924300" y="939800"/>
            <a:ext cx="4940300" cy="1938992"/>
          </a:xfrm>
          <a:prstGeom prst="rect">
            <a:avLst/>
          </a:prstGeom>
          <a:noFill/>
        </p:spPr>
        <p:txBody>
          <a:bodyPr wrap="square" rtlCol="0">
            <a:spAutoFit/>
          </a:bodyPr>
          <a:lstStyle/>
          <a:p>
            <a:pPr algn="ctr"/>
            <a:r>
              <a:rPr lang="en-US" sz="4000" i="1" dirty="0" smtClean="0"/>
              <a:t>Data from one converted record does not an entity make</a:t>
            </a:r>
            <a:endParaRPr lang="en-US" sz="4000" i="1" dirty="0"/>
          </a:p>
        </p:txBody>
      </p:sp>
      <p:sp>
        <p:nvSpPr>
          <p:cNvPr id="4" name="TextBox 3"/>
          <p:cNvSpPr txBox="1"/>
          <p:nvPr/>
        </p:nvSpPr>
        <p:spPr>
          <a:xfrm>
            <a:off x="1" y="4208577"/>
            <a:ext cx="8991600" cy="2308324"/>
          </a:xfrm>
          <a:prstGeom prst="rect">
            <a:avLst/>
          </a:prstGeom>
          <a:noFill/>
        </p:spPr>
        <p:txBody>
          <a:bodyPr wrap="square" rtlCol="0">
            <a:spAutoFit/>
          </a:bodyPr>
          <a:lstStyle/>
          <a:p>
            <a:r>
              <a:rPr lang="en-US" sz="3200" dirty="0" smtClean="0"/>
              <a:t>Transformation into Linked Data is just a beginning …</a:t>
            </a:r>
          </a:p>
          <a:p>
            <a:pPr marL="1828800" lvl="3" indent="-457200">
              <a:buFont typeface="Arial"/>
              <a:buChar char="•"/>
            </a:pPr>
            <a:r>
              <a:rPr lang="en-US" sz="2800" dirty="0" smtClean="0"/>
              <a:t>Mine and analyze the aggregate</a:t>
            </a:r>
          </a:p>
          <a:p>
            <a:pPr marL="1828800" lvl="3" indent="-457200">
              <a:buFont typeface="Arial"/>
              <a:buChar char="•"/>
            </a:pPr>
            <a:r>
              <a:rPr lang="en-US" sz="2800" dirty="0" smtClean="0"/>
              <a:t>Identify, map, merge - evidence based</a:t>
            </a:r>
          </a:p>
          <a:p>
            <a:pPr marL="1828800" lvl="3" indent="-457200">
              <a:buFont typeface="Arial"/>
              <a:buChar char="•"/>
            </a:pPr>
            <a:r>
              <a:rPr lang="en-US" sz="2800" dirty="0" smtClean="0"/>
              <a:t>Relate to external sources</a:t>
            </a:r>
          </a:p>
          <a:p>
            <a:pPr marL="1828800" lvl="3" indent="-457200">
              <a:buFont typeface="Arial"/>
              <a:buChar char="•"/>
            </a:pPr>
            <a:r>
              <a:rPr lang="en-US" sz="2800" dirty="0" smtClean="0"/>
              <a:t>Establish the entities</a:t>
            </a:r>
          </a:p>
        </p:txBody>
      </p:sp>
      <p:sp>
        <p:nvSpPr>
          <p:cNvPr id="5" name="TextBox 4"/>
          <p:cNvSpPr txBox="1"/>
          <p:nvPr/>
        </p:nvSpPr>
        <p:spPr>
          <a:xfrm>
            <a:off x="4559300" y="0"/>
            <a:ext cx="4584700" cy="523220"/>
          </a:xfrm>
          <a:prstGeom prst="rect">
            <a:avLst/>
          </a:prstGeom>
          <a:noFill/>
        </p:spPr>
        <p:txBody>
          <a:bodyPr wrap="square" rtlCol="0">
            <a:spAutoFit/>
          </a:bodyPr>
          <a:lstStyle/>
          <a:p>
            <a:pPr algn="r"/>
            <a:r>
              <a:rPr lang="en-US" sz="2800" dirty="0" smtClean="0"/>
              <a:t>Getting from here to there</a:t>
            </a:r>
            <a:endParaRPr lang="en-US" sz="2800" dirty="0"/>
          </a:p>
        </p:txBody>
      </p:sp>
    </p:spTree>
    <p:extLst>
      <p:ext uri="{BB962C8B-B14F-4D97-AF65-F5344CB8AC3E}">
        <p14:creationId xmlns:p14="http://schemas.microsoft.com/office/powerpoint/2010/main" val="296529643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wipe(left)">
                                      <p:cBhvr>
                                        <p:cTn id="12" dur="500"/>
                                        <p:tgtEl>
                                          <p:spTgt spid="4">
                                            <p:txEl>
                                              <p:pRg st="0" end="0"/>
                                            </p:txEl>
                                          </p:spTgt>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4">
                                            <p:txEl>
                                              <p:pRg st="1" end="1"/>
                                            </p:txEl>
                                          </p:spTgt>
                                        </p:tgtEl>
                                        <p:attrNameLst>
                                          <p:attrName>style.visibility</p:attrName>
                                        </p:attrNameLst>
                                      </p:cBhvr>
                                      <p:to>
                                        <p:strVal val="visible"/>
                                      </p:to>
                                    </p:set>
                                    <p:animEffect transition="in" filter="wipe(left)">
                                      <p:cBhvr>
                                        <p:cTn id="21" dur="500"/>
                                        <p:tgtEl>
                                          <p:spTgt spid="4">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4">
                                            <p:txEl>
                                              <p:pRg st="2" end="2"/>
                                            </p:txEl>
                                          </p:spTgt>
                                        </p:tgtEl>
                                        <p:attrNameLst>
                                          <p:attrName>style.visibility</p:attrName>
                                        </p:attrNameLst>
                                      </p:cBhvr>
                                      <p:to>
                                        <p:strVal val="visible"/>
                                      </p:to>
                                    </p:set>
                                    <p:animEffect transition="in" filter="wipe(left)">
                                      <p:cBhvr>
                                        <p:cTn id="26" dur="500"/>
                                        <p:tgtEl>
                                          <p:spTgt spid="4">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4">
                                            <p:txEl>
                                              <p:pRg st="3" end="3"/>
                                            </p:txEl>
                                          </p:spTgt>
                                        </p:tgtEl>
                                        <p:attrNameLst>
                                          <p:attrName>style.visibility</p:attrName>
                                        </p:attrNameLst>
                                      </p:cBhvr>
                                      <p:to>
                                        <p:strVal val="visible"/>
                                      </p:to>
                                    </p:set>
                                    <p:animEffect transition="in" filter="wipe(left)">
                                      <p:cBhvr>
                                        <p:cTn id="31" dur="500"/>
                                        <p:tgtEl>
                                          <p:spTgt spid="4">
                                            <p:txEl>
                                              <p:pRg st="3" end="3"/>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4">
                                            <p:txEl>
                                              <p:pRg st="4" end="4"/>
                                            </p:txEl>
                                          </p:spTgt>
                                        </p:tgtEl>
                                        <p:attrNameLst>
                                          <p:attrName>style.visibility</p:attrName>
                                        </p:attrNameLst>
                                      </p:cBhvr>
                                      <p:to>
                                        <p:strVal val="visible"/>
                                      </p:to>
                                    </p:set>
                                    <p:animEffect transition="in" filter="wipe(left)">
                                      <p:cBhvr>
                                        <p:cTn id="36"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WorldCat Linked Data Explorer - closed.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543041"/>
            <a:ext cx="9144000" cy="5737709"/>
          </a:xfrm>
          <a:prstGeom prst="rect">
            <a:avLst/>
          </a:prstGeom>
        </p:spPr>
      </p:pic>
      <p:pic>
        <p:nvPicPr>
          <p:cNvPr id="5" name="Picture 4"/>
          <p:cNvPicPr>
            <a:picLocks noChangeAspect="1"/>
          </p:cNvPicPr>
          <p:nvPr/>
        </p:nvPicPr>
        <p:blipFill>
          <a:blip r:embed="rId4"/>
          <a:stretch>
            <a:fillRect/>
          </a:stretch>
        </p:blipFill>
        <p:spPr>
          <a:xfrm>
            <a:off x="0" y="0"/>
            <a:ext cx="9144000" cy="514303"/>
          </a:xfrm>
          <a:prstGeom prst="rect">
            <a:avLst/>
          </a:prstGeom>
        </p:spPr>
      </p:pic>
    </p:spTree>
    <p:extLst>
      <p:ext uri="{BB962C8B-B14F-4D97-AF65-F5344CB8AC3E}">
        <p14:creationId xmlns:p14="http://schemas.microsoft.com/office/powerpoint/2010/main" val="864571491"/>
      </p:ext>
    </p:extLst>
  </p:cSld>
  <p:clrMapOvr>
    <a:masterClrMapping/>
  </p:clrMapOvr>
  <p:transition>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WorldCat Linked Data Explorer.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543790"/>
            <a:ext cx="9144000" cy="24122910"/>
          </a:xfrm>
          <a:prstGeom prst="rect">
            <a:avLst/>
          </a:prstGeom>
        </p:spPr>
      </p:pic>
      <p:pic>
        <p:nvPicPr>
          <p:cNvPr id="6" name="Picture 5"/>
          <p:cNvPicPr>
            <a:picLocks noChangeAspect="1"/>
          </p:cNvPicPr>
          <p:nvPr/>
        </p:nvPicPr>
        <p:blipFill>
          <a:blip r:embed="rId4"/>
          <a:stretch>
            <a:fillRect/>
          </a:stretch>
        </p:blipFill>
        <p:spPr>
          <a:xfrm>
            <a:off x="0" y="0"/>
            <a:ext cx="9144000" cy="514303"/>
          </a:xfrm>
          <a:prstGeom prst="rect">
            <a:avLst/>
          </a:prstGeom>
        </p:spPr>
      </p:pic>
    </p:spTree>
    <p:extLst>
      <p:ext uri="{BB962C8B-B14F-4D97-AF65-F5344CB8AC3E}">
        <p14:creationId xmlns:p14="http://schemas.microsoft.com/office/powerpoint/2010/main" val="1729162937"/>
      </p:ext>
    </p:extLst>
  </p:cSld>
  <p:clrMapOvr>
    <a:masterClrMapping/>
  </p:clrMapOvr>
  <mc:AlternateContent xmlns:mc="http://schemas.openxmlformats.org/markup-compatibility/2006" xmlns:p14="http://schemas.microsoft.com/office/powerpoint/2010/main">
    <mc:Choice Requires="p14">
      <p:transition spd="slow" p14:dur="2000">
        <p:wipe dir="d"/>
      </p:transition>
    </mc:Choice>
    <mc:Fallback xmlns="">
      <p:transition xmlns:p14="http://schemas.microsoft.com/office/powerpoint/2010/main" spd="slow">
        <p:wipe dir="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4" presetClass="path" presetSubtype="0" fill="hold" nodeType="clickEffect">
                                  <p:stCondLst>
                                    <p:cond delay="0"/>
                                  </p:stCondLst>
                                  <p:childTnLst>
                                    <p:animMotion origin="layout" path="M 0 -2.22222E-6 L 0.00313 -2.58518 " pathEditMode="relative" rAng="0" ptsTypes="AA">
                                      <p:cBhvr>
                                        <p:cTn id="6" dur="6500" fill="hold"/>
                                        <p:tgtEl>
                                          <p:spTgt spid="5"/>
                                        </p:tgtEl>
                                        <p:attrNameLst>
                                          <p:attrName>ppt_x</p:attrName>
                                          <p:attrName>ppt_y</p:attrName>
                                        </p:attrNameLst>
                                      </p:cBhvr>
                                      <p:rCtr x="156" y="-1292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12700" y="-9221"/>
            <a:ext cx="9131300" cy="6629323"/>
          </a:xfrm>
          <a:prstGeom prst="rect">
            <a:avLst/>
          </a:prstGeom>
        </p:spPr>
      </p:pic>
      <p:sp>
        <p:nvSpPr>
          <p:cNvPr id="6" name="TextBox 5"/>
          <p:cNvSpPr txBox="1"/>
          <p:nvPr/>
        </p:nvSpPr>
        <p:spPr>
          <a:xfrm>
            <a:off x="6819900" y="6620102"/>
            <a:ext cx="2324100" cy="215444"/>
          </a:xfrm>
          <a:prstGeom prst="rect">
            <a:avLst/>
          </a:prstGeom>
          <a:noFill/>
        </p:spPr>
        <p:txBody>
          <a:bodyPr wrap="square" rtlCol="0">
            <a:spAutoFit/>
          </a:bodyPr>
          <a:lstStyle/>
          <a:p>
            <a:pPr algn="r"/>
            <a:r>
              <a:rPr lang="en-US" sz="800" dirty="0" smtClean="0"/>
              <a:t>Image courtesy of: </a:t>
            </a:r>
            <a:r>
              <a:rPr lang="en-US" sz="800" dirty="0" err="1" smtClean="0"/>
              <a:t>Shropshire</a:t>
            </a:r>
            <a:r>
              <a:rPr lang="en-US" sz="800" dirty="0" smtClean="0"/>
              <a:t> </a:t>
            </a:r>
            <a:r>
              <a:rPr lang="en-US" sz="800" dirty="0"/>
              <a:t>County Council</a:t>
            </a:r>
          </a:p>
        </p:txBody>
      </p:sp>
      <p:sp>
        <p:nvSpPr>
          <p:cNvPr id="7" name="TextBox 6"/>
          <p:cNvSpPr txBox="1"/>
          <p:nvPr/>
        </p:nvSpPr>
        <p:spPr>
          <a:xfrm>
            <a:off x="12700" y="6620102"/>
            <a:ext cx="2324100" cy="215444"/>
          </a:xfrm>
          <a:prstGeom prst="rect">
            <a:avLst/>
          </a:prstGeom>
          <a:noFill/>
        </p:spPr>
        <p:txBody>
          <a:bodyPr wrap="square" rtlCol="0">
            <a:spAutoFit/>
          </a:bodyPr>
          <a:lstStyle/>
          <a:p>
            <a:r>
              <a:rPr lang="en-US" sz="800" dirty="0" smtClean="0"/>
              <a:t>1779 (c.)</a:t>
            </a:r>
            <a:endParaRPr lang="en-US" sz="800" dirty="0"/>
          </a:p>
        </p:txBody>
      </p:sp>
      <p:sp>
        <p:nvSpPr>
          <p:cNvPr id="8" name="TextBox 7"/>
          <p:cNvSpPr txBox="1"/>
          <p:nvPr/>
        </p:nvSpPr>
        <p:spPr>
          <a:xfrm>
            <a:off x="1600200" y="146734"/>
            <a:ext cx="5943600" cy="646331"/>
          </a:xfrm>
          <a:prstGeom prst="rect">
            <a:avLst/>
          </a:prstGeom>
          <a:noFill/>
        </p:spPr>
        <p:txBody>
          <a:bodyPr wrap="square" rtlCol="0">
            <a:spAutoFit/>
          </a:bodyPr>
          <a:lstStyle/>
          <a:p>
            <a:pPr algn="ctr"/>
            <a:r>
              <a:rPr lang="en-US" sz="3600" b="1" dirty="0" smtClean="0">
                <a:latin typeface="Times New Roman"/>
                <a:cs typeface="Times New Roman"/>
              </a:rPr>
              <a:t>The Industrial Revolution</a:t>
            </a:r>
            <a:endParaRPr lang="en-US" sz="3600" b="1" dirty="0">
              <a:latin typeface="Times New Roman"/>
              <a:cs typeface="Times New Roman"/>
            </a:endParaRPr>
          </a:p>
        </p:txBody>
      </p:sp>
    </p:spTree>
    <p:extLst>
      <p:ext uri="{BB962C8B-B14F-4D97-AF65-F5344CB8AC3E}">
        <p14:creationId xmlns:p14="http://schemas.microsoft.com/office/powerpoint/2010/main" val="24586555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282715"/>
          </a:xfrm>
          <a:prstGeom prst="rect">
            <a:avLst/>
          </a:prstGeom>
        </p:spPr>
      </p:pic>
      <p:pic>
        <p:nvPicPr>
          <p:cNvPr id="3" name="Picture 2"/>
          <p:cNvPicPr>
            <a:picLocks noChangeAspect="1"/>
          </p:cNvPicPr>
          <p:nvPr/>
        </p:nvPicPr>
        <p:blipFill>
          <a:blip r:embed="rId4"/>
          <a:stretch>
            <a:fillRect/>
          </a:stretch>
        </p:blipFill>
        <p:spPr>
          <a:xfrm>
            <a:off x="0" y="0"/>
            <a:ext cx="9144000" cy="6282715"/>
          </a:xfrm>
          <a:prstGeom prst="rect">
            <a:avLst/>
          </a:prstGeom>
        </p:spPr>
      </p:pic>
      <p:sp>
        <p:nvSpPr>
          <p:cNvPr id="9" name="Donut 8"/>
          <p:cNvSpPr/>
          <p:nvPr/>
        </p:nvSpPr>
        <p:spPr>
          <a:xfrm>
            <a:off x="265547" y="4687455"/>
            <a:ext cx="3648363" cy="381000"/>
          </a:xfrm>
          <a:prstGeom prst="donut">
            <a:avLst>
              <a:gd name="adj" fmla="val 9848"/>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05327936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2000"/>
                                        <p:tgtEl>
                                          <p:spTgt spid="3"/>
                                        </p:tgtEl>
                                      </p:cBhvr>
                                    </p:animEffect>
                                  </p:childTnLst>
                                </p:cTn>
                              </p:par>
                            </p:childTnLst>
                          </p:cTn>
                        </p:par>
                        <p:par>
                          <p:cTn id="8" fill="hold">
                            <p:stCondLst>
                              <p:cond delay="2000"/>
                            </p:stCondLst>
                            <p:childTnLst>
                              <p:par>
                                <p:cTn id="9" presetID="53" presetClass="entr" presetSubtype="16" fill="hold" grpId="0" nodeType="afterEffect">
                                  <p:stCondLst>
                                    <p:cond delay="1000"/>
                                  </p:stCondLst>
                                  <p:childTnLst>
                                    <p:set>
                                      <p:cBhvr>
                                        <p:cTn id="10" dur="1" fill="hold">
                                          <p:stCondLst>
                                            <p:cond delay="0"/>
                                          </p:stCondLst>
                                        </p:cTn>
                                        <p:tgtEl>
                                          <p:spTgt spid="9"/>
                                        </p:tgtEl>
                                        <p:attrNameLst>
                                          <p:attrName>style.visibility</p:attrName>
                                        </p:attrNameLst>
                                      </p:cBhvr>
                                      <p:to>
                                        <p:strVal val="visible"/>
                                      </p:to>
                                    </p:set>
                                    <p:anim calcmode="lin" valueType="num">
                                      <p:cBhvr>
                                        <p:cTn id="11" dur="500" fill="hold"/>
                                        <p:tgtEl>
                                          <p:spTgt spid="9"/>
                                        </p:tgtEl>
                                        <p:attrNameLst>
                                          <p:attrName>ppt_w</p:attrName>
                                        </p:attrNameLst>
                                      </p:cBhvr>
                                      <p:tavLst>
                                        <p:tav tm="0">
                                          <p:val>
                                            <p:fltVal val="0"/>
                                          </p:val>
                                        </p:tav>
                                        <p:tav tm="100000">
                                          <p:val>
                                            <p:strVal val="#ppt_w"/>
                                          </p:val>
                                        </p:tav>
                                      </p:tavLst>
                                    </p:anim>
                                    <p:anim calcmode="lin" valueType="num">
                                      <p:cBhvr>
                                        <p:cTn id="12" dur="500" fill="hold"/>
                                        <p:tgtEl>
                                          <p:spTgt spid="9"/>
                                        </p:tgtEl>
                                        <p:attrNameLst>
                                          <p:attrName>ppt_h</p:attrName>
                                        </p:attrNameLst>
                                      </p:cBhvr>
                                      <p:tavLst>
                                        <p:tav tm="0">
                                          <p:val>
                                            <p:fltVal val="0"/>
                                          </p:val>
                                        </p:tav>
                                        <p:tav tm="100000">
                                          <p:val>
                                            <p:strVal val="#ppt_h"/>
                                          </p:val>
                                        </p:tav>
                                      </p:tavLst>
                                    </p:anim>
                                    <p:animEffect transition="in" filter="fade">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172164"/>
            <a:ext cx="8866591" cy="7242822"/>
          </a:xfrm>
          <a:prstGeom prst="rect">
            <a:avLst/>
          </a:prstGeom>
          <a:ln>
            <a:noFill/>
          </a:ln>
          <a:effectLst/>
        </p:spPr>
      </p:pic>
    </p:spTree>
    <p:extLst>
      <p:ext uri="{BB962C8B-B14F-4D97-AF65-F5344CB8AC3E}">
        <p14:creationId xmlns:p14="http://schemas.microsoft.com/office/powerpoint/2010/main" val="12118989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68039" y="68041"/>
            <a:ext cx="9005034" cy="5976298"/>
            <a:chOff x="68040" y="68040"/>
            <a:chExt cx="8663868" cy="5749880"/>
          </a:xfrm>
          <a:solidFill>
            <a:srgbClr val="455560"/>
          </a:solidFill>
        </p:grpSpPr>
        <p:sp>
          <p:nvSpPr>
            <p:cNvPr id="9" name="Rectangle 8"/>
            <p:cNvSpPr/>
            <p:nvPr/>
          </p:nvSpPr>
          <p:spPr>
            <a:xfrm>
              <a:off x="68040" y="68040"/>
              <a:ext cx="1387278" cy="1387278"/>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p:cNvSpPr/>
            <p:nvPr/>
          </p:nvSpPr>
          <p:spPr>
            <a:xfrm>
              <a:off x="68040" y="1522241"/>
              <a:ext cx="1387278" cy="1387278"/>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Rectangle 22"/>
            <p:cNvSpPr/>
            <p:nvPr/>
          </p:nvSpPr>
          <p:spPr>
            <a:xfrm>
              <a:off x="68040" y="2976442"/>
              <a:ext cx="1387278" cy="1387278"/>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Rectangle 27"/>
            <p:cNvSpPr/>
            <p:nvPr/>
          </p:nvSpPr>
          <p:spPr>
            <a:xfrm>
              <a:off x="68040" y="4430642"/>
              <a:ext cx="1387278" cy="1387278"/>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9" name="Rectangle 48"/>
            <p:cNvSpPr/>
            <p:nvPr/>
          </p:nvSpPr>
          <p:spPr>
            <a:xfrm>
              <a:off x="1523358" y="68040"/>
              <a:ext cx="1387278" cy="1387278"/>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0" name="Rectangle 49"/>
            <p:cNvSpPr/>
            <p:nvPr/>
          </p:nvSpPr>
          <p:spPr>
            <a:xfrm>
              <a:off x="1523358" y="1522241"/>
              <a:ext cx="1387278" cy="1387278"/>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1" name="Rectangle 50"/>
            <p:cNvSpPr/>
            <p:nvPr/>
          </p:nvSpPr>
          <p:spPr>
            <a:xfrm>
              <a:off x="1523358" y="2976442"/>
              <a:ext cx="1387278" cy="1387278"/>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2" name="Rectangle 51"/>
            <p:cNvSpPr/>
            <p:nvPr/>
          </p:nvSpPr>
          <p:spPr>
            <a:xfrm>
              <a:off x="1523358" y="4430642"/>
              <a:ext cx="1387278" cy="1387278"/>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3" name="Rectangle 52"/>
            <p:cNvSpPr/>
            <p:nvPr/>
          </p:nvSpPr>
          <p:spPr>
            <a:xfrm>
              <a:off x="2978676" y="68040"/>
              <a:ext cx="1387278" cy="1387278"/>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4" name="Rectangle 53"/>
            <p:cNvSpPr/>
            <p:nvPr/>
          </p:nvSpPr>
          <p:spPr>
            <a:xfrm>
              <a:off x="2978676" y="1522241"/>
              <a:ext cx="1387278" cy="1387278"/>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5" name="Rectangle 54"/>
            <p:cNvSpPr/>
            <p:nvPr/>
          </p:nvSpPr>
          <p:spPr>
            <a:xfrm>
              <a:off x="2978676" y="2976442"/>
              <a:ext cx="1387278" cy="1387278"/>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6" name="Rectangle 55"/>
            <p:cNvSpPr/>
            <p:nvPr/>
          </p:nvSpPr>
          <p:spPr>
            <a:xfrm>
              <a:off x="2978676" y="4430642"/>
              <a:ext cx="1387278" cy="1387278"/>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7" name="Rectangle 56"/>
            <p:cNvSpPr/>
            <p:nvPr/>
          </p:nvSpPr>
          <p:spPr>
            <a:xfrm>
              <a:off x="4433994" y="68040"/>
              <a:ext cx="1387278" cy="1387278"/>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8" name="Rectangle 57"/>
            <p:cNvSpPr/>
            <p:nvPr/>
          </p:nvSpPr>
          <p:spPr>
            <a:xfrm>
              <a:off x="4433994" y="1522241"/>
              <a:ext cx="1387278" cy="1387278"/>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9" name="Rectangle 58"/>
            <p:cNvSpPr/>
            <p:nvPr/>
          </p:nvSpPr>
          <p:spPr>
            <a:xfrm>
              <a:off x="4433994" y="2976442"/>
              <a:ext cx="1387278" cy="1387278"/>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0" name="Rectangle 59"/>
            <p:cNvSpPr/>
            <p:nvPr/>
          </p:nvSpPr>
          <p:spPr>
            <a:xfrm>
              <a:off x="4433994" y="4430642"/>
              <a:ext cx="1387278" cy="1387278"/>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1" name="Rectangle 60"/>
            <p:cNvSpPr/>
            <p:nvPr/>
          </p:nvSpPr>
          <p:spPr>
            <a:xfrm>
              <a:off x="5889312" y="68040"/>
              <a:ext cx="1387278" cy="1387278"/>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2" name="Rectangle 61"/>
            <p:cNvSpPr/>
            <p:nvPr/>
          </p:nvSpPr>
          <p:spPr>
            <a:xfrm>
              <a:off x="5889312" y="1522241"/>
              <a:ext cx="1387278" cy="1387278"/>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3" name="Rectangle 62"/>
            <p:cNvSpPr/>
            <p:nvPr/>
          </p:nvSpPr>
          <p:spPr>
            <a:xfrm>
              <a:off x="5889312" y="2976442"/>
              <a:ext cx="1387278" cy="1387278"/>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4" name="Rectangle 63"/>
            <p:cNvSpPr/>
            <p:nvPr/>
          </p:nvSpPr>
          <p:spPr>
            <a:xfrm>
              <a:off x="5889312" y="4430642"/>
              <a:ext cx="1387278" cy="1387278"/>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5" name="Rectangle 64"/>
            <p:cNvSpPr/>
            <p:nvPr/>
          </p:nvSpPr>
          <p:spPr>
            <a:xfrm>
              <a:off x="7344630" y="68040"/>
              <a:ext cx="1387278" cy="1387278"/>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6" name="Rectangle 65"/>
            <p:cNvSpPr/>
            <p:nvPr/>
          </p:nvSpPr>
          <p:spPr>
            <a:xfrm>
              <a:off x="7344630" y="1522241"/>
              <a:ext cx="1387278" cy="1387278"/>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7" name="Rectangle 66"/>
            <p:cNvSpPr/>
            <p:nvPr/>
          </p:nvSpPr>
          <p:spPr>
            <a:xfrm>
              <a:off x="7344630" y="2976442"/>
              <a:ext cx="1387278" cy="1387278"/>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8" name="Rectangle 67"/>
            <p:cNvSpPr/>
            <p:nvPr/>
          </p:nvSpPr>
          <p:spPr>
            <a:xfrm>
              <a:off x="7344630" y="4430642"/>
              <a:ext cx="1387278" cy="1387278"/>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79" name="Rectangle 78"/>
          <p:cNvSpPr/>
          <p:nvPr/>
        </p:nvSpPr>
        <p:spPr>
          <a:xfrm>
            <a:off x="68039" y="68043"/>
            <a:ext cx="9005034" cy="1441906"/>
          </a:xfrm>
          <a:prstGeom prst="rect">
            <a:avLst/>
          </a:prstGeom>
          <a:solidFill>
            <a:schemeClr val="accent3"/>
          </a:solidFill>
        </p:spPr>
        <p:txBody>
          <a:bodyPr wrap="square" lIns="548640" tIns="182880" rIns="274320" bIns="182880" anchor="ctr" anchorCtr="0">
            <a:noAutofit/>
          </a:bodyPr>
          <a:lstStyle/>
          <a:p>
            <a:pPr>
              <a:lnSpc>
                <a:spcPct val="90000"/>
              </a:lnSpc>
            </a:pPr>
            <a:r>
              <a:rPr lang="en-US" sz="2400" spc="-100" dirty="0">
                <a:solidFill>
                  <a:schemeClr val="bg1"/>
                </a:solidFill>
              </a:rPr>
              <a:t>Entities and library </a:t>
            </a:r>
            <a:r>
              <a:rPr lang="en-US" sz="2400" spc="-100" dirty="0" smtClean="0">
                <a:solidFill>
                  <a:schemeClr val="bg1"/>
                </a:solidFill>
              </a:rPr>
              <a:t>workflows</a:t>
            </a:r>
            <a:r>
              <a:rPr lang="en-US" sz="2400" spc="-100" dirty="0">
                <a:solidFill>
                  <a:schemeClr val="bg1"/>
                </a:solidFill>
              </a:rPr>
              <a:t/>
            </a:r>
            <a:br>
              <a:rPr lang="en-US" sz="2400" spc="-100" dirty="0">
                <a:solidFill>
                  <a:schemeClr val="bg1"/>
                </a:solidFill>
              </a:rPr>
            </a:br>
            <a:r>
              <a:rPr lang="en-US" sz="4000" spc="-100" dirty="0" smtClean="0">
                <a:solidFill>
                  <a:schemeClr val="bg1"/>
                </a:solidFill>
              </a:rPr>
              <a:t>Discovery</a:t>
            </a:r>
            <a:endParaRPr lang="en-US" sz="4000" spc="-100" dirty="0">
              <a:solidFill>
                <a:schemeClr val="bg1"/>
              </a:solidFill>
            </a:endParaRPr>
          </a:p>
        </p:txBody>
      </p:sp>
      <p:sp>
        <p:nvSpPr>
          <p:cNvPr id="82" name="Rectangle 81"/>
          <p:cNvSpPr/>
          <p:nvPr/>
        </p:nvSpPr>
        <p:spPr>
          <a:xfrm>
            <a:off x="68039" y="1579504"/>
            <a:ext cx="9005034" cy="4464835"/>
          </a:xfrm>
          <a:prstGeom prst="rect">
            <a:avLst/>
          </a:prstGeom>
          <a:solidFill>
            <a:schemeClr val="accent1"/>
          </a:solidFill>
        </p:spPr>
        <p:txBody>
          <a:bodyPr wrap="square" lIns="548640" tIns="182880" rIns="274320" bIns="182880" anchor="ctr" anchorCtr="0">
            <a:noAutofit/>
          </a:bodyPr>
          <a:lstStyle/>
          <a:p>
            <a:pPr>
              <a:lnSpc>
                <a:spcPct val="90000"/>
              </a:lnSpc>
            </a:pPr>
            <a:endParaRPr lang="en-US" sz="4000" spc="-100" dirty="0">
              <a:solidFill>
                <a:schemeClr val="bg1"/>
              </a:solidFill>
            </a:endParaRPr>
          </a:p>
        </p:txBody>
      </p:sp>
      <p:pic>
        <p:nvPicPr>
          <p:cNvPr id="10" name="Picture 9"/>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01238" y="1881517"/>
            <a:ext cx="2520849" cy="3858349"/>
          </a:xfrm>
          <a:prstGeom prst="rect">
            <a:avLst/>
          </a:prstGeom>
        </p:spPr>
      </p:pic>
      <p:grpSp>
        <p:nvGrpSpPr>
          <p:cNvPr id="34" name="Group 33"/>
          <p:cNvGrpSpPr/>
          <p:nvPr/>
        </p:nvGrpSpPr>
        <p:grpSpPr>
          <a:xfrm>
            <a:off x="3539564" y="1808785"/>
            <a:ext cx="5157953" cy="4399238"/>
            <a:chOff x="201540" y="1899104"/>
            <a:chExt cx="5157953" cy="4399238"/>
          </a:xfrm>
        </p:grpSpPr>
        <p:sp>
          <p:nvSpPr>
            <p:cNvPr id="35" name="Rounded Rectangle 34"/>
            <p:cNvSpPr/>
            <p:nvPr/>
          </p:nvSpPr>
          <p:spPr>
            <a:xfrm>
              <a:off x="201540" y="1899104"/>
              <a:ext cx="5157953" cy="3962398"/>
            </a:xfrm>
            <a:prstGeom prst="roundRect">
              <a:avLst>
                <a:gd name="adj" fmla="val 4435"/>
              </a:avLst>
            </a:prstGeom>
            <a:solidFill>
              <a:srgbClr val="CDE5F6"/>
            </a:solidFill>
            <a:ln>
              <a:solidFill>
                <a:schemeClr val="tx2"/>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t" anchorCtr="0"/>
            <a:lstStyle/>
            <a:p>
              <a:r>
                <a:rPr lang="en-US" sz="2800" dirty="0" smtClean="0">
                  <a:solidFill>
                    <a:srgbClr val="2178B5"/>
                  </a:solidFill>
                  <a:latin typeface="Calibri Light"/>
                  <a:cs typeface="Calibri Light"/>
                </a:rPr>
                <a:t>The Name of the Rose</a:t>
              </a:r>
              <a:endParaRPr lang="en-US" sz="2800" dirty="0">
                <a:solidFill>
                  <a:srgbClr val="2178B5"/>
                </a:solidFill>
                <a:latin typeface="Calibri Light"/>
                <a:cs typeface="Calibri Light"/>
              </a:endParaRPr>
            </a:p>
          </p:txBody>
        </p:sp>
        <p:pic>
          <p:nvPicPr>
            <p:cNvPr id="36" name="Picture 35" descr="WCatLogo_H_300.jpg"/>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a:xfrm>
              <a:off x="4575610" y="2051503"/>
              <a:ext cx="594422" cy="576436"/>
            </a:xfrm>
            <a:prstGeom prst="rect">
              <a:avLst/>
            </a:prstGeom>
          </p:spPr>
        </p:pic>
        <p:sp>
          <p:nvSpPr>
            <p:cNvPr id="37" name="TextBox 36"/>
            <p:cNvSpPr txBox="1"/>
            <p:nvPr/>
          </p:nvSpPr>
          <p:spPr>
            <a:xfrm>
              <a:off x="1928223" y="2718141"/>
              <a:ext cx="3241809" cy="1107996"/>
            </a:xfrm>
            <a:prstGeom prst="rect">
              <a:avLst/>
            </a:prstGeom>
            <a:noFill/>
          </p:spPr>
          <p:txBody>
            <a:bodyPr wrap="square" rtlCol="0">
              <a:spAutoFit/>
            </a:bodyPr>
            <a:lstStyle/>
            <a:p>
              <a:pPr>
                <a:spcBef>
                  <a:spcPts val="600"/>
                </a:spcBef>
              </a:pPr>
              <a:r>
                <a:rPr lang="en-US" sz="1100" b="1" dirty="0" smtClean="0"/>
                <a:t>Summary: </a:t>
              </a:r>
              <a:r>
                <a:rPr lang="en-US" sz="1100" dirty="0"/>
                <a:t>The year is 1327. Franciscans in a wealthy Italian abbey are suspected of heresy, and Brother William of Baskerville arrives to investigate. His delicate mission is suddenly overshadowed by seven bizarre deaths that take place in seven days and nights of apocalyptic terror. </a:t>
              </a:r>
            </a:p>
          </p:txBody>
        </p:sp>
        <p:pic>
          <p:nvPicPr>
            <p:cNvPr id="38" name="Picture 37"/>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386648" y="2773810"/>
              <a:ext cx="1382657" cy="2064109"/>
            </a:xfrm>
            <a:prstGeom prst="rect">
              <a:avLst/>
            </a:prstGeom>
            <a:ln>
              <a:solidFill>
                <a:schemeClr val="bg1">
                  <a:lumMod val="65000"/>
                </a:schemeClr>
              </a:solidFill>
            </a:ln>
            <a:effectLst>
              <a:outerShdw blurRad="50800" dist="38100" dir="2700000" algn="tl" rotWithShape="0">
                <a:prstClr val="black">
                  <a:alpha val="40000"/>
                </a:prstClr>
              </a:outerShdw>
            </a:effectLst>
          </p:spPr>
        </p:pic>
        <p:sp>
          <p:nvSpPr>
            <p:cNvPr id="39" name="TextBox 38"/>
            <p:cNvSpPr txBox="1"/>
            <p:nvPr/>
          </p:nvSpPr>
          <p:spPr>
            <a:xfrm>
              <a:off x="1928223" y="3990379"/>
              <a:ext cx="3431270" cy="307777"/>
            </a:xfrm>
            <a:prstGeom prst="rect">
              <a:avLst/>
            </a:prstGeom>
            <a:noFill/>
          </p:spPr>
          <p:txBody>
            <a:bodyPr wrap="square" lIns="182880" rIns="182880" rtlCol="0">
              <a:spAutoFit/>
            </a:bodyPr>
            <a:lstStyle/>
            <a:p>
              <a:pPr algn="ctr">
                <a:spcBef>
                  <a:spcPts val="600"/>
                </a:spcBef>
              </a:pPr>
              <a:r>
                <a:rPr lang="en-US" sz="1400" b="1" dirty="0" smtClean="0"/>
                <a:t>Subjects</a:t>
              </a:r>
              <a:endParaRPr lang="en-US" sz="1400" dirty="0"/>
            </a:p>
          </p:txBody>
        </p:sp>
        <p:sp>
          <p:nvSpPr>
            <p:cNvPr id="40" name="TextBox 39"/>
            <p:cNvSpPr txBox="1"/>
            <p:nvPr/>
          </p:nvSpPr>
          <p:spPr>
            <a:xfrm>
              <a:off x="201540" y="4913347"/>
              <a:ext cx="5157953" cy="1384995"/>
            </a:xfrm>
            <a:prstGeom prst="rect">
              <a:avLst/>
            </a:prstGeom>
            <a:noFill/>
          </p:spPr>
          <p:txBody>
            <a:bodyPr wrap="square" lIns="182880" rIns="182880" rtlCol="0">
              <a:spAutoFit/>
            </a:bodyPr>
            <a:lstStyle/>
            <a:p>
              <a:pPr algn="ctr">
                <a:spcBef>
                  <a:spcPts val="600"/>
                </a:spcBef>
              </a:pPr>
              <a:r>
                <a:rPr lang="en-US" sz="1400" b="1" dirty="0" smtClean="0"/>
                <a:t>Borrowing Options</a:t>
              </a:r>
            </a:p>
            <a:p>
              <a:pPr algn="ctr">
                <a:spcBef>
                  <a:spcPts val="600"/>
                </a:spcBef>
              </a:pPr>
              <a:r>
                <a:rPr lang="en-US" sz="1200" u="sng" dirty="0" smtClean="0">
                  <a:solidFill>
                    <a:schemeClr val="accent1"/>
                  </a:solidFill>
                </a:rPr>
                <a:t>eBooks </a:t>
              </a:r>
              <a:r>
                <a:rPr lang="en-US" sz="1200" dirty="0" smtClean="0"/>
                <a:t>| </a:t>
              </a:r>
              <a:r>
                <a:rPr lang="en-US" sz="1200" u="sng" dirty="0" smtClean="0">
                  <a:solidFill>
                    <a:srgbClr val="2178B5"/>
                  </a:solidFill>
                </a:rPr>
                <a:t>Printed Books </a:t>
              </a:r>
              <a:r>
                <a:rPr lang="en-US" sz="1200" dirty="0" smtClean="0"/>
                <a:t>| </a:t>
              </a:r>
              <a:r>
                <a:rPr lang="en-US" sz="1200" u="sng" dirty="0" smtClean="0">
                  <a:solidFill>
                    <a:srgbClr val="2178B5"/>
                  </a:solidFill>
                </a:rPr>
                <a:t>Audio Books</a:t>
              </a:r>
            </a:p>
            <a:p>
              <a:pPr algn="ctr">
                <a:spcBef>
                  <a:spcPts val="600"/>
                </a:spcBef>
              </a:pPr>
              <a:r>
                <a:rPr lang="en-US" sz="1200" u="sng" dirty="0" smtClean="0">
                  <a:solidFill>
                    <a:srgbClr val="2178B5"/>
                  </a:solidFill>
                </a:rPr>
                <a:t>Other Languages</a:t>
              </a:r>
              <a:endParaRPr lang="en-US" sz="1200" b="1" u="sng" dirty="0">
                <a:solidFill>
                  <a:srgbClr val="2178B5"/>
                </a:solidFill>
              </a:endParaRPr>
            </a:p>
            <a:p>
              <a:pPr algn="ctr">
                <a:spcBef>
                  <a:spcPts val="600"/>
                </a:spcBef>
              </a:pPr>
              <a:endParaRPr lang="en-US" sz="1200" b="1" u="sng" dirty="0">
                <a:solidFill>
                  <a:srgbClr val="2178B5"/>
                </a:solidFill>
              </a:endParaRPr>
            </a:p>
            <a:p>
              <a:pPr algn="ctr">
                <a:spcBef>
                  <a:spcPts val="600"/>
                </a:spcBef>
              </a:pPr>
              <a:endParaRPr lang="en-US" sz="1400" b="1" u="sng" dirty="0" smtClean="0">
                <a:solidFill>
                  <a:srgbClr val="2178B5"/>
                </a:solidFill>
              </a:endParaRPr>
            </a:p>
          </p:txBody>
        </p:sp>
        <p:sp>
          <p:nvSpPr>
            <p:cNvPr id="41" name="TextBox 40"/>
            <p:cNvSpPr txBox="1"/>
            <p:nvPr/>
          </p:nvSpPr>
          <p:spPr>
            <a:xfrm>
              <a:off x="1784983" y="4300811"/>
              <a:ext cx="3574510" cy="417691"/>
            </a:xfrm>
            <a:prstGeom prst="rect">
              <a:avLst/>
            </a:prstGeom>
            <a:noFill/>
          </p:spPr>
          <p:txBody>
            <a:bodyPr wrap="square" lIns="182880" tIns="0" rIns="182880" bIns="0" rtlCol="0">
              <a:noAutofit/>
            </a:bodyPr>
            <a:lstStyle/>
            <a:p>
              <a:pPr algn="ctr">
                <a:spcBef>
                  <a:spcPts val="600"/>
                </a:spcBef>
              </a:pPr>
              <a:r>
                <a:rPr lang="en-US" sz="1100" u="sng" dirty="0" smtClean="0">
                  <a:solidFill>
                    <a:srgbClr val="2178B5"/>
                  </a:solidFill>
                </a:rPr>
                <a:t>Monastic </a:t>
              </a:r>
              <a:r>
                <a:rPr lang="en-US" sz="1100" u="sng" dirty="0">
                  <a:solidFill>
                    <a:srgbClr val="2178B5"/>
                  </a:solidFill>
                </a:rPr>
                <a:t>libraries -- Italy </a:t>
              </a:r>
              <a:r>
                <a:rPr lang="en-US" sz="1100" u="sng" dirty="0" smtClean="0">
                  <a:solidFill>
                    <a:srgbClr val="2178B5"/>
                  </a:solidFill>
                </a:rPr>
                <a:t>– Fiction</a:t>
              </a:r>
              <a:r>
                <a:rPr lang="en-US" sz="1100" dirty="0" smtClean="0"/>
                <a:t> | </a:t>
              </a:r>
              <a:r>
                <a:rPr lang="en-US" sz="1100" u="sng" dirty="0" smtClean="0">
                  <a:solidFill>
                    <a:srgbClr val="2178B5"/>
                  </a:solidFill>
                </a:rPr>
                <a:t>Semiotics </a:t>
              </a:r>
              <a:r>
                <a:rPr lang="en-US" sz="1100" u="sng" dirty="0">
                  <a:solidFill>
                    <a:srgbClr val="2178B5"/>
                  </a:solidFill>
                </a:rPr>
                <a:t>-- </a:t>
              </a:r>
              <a:r>
                <a:rPr lang="en-US" sz="1100" u="sng" dirty="0" smtClean="0">
                  <a:solidFill>
                    <a:srgbClr val="2178B5"/>
                  </a:solidFill>
                </a:rPr>
                <a:t>Fiction </a:t>
              </a:r>
              <a:endParaRPr lang="en-US" sz="1100" u="sng" dirty="0">
                <a:solidFill>
                  <a:srgbClr val="2178B5"/>
                </a:solidFill>
              </a:endParaRPr>
            </a:p>
          </p:txBody>
        </p:sp>
      </p:grpSp>
      <p:pic>
        <p:nvPicPr>
          <p:cNvPr id="4" name="Picture 3"/>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286490" y="1743922"/>
            <a:ext cx="8638852" cy="398379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8431270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Picture 40"/>
          <p:cNvPicPr>
            <a:picLocks noChangeAspect="1"/>
          </p:cNvPicPr>
          <p:nvPr/>
        </p:nvPicPr>
        <p:blipFill rotWithShape="1">
          <a:blip r:embed="rId3" cstate="print">
            <a:extLst>
              <a:ext uri="{28A0092B-C50C-407E-A947-70E740481C1C}">
                <a14:useLocalDpi xmlns:a14="http://schemas.microsoft.com/office/drawing/2010/main"/>
              </a:ext>
            </a:extLst>
          </a:blip>
          <a:srcRect r="7917"/>
          <a:stretch/>
        </p:blipFill>
        <p:spPr>
          <a:xfrm>
            <a:off x="-12078" y="0"/>
            <a:ext cx="9156077" cy="6883400"/>
          </a:xfrm>
          <a:prstGeom prst="rect">
            <a:avLst/>
          </a:prstGeom>
        </p:spPr>
      </p:pic>
      <p:sp>
        <p:nvSpPr>
          <p:cNvPr id="3" name="TextBox 2"/>
          <p:cNvSpPr txBox="1"/>
          <p:nvPr/>
        </p:nvSpPr>
        <p:spPr>
          <a:xfrm>
            <a:off x="6794500" y="6642556"/>
            <a:ext cx="2349500" cy="215444"/>
          </a:xfrm>
          <a:prstGeom prst="rect">
            <a:avLst/>
          </a:prstGeom>
          <a:noFill/>
        </p:spPr>
        <p:txBody>
          <a:bodyPr wrap="square" rtlCol="0">
            <a:spAutoFit/>
          </a:bodyPr>
          <a:lstStyle/>
          <a:p>
            <a:pPr algn="r"/>
            <a:r>
              <a:rPr lang="en-US" sz="800" dirty="0">
                <a:solidFill>
                  <a:srgbClr val="FFFFFF"/>
                </a:solidFill>
                <a:latin typeface="Calibri"/>
              </a:rPr>
              <a:t>http://</a:t>
            </a:r>
            <a:r>
              <a:rPr lang="en-US" sz="800" dirty="0" err="1">
                <a:solidFill>
                  <a:srgbClr val="FFFFFF"/>
                </a:solidFill>
                <a:latin typeface="Calibri"/>
              </a:rPr>
              <a:t>www.opte.org</a:t>
            </a:r>
            <a:r>
              <a:rPr lang="en-US" sz="800" dirty="0">
                <a:solidFill>
                  <a:srgbClr val="FFFFFF"/>
                </a:solidFill>
                <a:latin typeface="Calibri"/>
              </a:rPr>
              <a:t>/</a:t>
            </a:r>
          </a:p>
        </p:txBody>
      </p:sp>
      <p:grpSp>
        <p:nvGrpSpPr>
          <p:cNvPr id="4" name="Group 52"/>
          <p:cNvGrpSpPr>
            <a:grpSpLocks noChangeAspect="1"/>
          </p:cNvGrpSpPr>
          <p:nvPr/>
        </p:nvGrpSpPr>
        <p:grpSpPr>
          <a:xfrm>
            <a:off x="3960001" y="2935687"/>
            <a:ext cx="1223998" cy="986627"/>
            <a:chOff x="3722390" y="3832127"/>
            <a:chExt cx="1756373" cy="1415763"/>
          </a:xfrm>
          <a:solidFill>
            <a:schemeClr val="bg1">
              <a:lumMod val="95000"/>
            </a:schemeClr>
          </a:solidFill>
        </p:grpSpPr>
        <p:grpSp>
          <p:nvGrpSpPr>
            <p:cNvPr id="5" name="Group 35"/>
            <p:cNvGrpSpPr/>
            <p:nvPr/>
          </p:nvGrpSpPr>
          <p:grpSpPr>
            <a:xfrm>
              <a:off x="3722390" y="3832127"/>
              <a:ext cx="1756373" cy="1415763"/>
              <a:chOff x="1398762" y="3731133"/>
              <a:chExt cx="1756373" cy="1415763"/>
            </a:xfrm>
            <a:grpFill/>
          </p:grpSpPr>
          <p:sp>
            <p:nvSpPr>
              <p:cNvPr id="24" name="Isosceles Triangle 23"/>
              <p:cNvSpPr/>
              <p:nvPr/>
            </p:nvSpPr>
            <p:spPr>
              <a:xfrm>
                <a:off x="1515452" y="3731133"/>
                <a:ext cx="1522993" cy="361297"/>
              </a:xfrm>
              <a:prstGeom prst="triangle">
                <a:avLst/>
              </a:prstGeom>
              <a:grp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anchor="ctr" anchorCtr="1"/>
              <a:lstStyle/>
              <a:p>
                <a:pPr algn="ctr">
                  <a:defRPr/>
                </a:pPr>
                <a:endParaRPr lang="en-US" sz="2400" b="1" dirty="0">
                  <a:solidFill>
                    <a:prstClr val="white"/>
                  </a:solidFill>
                  <a:latin typeface="Calibri"/>
                </a:endParaRPr>
              </a:p>
            </p:txBody>
          </p:sp>
          <p:sp>
            <p:nvSpPr>
              <p:cNvPr id="25" name="TextBox 24"/>
              <p:cNvSpPr txBox="1"/>
              <p:nvPr/>
            </p:nvSpPr>
            <p:spPr>
              <a:xfrm>
                <a:off x="1478136" y="4891376"/>
                <a:ext cx="1597625" cy="106137"/>
              </a:xfrm>
              <a:prstGeom prst="rect">
                <a:avLst/>
              </a:prstGeom>
              <a:grp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anchor="ctr" anchorCtr="1"/>
              <a:lstStyle/>
              <a:p>
                <a:pPr algn="ctr">
                  <a:defRPr/>
                </a:pPr>
                <a:endParaRPr lang="en-US" sz="2400" b="1" dirty="0">
                  <a:solidFill>
                    <a:prstClr val="white"/>
                  </a:solidFill>
                  <a:latin typeface="Calibri"/>
                </a:endParaRPr>
              </a:p>
            </p:txBody>
          </p:sp>
          <p:sp>
            <p:nvSpPr>
              <p:cNvPr id="26" name="TextBox 25"/>
              <p:cNvSpPr txBox="1"/>
              <p:nvPr/>
            </p:nvSpPr>
            <p:spPr>
              <a:xfrm>
                <a:off x="1468738" y="4141024"/>
                <a:ext cx="1616421" cy="86943"/>
              </a:xfrm>
              <a:prstGeom prst="rect">
                <a:avLst/>
              </a:prstGeom>
              <a:grp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anchor="ctr" anchorCtr="1"/>
              <a:lstStyle/>
              <a:p>
                <a:pPr algn="ctr">
                  <a:defRPr/>
                </a:pPr>
                <a:endParaRPr lang="en-US" sz="2400" b="1" dirty="0">
                  <a:solidFill>
                    <a:prstClr val="white"/>
                  </a:solidFill>
                  <a:latin typeface="Calibri"/>
                </a:endParaRPr>
              </a:p>
            </p:txBody>
          </p:sp>
          <p:grpSp>
            <p:nvGrpSpPr>
              <p:cNvPr id="27" name="Group 32"/>
              <p:cNvGrpSpPr/>
              <p:nvPr/>
            </p:nvGrpSpPr>
            <p:grpSpPr>
              <a:xfrm>
                <a:off x="1511806" y="4273653"/>
                <a:ext cx="1530284" cy="674066"/>
                <a:chOff x="1504927" y="4273653"/>
                <a:chExt cx="1530284" cy="735448"/>
              </a:xfrm>
              <a:grpFill/>
            </p:grpSpPr>
            <p:grpSp>
              <p:nvGrpSpPr>
                <p:cNvPr id="29" name="Group 28"/>
                <p:cNvGrpSpPr/>
                <p:nvPr/>
              </p:nvGrpSpPr>
              <p:grpSpPr>
                <a:xfrm>
                  <a:off x="1504927" y="4273653"/>
                  <a:ext cx="295991" cy="735448"/>
                  <a:chOff x="1504927" y="4273653"/>
                  <a:chExt cx="295991" cy="735448"/>
                </a:xfrm>
                <a:grpFill/>
              </p:grpSpPr>
              <p:sp>
                <p:nvSpPr>
                  <p:cNvPr id="39" name="Rectangle 6"/>
                  <p:cNvSpPr/>
                  <p:nvPr/>
                </p:nvSpPr>
                <p:spPr>
                  <a:xfrm>
                    <a:off x="1555445" y="4327240"/>
                    <a:ext cx="194954" cy="681861"/>
                  </a:xfrm>
                  <a:prstGeom prst="rect">
                    <a:avLst/>
                  </a:prstGeom>
                  <a:grp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anchor="ctr" anchorCtr="1"/>
                  <a:lstStyle/>
                  <a:p>
                    <a:pPr algn="ctr">
                      <a:defRPr/>
                    </a:pPr>
                    <a:endParaRPr lang="en-US" sz="2400" b="1" dirty="0">
                      <a:solidFill>
                        <a:prstClr val="white"/>
                      </a:solidFill>
                      <a:latin typeface="Calibri"/>
                    </a:endParaRPr>
                  </a:p>
                </p:txBody>
              </p:sp>
              <p:sp>
                <p:nvSpPr>
                  <p:cNvPr id="40" name="TextBox 39"/>
                  <p:cNvSpPr txBox="1"/>
                  <p:nvPr/>
                </p:nvSpPr>
                <p:spPr>
                  <a:xfrm>
                    <a:off x="1504927" y="4273653"/>
                    <a:ext cx="295991" cy="75028"/>
                  </a:xfrm>
                  <a:prstGeom prst="rect">
                    <a:avLst/>
                  </a:prstGeom>
                  <a:grp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anchor="ctr" anchorCtr="1"/>
                  <a:lstStyle/>
                  <a:p>
                    <a:pPr algn="ctr">
                      <a:defRPr/>
                    </a:pPr>
                    <a:endParaRPr lang="en-US" sz="2400" b="1" dirty="0">
                      <a:solidFill>
                        <a:prstClr val="white"/>
                      </a:solidFill>
                      <a:latin typeface="Calibri"/>
                    </a:endParaRPr>
                  </a:p>
                </p:txBody>
              </p:sp>
            </p:grpSp>
            <p:grpSp>
              <p:nvGrpSpPr>
                <p:cNvPr id="30" name="Group 29"/>
                <p:cNvGrpSpPr/>
                <p:nvPr/>
              </p:nvGrpSpPr>
              <p:grpSpPr>
                <a:xfrm>
                  <a:off x="1916358" y="4273653"/>
                  <a:ext cx="295991" cy="735448"/>
                  <a:chOff x="1901770" y="4273653"/>
                  <a:chExt cx="295991" cy="735448"/>
                </a:xfrm>
                <a:grpFill/>
              </p:grpSpPr>
              <p:sp>
                <p:nvSpPr>
                  <p:cNvPr id="37" name="Rectangle 8"/>
                  <p:cNvSpPr/>
                  <p:nvPr/>
                </p:nvSpPr>
                <p:spPr>
                  <a:xfrm>
                    <a:off x="1952288" y="4327240"/>
                    <a:ext cx="194954" cy="681861"/>
                  </a:xfrm>
                  <a:prstGeom prst="rect">
                    <a:avLst/>
                  </a:prstGeom>
                  <a:grp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anchor="ctr" anchorCtr="1"/>
                  <a:lstStyle/>
                  <a:p>
                    <a:pPr algn="ctr">
                      <a:defRPr/>
                    </a:pPr>
                    <a:endParaRPr lang="en-US" sz="2400" b="1" dirty="0">
                      <a:solidFill>
                        <a:prstClr val="white"/>
                      </a:solidFill>
                      <a:latin typeface="Calibri"/>
                    </a:endParaRPr>
                  </a:p>
                </p:txBody>
              </p:sp>
              <p:sp>
                <p:nvSpPr>
                  <p:cNvPr id="38" name="TextBox 37"/>
                  <p:cNvSpPr txBox="1"/>
                  <p:nvPr/>
                </p:nvSpPr>
                <p:spPr>
                  <a:xfrm>
                    <a:off x="1901770" y="4273653"/>
                    <a:ext cx="295991" cy="75028"/>
                  </a:xfrm>
                  <a:prstGeom prst="rect">
                    <a:avLst/>
                  </a:prstGeom>
                  <a:grp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anchor="ctr" anchorCtr="1"/>
                  <a:lstStyle/>
                  <a:p>
                    <a:pPr algn="ctr">
                      <a:defRPr/>
                    </a:pPr>
                    <a:endParaRPr lang="en-US" sz="2400" b="1" dirty="0">
                      <a:solidFill>
                        <a:prstClr val="white"/>
                      </a:solidFill>
                      <a:latin typeface="Calibri"/>
                    </a:endParaRPr>
                  </a:p>
                </p:txBody>
              </p:sp>
            </p:grpSp>
            <p:grpSp>
              <p:nvGrpSpPr>
                <p:cNvPr id="31" name="Group 30"/>
                <p:cNvGrpSpPr/>
                <p:nvPr/>
              </p:nvGrpSpPr>
              <p:grpSpPr>
                <a:xfrm>
                  <a:off x="2327789" y="4273653"/>
                  <a:ext cx="295991" cy="735448"/>
                  <a:chOff x="2363501" y="4273653"/>
                  <a:chExt cx="295991" cy="735448"/>
                </a:xfrm>
                <a:grpFill/>
              </p:grpSpPr>
              <p:sp>
                <p:nvSpPr>
                  <p:cNvPr id="35" name="Rectangle 7"/>
                  <p:cNvSpPr/>
                  <p:nvPr/>
                </p:nvSpPr>
                <p:spPr>
                  <a:xfrm>
                    <a:off x="2414019" y="4327240"/>
                    <a:ext cx="194954" cy="681861"/>
                  </a:xfrm>
                  <a:prstGeom prst="rect">
                    <a:avLst/>
                  </a:prstGeom>
                  <a:grp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anchor="ctr" anchorCtr="1"/>
                  <a:lstStyle/>
                  <a:p>
                    <a:pPr algn="ctr">
                      <a:defRPr/>
                    </a:pPr>
                    <a:endParaRPr lang="en-US" sz="2400" b="1" dirty="0">
                      <a:solidFill>
                        <a:prstClr val="white"/>
                      </a:solidFill>
                      <a:latin typeface="Calibri"/>
                    </a:endParaRPr>
                  </a:p>
                </p:txBody>
              </p:sp>
              <p:sp>
                <p:nvSpPr>
                  <p:cNvPr id="36" name="TextBox 35"/>
                  <p:cNvSpPr txBox="1"/>
                  <p:nvPr/>
                </p:nvSpPr>
                <p:spPr>
                  <a:xfrm>
                    <a:off x="2363501" y="4273653"/>
                    <a:ext cx="295991" cy="75028"/>
                  </a:xfrm>
                  <a:prstGeom prst="rect">
                    <a:avLst/>
                  </a:prstGeom>
                  <a:grp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anchor="ctr" anchorCtr="1"/>
                  <a:lstStyle/>
                  <a:p>
                    <a:pPr algn="ctr">
                      <a:defRPr/>
                    </a:pPr>
                    <a:endParaRPr lang="en-US" sz="2400" b="1" dirty="0">
                      <a:solidFill>
                        <a:prstClr val="white"/>
                      </a:solidFill>
                      <a:latin typeface="Calibri"/>
                    </a:endParaRPr>
                  </a:p>
                </p:txBody>
              </p:sp>
            </p:grpSp>
            <p:grpSp>
              <p:nvGrpSpPr>
                <p:cNvPr id="32" name="Group 31"/>
                <p:cNvGrpSpPr/>
                <p:nvPr/>
              </p:nvGrpSpPr>
              <p:grpSpPr>
                <a:xfrm>
                  <a:off x="2739220" y="4273653"/>
                  <a:ext cx="295991" cy="730921"/>
                  <a:chOff x="2739220" y="4273653"/>
                  <a:chExt cx="295991" cy="730921"/>
                </a:xfrm>
                <a:grpFill/>
              </p:grpSpPr>
              <p:sp>
                <p:nvSpPr>
                  <p:cNvPr id="33" name="Rectangle 32"/>
                  <p:cNvSpPr/>
                  <p:nvPr/>
                </p:nvSpPr>
                <p:spPr>
                  <a:xfrm>
                    <a:off x="2789738" y="4322713"/>
                    <a:ext cx="194954" cy="681861"/>
                  </a:xfrm>
                  <a:prstGeom prst="rect">
                    <a:avLst/>
                  </a:prstGeom>
                  <a:grp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anchor="ctr" anchorCtr="1"/>
                  <a:lstStyle/>
                  <a:p>
                    <a:pPr algn="ctr">
                      <a:defRPr/>
                    </a:pPr>
                    <a:endParaRPr lang="en-US" sz="2400" b="1" dirty="0">
                      <a:solidFill>
                        <a:prstClr val="white"/>
                      </a:solidFill>
                      <a:latin typeface="Calibri"/>
                    </a:endParaRPr>
                  </a:p>
                </p:txBody>
              </p:sp>
              <p:sp>
                <p:nvSpPr>
                  <p:cNvPr id="34" name="TextBox 33"/>
                  <p:cNvSpPr txBox="1"/>
                  <p:nvPr/>
                </p:nvSpPr>
                <p:spPr>
                  <a:xfrm>
                    <a:off x="2739220" y="4273653"/>
                    <a:ext cx="295991" cy="75028"/>
                  </a:xfrm>
                  <a:prstGeom prst="rect">
                    <a:avLst/>
                  </a:prstGeom>
                  <a:grp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anchor="ctr" anchorCtr="1"/>
                  <a:lstStyle/>
                  <a:p>
                    <a:pPr algn="ctr">
                      <a:defRPr/>
                    </a:pPr>
                    <a:endParaRPr lang="en-US" sz="2400" b="1" dirty="0">
                      <a:solidFill>
                        <a:prstClr val="white"/>
                      </a:solidFill>
                      <a:latin typeface="Calibri"/>
                    </a:endParaRPr>
                  </a:p>
                </p:txBody>
              </p:sp>
            </p:grpSp>
          </p:grpSp>
          <p:sp>
            <p:nvSpPr>
              <p:cNvPr id="28" name="TextBox 27"/>
              <p:cNvSpPr txBox="1"/>
              <p:nvPr/>
            </p:nvSpPr>
            <p:spPr>
              <a:xfrm>
                <a:off x="1398762" y="5045285"/>
                <a:ext cx="1756373" cy="101611"/>
              </a:xfrm>
              <a:prstGeom prst="rect">
                <a:avLst/>
              </a:prstGeom>
              <a:grp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anchor="ctr" anchorCtr="1"/>
              <a:lstStyle/>
              <a:p>
                <a:pPr algn="ctr">
                  <a:defRPr/>
                </a:pPr>
                <a:endParaRPr lang="en-US" sz="2400" b="1" dirty="0">
                  <a:solidFill>
                    <a:prstClr val="white"/>
                  </a:solidFill>
                  <a:latin typeface="Calibri"/>
                </a:endParaRPr>
              </a:p>
            </p:txBody>
          </p:sp>
        </p:grpSp>
        <p:grpSp>
          <p:nvGrpSpPr>
            <p:cNvPr id="6" name="Group 35"/>
            <p:cNvGrpSpPr/>
            <p:nvPr/>
          </p:nvGrpSpPr>
          <p:grpSpPr>
            <a:xfrm>
              <a:off x="3722390" y="3832127"/>
              <a:ext cx="1756373" cy="1415763"/>
              <a:chOff x="1398762" y="3731133"/>
              <a:chExt cx="1756373" cy="1415763"/>
            </a:xfrm>
            <a:grpFill/>
          </p:grpSpPr>
          <p:sp>
            <p:nvSpPr>
              <p:cNvPr id="7" name="Isosceles Triangle 6"/>
              <p:cNvSpPr/>
              <p:nvPr/>
            </p:nvSpPr>
            <p:spPr>
              <a:xfrm>
                <a:off x="1515452" y="3731133"/>
                <a:ext cx="1522993" cy="361297"/>
              </a:xfrm>
              <a:prstGeom prst="triangle">
                <a:avLst/>
              </a:prstGeom>
              <a:grp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anchor="ctr" anchorCtr="1"/>
              <a:lstStyle/>
              <a:p>
                <a:pPr algn="ctr">
                  <a:defRPr/>
                </a:pPr>
                <a:endParaRPr lang="en-US" sz="2400" b="1" dirty="0">
                  <a:solidFill>
                    <a:prstClr val="white"/>
                  </a:solidFill>
                  <a:latin typeface="Calibri"/>
                </a:endParaRPr>
              </a:p>
            </p:txBody>
          </p:sp>
          <p:sp>
            <p:nvSpPr>
              <p:cNvPr id="8" name="TextBox 7"/>
              <p:cNvSpPr txBox="1"/>
              <p:nvPr/>
            </p:nvSpPr>
            <p:spPr>
              <a:xfrm>
                <a:off x="1478136" y="4891376"/>
                <a:ext cx="1597625" cy="106137"/>
              </a:xfrm>
              <a:prstGeom prst="rect">
                <a:avLst/>
              </a:prstGeom>
              <a:grp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anchor="ctr" anchorCtr="1"/>
              <a:lstStyle/>
              <a:p>
                <a:pPr algn="ctr">
                  <a:defRPr/>
                </a:pPr>
                <a:endParaRPr lang="en-US" sz="2400" b="1" dirty="0">
                  <a:solidFill>
                    <a:prstClr val="white"/>
                  </a:solidFill>
                  <a:latin typeface="Calibri"/>
                </a:endParaRPr>
              </a:p>
            </p:txBody>
          </p:sp>
          <p:sp>
            <p:nvSpPr>
              <p:cNvPr id="9" name="TextBox 8"/>
              <p:cNvSpPr txBox="1"/>
              <p:nvPr/>
            </p:nvSpPr>
            <p:spPr>
              <a:xfrm>
                <a:off x="1468738" y="4141024"/>
                <a:ext cx="1616421" cy="86943"/>
              </a:xfrm>
              <a:prstGeom prst="rect">
                <a:avLst/>
              </a:prstGeom>
              <a:grp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anchor="ctr" anchorCtr="1"/>
              <a:lstStyle/>
              <a:p>
                <a:pPr algn="ctr">
                  <a:defRPr/>
                </a:pPr>
                <a:endParaRPr lang="en-US" sz="2400" b="1" dirty="0">
                  <a:solidFill>
                    <a:prstClr val="white"/>
                  </a:solidFill>
                  <a:latin typeface="Calibri"/>
                </a:endParaRPr>
              </a:p>
            </p:txBody>
          </p:sp>
          <p:grpSp>
            <p:nvGrpSpPr>
              <p:cNvPr id="10" name="Group 32"/>
              <p:cNvGrpSpPr/>
              <p:nvPr/>
            </p:nvGrpSpPr>
            <p:grpSpPr>
              <a:xfrm>
                <a:off x="1511806" y="4273653"/>
                <a:ext cx="1530284" cy="674066"/>
                <a:chOff x="1504927" y="4273653"/>
                <a:chExt cx="1530284" cy="735448"/>
              </a:xfrm>
              <a:grpFill/>
            </p:grpSpPr>
            <p:grpSp>
              <p:nvGrpSpPr>
                <p:cNvPr id="12" name="Group 28"/>
                <p:cNvGrpSpPr/>
                <p:nvPr/>
              </p:nvGrpSpPr>
              <p:grpSpPr>
                <a:xfrm>
                  <a:off x="1504927" y="4273653"/>
                  <a:ext cx="295991" cy="735448"/>
                  <a:chOff x="1504927" y="4273653"/>
                  <a:chExt cx="295991" cy="735448"/>
                </a:xfrm>
                <a:grpFill/>
              </p:grpSpPr>
              <p:sp>
                <p:nvSpPr>
                  <p:cNvPr id="22" name="Rectangle 21"/>
                  <p:cNvSpPr/>
                  <p:nvPr/>
                </p:nvSpPr>
                <p:spPr>
                  <a:xfrm>
                    <a:off x="1555445" y="4327240"/>
                    <a:ext cx="194954" cy="681861"/>
                  </a:xfrm>
                  <a:prstGeom prst="rect">
                    <a:avLst/>
                  </a:prstGeom>
                  <a:grp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anchor="ctr" anchorCtr="1"/>
                  <a:lstStyle/>
                  <a:p>
                    <a:pPr algn="ctr">
                      <a:defRPr/>
                    </a:pPr>
                    <a:endParaRPr lang="en-US" sz="2400" b="1" dirty="0">
                      <a:solidFill>
                        <a:prstClr val="white"/>
                      </a:solidFill>
                      <a:latin typeface="Calibri"/>
                    </a:endParaRPr>
                  </a:p>
                </p:txBody>
              </p:sp>
              <p:sp>
                <p:nvSpPr>
                  <p:cNvPr id="23" name="TextBox 22"/>
                  <p:cNvSpPr txBox="1"/>
                  <p:nvPr/>
                </p:nvSpPr>
                <p:spPr>
                  <a:xfrm>
                    <a:off x="1504927" y="4273653"/>
                    <a:ext cx="295991" cy="75028"/>
                  </a:xfrm>
                  <a:prstGeom prst="rect">
                    <a:avLst/>
                  </a:prstGeom>
                  <a:grp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anchor="ctr" anchorCtr="1"/>
                  <a:lstStyle/>
                  <a:p>
                    <a:pPr algn="ctr">
                      <a:defRPr/>
                    </a:pPr>
                    <a:endParaRPr lang="en-US" sz="2400" b="1" dirty="0">
                      <a:solidFill>
                        <a:prstClr val="white"/>
                      </a:solidFill>
                      <a:latin typeface="Calibri"/>
                    </a:endParaRPr>
                  </a:p>
                </p:txBody>
              </p:sp>
            </p:grpSp>
            <p:grpSp>
              <p:nvGrpSpPr>
                <p:cNvPr id="13" name="Group 29"/>
                <p:cNvGrpSpPr/>
                <p:nvPr/>
              </p:nvGrpSpPr>
              <p:grpSpPr>
                <a:xfrm>
                  <a:off x="1916358" y="4273653"/>
                  <a:ext cx="295991" cy="735448"/>
                  <a:chOff x="1901770" y="4273653"/>
                  <a:chExt cx="295991" cy="735448"/>
                </a:xfrm>
                <a:grpFill/>
              </p:grpSpPr>
              <p:sp>
                <p:nvSpPr>
                  <p:cNvPr id="20" name="Rectangle 19"/>
                  <p:cNvSpPr/>
                  <p:nvPr/>
                </p:nvSpPr>
                <p:spPr>
                  <a:xfrm>
                    <a:off x="1952288" y="4327240"/>
                    <a:ext cx="194954" cy="681861"/>
                  </a:xfrm>
                  <a:prstGeom prst="rect">
                    <a:avLst/>
                  </a:prstGeom>
                  <a:grp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anchor="ctr" anchorCtr="1"/>
                  <a:lstStyle/>
                  <a:p>
                    <a:pPr algn="ctr">
                      <a:defRPr/>
                    </a:pPr>
                    <a:endParaRPr lang="en-US" sz="2400" b="1" dirty="0">
                      <a:solidFill>
                        <a:prstClr val="white"/>
                      </a:solidFill>
                      <a:latin typeface="Calibri"/>
                    </a:endParaRPr>
                  </a:p>
                </p:txBody>
              </p:sp>
              <p:sp>
                <p:nvSpPr>
                  <p:cNvPr id="21" name="TextBox 20"/>
                  <p:cNvSpPr txBox="1"/>
                  <p:nvPr/>
                </p:nvSpPr>
                <p:spPr>
                  <a:xfrm>
                    <a:off x="1901770" y="4273653"/>
                    <a:ext cx="295991" cy="75028"/>
                  </a:xfrm>
                  <a:prstGeom prst="rect">
                    <a:avLst/>
                  </a:prstGeom>
                  <a:grp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anchor="ctr" anchorCtr="1"/>
                  <a:lstStyle/>
                  <a:p>
                    <a:pPr algn="ctr">
                      <a:defRPr/>
                    </a:pPr>
                    <a:endParaRPr lang="en-US" sz="2400" b="1" dirty="0">
                      <a:solidFill>
                        <a:prstClr val="white"/>
                      </a:solidFill>
                      <a:latin typeface="Calibri"/>
                    </a:endParaRPr>
                  </a:p>
                </p:txBody>
              </p:sp>
            </p:grpSp>
            <p:grpSp>
              <p:nvGrpSpPr>
                <p:cNvPr id="14" name="Group 30"/>
                <p:cNvGrpSpPr/>
                <p:nvPr/>
              </p:nvGrpSpPr>
              <p:grpSpPr>
                <a:xfrm>
                  <a:off x="2327789" y="4273653"/>
                  <a:ext cx="295991" cy="735448"/>
                  <a:chOff x="2363501" y="4273653"/>
                  <a:chExt cx="295991" cy="735448"/>
                </a:xfrm>
                <a:grpFill/>
              </p:grpSpPr>
              <p:sp>
                <p:nvSpPr>
                  <p:cNvPr id="18" name="Rectangle 7"/>
                  <p:cNvSpPr/>
                  <p:nvPr/>
                </p:nvSpPr>
                <p:spPr>
                  <a:xfrm>
                    <a:off x="2414019" y="4327240"/>
                    <a:ext cx="194954" cy="681861"/>
                  </a:xfrm>
                  <a:prstGeom prst="rect">
                    <a:avLst/>
                  </a:prstGeom>
                  <a:grp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anchor="ctr" anchorCtr="1"/>
                  <a:lstStyle/>
                  <a:p>
                    <a:pPr algn="ctr">
                      <a:defRPr/>
                    </a:pPr>
                    <a:endParaRPr lang="en-US" sz="2400" b="1" dirty="0">
                      <a:solidFill>
                        <a:prstClr val="white"/>
                      </a:solidFill>
                      <a:latin typeface="Calibri"/>
                    </a:endParaRPr>
                  </a:p>
                </p:txBody>
              </p:sp>
              <p:sp>
                <p:nvSpPr>
                  <p:cNvPr id="19" name="TextBox 18"/>
                  <p:cNvSpPr txBox="1"/>
                  <p:nvPr/>
                </p:nvSpPr>
                <p:spPr>
                  <a:xfrm>
                    <a:off x="2363501" y="4273653"/>
                    <a:ext cx="295991" cy="75028"/>
                  </a:xfrm>
                  <a:prstGeom prst="rect">
                    <a:avLst/>
                  </a:prstGeom>
                  <a:grp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anchor="ctr" anchorCtr="1"/>
                  <a:lstStyle/>
                  <a:p>
                    <a:pPr algn="ctr">
                      <a:defRPr/>
                    </a:pPr>
                    <a:endParaRPr lang="en-US" sz="2400" b="1" dirty="0">
                      <a:solidFill>
                        <a:prstClr val="white"/>
                      </a:solidFill>
                      <a:latin typeface="Calibri"/>
                    </a:endParaRPr>
                  </a:p>
                </p:txBody>
              </p:sp>
            </p:grpSp>
            <p:grpSp>
              <p:nvGrpSpPr>
                <p:cNvPr id="15" name="Group 31"/>
                <p:cNvGrpSpPr/>
                <p:nvPr/>
              </p:nvGrpSpPr>
              <p:grpSpPr>
                <a:xfrm>
                  <a:off x="2739220" y="4273653"/>
                  <a:ext cx="295991" cy="730921"/>
                  <a:chOff x="2739220" y="4273653"/>
                  <a:chExt cx="295991" cy="730921"/>
                </a:xfrm>
                <a:grpFill/>
              </p:grpSpPr>
              <p:sp>
                <p:nvSpPr>
                  <p:cNvPr id="16" name="Rectangle 15"/>
                  <p:cNvSpPr/>
                  <p:nvPr/>
                </p:nvSpPr>
                <p:spPr>
                  <a:xfrm>
                    <a:off x="2789738" y="4322713"/>
                    <a:ext cx="194954" cy="681861"/>
                  </a:xfrm>
                  <a:prstGeom prst="rect">
                    <a:avLst/>
                  </a:prstGeom>
                  <a:grp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anchor="ctr" anchorCtr="1"/>
                  <a:lstStyle/>
                  <a:p>
                    <a:pPr algn="ctr">
                      <a:defRPr/>
                    </a:pPr>
                    <a:endParaRPr lang="en-US" sz="2400" b="1" dirty="0">
                      <a:solidFill>
                        <a:prstClr val="white"/>
                      </a:solidFill>
                      <a:latin typeface="Calibri"/>
                    </a:endParaRPr>
                  </a:p>
                </p:txBody>
              </p:sp>
              <p:sp>
                <p:nvSpPr>
                  <p:cNvPr id="17" name="TextBox 16"/>
                  <p:cNvSpPr txBox="1"/>
                  <p:nvPr/>
                </p:nvSpPr>
                <p:spPr>
                  <a:xfrm>
                    <a:off x="2739220" y="4273653"/>
                    <a:ext cx="295991" cy="75028"/>
                  </a:xfrm>
                  <a:prstGeom prst="rect">
                    <a:avLst/>
                  </a:prstGeom>
                  <a:grp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anchor="ctr" anchorCtr="1"/>
                  <a:lstStyle/>
                  <a:p>
                    <a:pPr algn="ctr">
                      <a:defRPr/>
                    </a:pPr>
                    <a:endParaRPr lang="en-US" sz="2400" b="1" dirty="0">
                      <a:solidFill>
                        <a:prstClr val="white"/>
                      </a:solidFill>
                      <a:latin typeface="Calibri"/>
                    </a:endParaRPr>
                  </a:p>
                </p:txBody>
              </p:sp>
            </p:grpSp>
          </p:grpSp>
          <p:sp>
            <p:nvSpPr>
              <p:cNvPr id="11" name="TextBox 10"/>
              <p:cNvSpPr txBox="1"/>
              <p:nvPr/>
            </p:nvSpPr>
            <p:spPr>
              <a:xfrm>
                <a:off x="1398762" y="5045285"/>
                <a:ext cx="1756373" cy="101611"/>
              </a:xfrm>
              <a:prstGeom prst="rect">
                <a:avLst/>
              </a:prstGeom>
              <a:grp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anchor="ctr" anchorCtr="1"/>
              <a:lstStyle/>
              <a:p>
                <a:pPr algn="ctr">
                  <a:defRPr/>
                </a:pPr>
                <a:endParaRPr lang="en-US" sz="2400" b="1" dirty="0">
                  <a:solidFill>
                    <a:prstClr val="white"/>
                  </a:solidFill>
                  <a:latin typeface="Calibri"/>
                </a:endParaRPr>
              </a:p>
            </p:txBody>
          </p:sp>
        </p:grpSp>
      </p:grpSp>
      <p:sp>
        <p:nvSpPr>
          <p:cNvPr id="42" name="TextBox 41"/>
          <p:cNvSpPr txBox="1"/>
          <p:nvPr/>
        </p:nvSpPr>
        <p:spPr>
          <a:xfrm>
            <a:off x="114300" y="114012"/>
            <a:ext cx="3314700" cy="707886"/>
          </a:xfrm>
          <a:prstGeom prst="rect">
            <a:avLst/>
          </a:prstGeom>
          <a:noFill/>
        </p:spPr>
        <p:txBody>
          <a:bodyPr wrap="square" rtlCol="0">
            <a:spAutoFit/>
          </a:bodyPr>
          <a:lstStyle/>
          <a:p>
            <a:r>
              <a:rPr lang="en-US" sz="4000" b="1" dirty="0" smtClean="0">
                <a:solidFill>
                  <a:srgbClr val="FFFFFF"/>
                </a:solidFill>
                <a:effectLst>
                  <a:outerShdw blurRad="50800" dist="38100" dir="2700000" algn="tl" rotWithShape="0">
                    <a:prstClr val="black">
                      <a:alpha val="40000"/>
                    </a:prstClr>
                  </a:outerShdw>
                </a:effectLst>
                <a:latin typeface="Calibri"/>
              </a:rPr>
              <a:t>A Web of Data </a:t>
            </a:r>
            <a:endParaRPr lang="en-US" sz="4000" b="1" dirty="0">
              <a:solidFill>
                <a:srgbClr val="FFFFFF"/>
              </a:solidFill>
              <a:effectLst>
                <a:outerShdw blurRad="50800" dist="38100" dir="2700000" algn="tl" rotWithShape="0">
                  <a:prstClr val="black">
                    <a:alpha val="40000"/>
                  </a:prstClr>
                </a:outerShdw>
              </a:effectLst>
              <a:latin typeface="Calibri"/>
            </a:endParaRPr>
          </a:p>
        </p:txBody>
      </p:sp>
    </p:spTree>
    <p:extLst>
      <p:ext uri="{BB962C8B-B14F-4D97-AF65-F5344CB8AC3E}">
        <p14:creationId xmlns:p14="http://schemas.microsoft.com/office/powerpoint/2010/main" val="8472416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2000" fill="hold"/>
                                        <p:tgtEl>
                                          <p:spTgt spid="4"/>
                                        </p:tgtEl>
                                        <p:attrNameLst>
                                          <p:attrName>ppt_w</p:attrName>
                                        </p:attrNameLst>
                                      </p:cBhvr>
                                      <p:tavLst>
                                        <p:tav tm="0">
                                          <p:val>
                                            <p:fltVal val="0"/>
                                          </p:val>
                                        </p:tav>
                                        <p:tav tm="100000">
                                          <p:val>
                                            <p:strVal val="#ppt_w"/>
                                          </p:val>
                                        </p:tav>
                                      </p:tavLst>
                                    </p:anim>
                                    <p:anim calcmode="lin" valueType="num">
                                      <p:cBhvr>
                                        <p:cTn id="8" dur="2000" fill="hold"/>
                                        <p:tgtEl>
                                          <p:spTgt spid="4"/>
                                        </p:tgtEl>
                                        <p:attrNameLst>
                                          <p:attrName>ppt_h</p:attrName>
                                        </p:attrNameLst>
                                      </p:cBhvr>
                                      <p:tavLst>
                                        <p:tav tm="0">
                                          <p:val>
                                            <p:fltVal val="0"/>
                                          </p:val>
                                        </p:tav>
                                        <p:tav tm="100000">
                                          <p:val>
                                            <p:strVal val="#ppt_h"/>
                                          </p:val>
                                        </p:tav>
                                      </p:tavLst>
                                    </p:anim>
                                    <p:animEffect transition="in" filter="fade">
                                      <p:cBhvr>
                                        <p:cTn id="9" dur="2000"/>
                                        <p:tgtEl>
                                          <p:spTgt spid="4"/>
                                        </p:tgtEl>
                                      </p:cBhvr>
                                    </p:animEffect>
                                  </p:childTnLst>
                                </p:cTn>
                              </p:par>
                              <p:par>
                                <p:cTn id="10" presetID="6" presetClass="emph" presetSubtype="0" fill="hold" nodeType="withEffect">
                                  <p:stCondLst>
                                    <p:cond delay="0"/>
                                  </p:stCondLst>
                                  <p:childTnLst>
                                    <p:animScale>
                                      <p:cBhvr>
                                        <p:cTn id="11" dur="3000" fill="hold"/>
                                        <p:tgtEl>
                                          <p:spTgt spid="4"/>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OCLC_Tag_H_RV.eps"/>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28600" y="6362137"/>
            <a:ext cx="1540000" cy="281620"/>
          </a:xfrm>
          <a:prstGeom prst="rect">
            <a:avLst/>
          </a:prstGeom>
        </p:spPr>
      </p:pic>
      <p:grpSp>
        <p:nvGrpSpPr>
          <p:cNvPr id="3" name="Group 2"/>
          <p:cNvGrpSpPr/>
          <p:nvPr/>
        </p:nvGrpSpPr>
        <p:grpSpPr>
          <a:xfrm>
            <a:off x="68039" y="68041"/>
            <a:ext cx="9005034" cy="5976298"/>
            <a:chOff x="68040" y="68040"/>
            <a:chExt cx="8663868" cy="5749880"/>
          </a:xfrm>
          <a:solidFill>
            <a:srgbClr val="455560"/>
          </a:solidFill>
        </p:grpSpPr>
        <p:sp>
          <p:nvSpPr>
            <p:cNvPr id="9" name="Rectangle 8"/>
            <p:cNvSpPr/>
            <p:nvPr/>
          </p:nvSpPr>
          <p:spPr>
            <a:xfrm>
              <a:off x="68040" y="68040"/>
              <a:ext cx="1387278" cy="1387278"/>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p:cNvSpPr/>
            <p:nvPr/>
          </p:nvSpPr>
          <p:spPr>
            <a:xfrm>
              <a:off x="68040" y="1522241"/>
              <a:ext cx="1387278" cy="1387278"/>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Rectangle 22"/>
            <p:cNvSpPr/>
            <p:nvPr/>
          </p:nvSpPr>
          <p:spPr>
            <a:xfrm>
              <a:off x="68040" y="2976442"/>
              <a:ext cx="1387278" cy="1387278"/>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Rectangle 27"/>
            <p:cNvSpPr/>
            <p:nvPr/>
          </p:nvSpPr>
          <p:spPr>
            <a:xfrm>
              <a:off x="68040" y="4430642"/>
              <a:ext cx="1387278" cy="1387278"/>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9" name="Rectangle 48"/>
            <p:cNvSpPr/>
            <p:nvPr/>
          </p:nvSpPr>
          <p:spPr>
            <a:xfrm>
              <a:off x="1523358" y="68040"/>
              <a:ext cx="1387278" cy="1387278"/>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0" name="Rectangle 49"/>
            <p:cNvSpPr/>
            <p:nvPr/>
          </p:nvSpPr>
          <p:spPr>
            <a:xfrm>
              <a:off x="1523358" y="1522241"/>
              <a:ext cx="1387278" cy="1387278"/>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1" name="Rectangle 50"/>
            <p:cNvSpPr/>
            <p:nvPr/>
          </p:nvSpPr>
          <p:spPr>
            <a:xfrm>
              <a:off x="1523358" y="2976442"/>
              <a:ext cx="1387278" cy="1387278"/>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2" name="Rectangle 51"/>
            <p:cNvSpPr/>
            <p:nvPr/>
          </p:nvSpPr>
          <p:spPr>
            <a:xfrm>
              <a:off x="1523358" y="4430642"/>
              <a:ext cx="1387278" cy="1387278"/>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3" name="Rectangle 52"/>
            <p:cNvSpPr/>
            <p:nvPr/>
          </p:nvSpPr>
          <p:spPr>
            <a:xfrm>
              <a:off x="2978676" y="68040"/>
              <a:ext cx="1387278" cy="1387278"/>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4" name="Rectangle 53"/>
            <p:cNvSpPr/>
            <p:nvPr/>
          </p:nvSpPr>
          <p:spPr>
            <a:xfrm>
              <a:off x="2978676" y="1522241"/>
              <a:ext cx="1387278" cy="1387278"/>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5" name="Rectangle 54"/>
            <p:cNvSpPr/>
            <p:nvPr/>
          </p:nvSpPr>
          <p:spPr>
            <a:xfrm>
              <a:off x="2978676" y="2976442"/>
              <a:ext cx="1387278" cy="1387278"/>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6" name="Rectangle 55"/>
            <p:cNvSpPr/>
            <p:nvPr/>
          </p:nvSpPr>
          <p:spPr>
            <a:xfrm>
              <a:off x="2978676" y="4430642"/>
              <a:ext cx="1387278" cy="1387278"/>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7" name="Rectangle 56"/>
            <p:cNvSpPr/>
            <p:nvPr/>
          </p:nvSpPr>
          <p:spPr>
            <a:xfrm>
              <a:off x="4433994" y="68040"/>
              <a:ext cx="1387278" cy="1387278"/>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8" name="Rectangle 57"/>
            <p:cNvSpPr/>
            <p:nvPr/>
          </p:nvSpPr>
          <p:spPr>
            <a:xfrm>
              <a:off x="4433994" y="1522241"/>
              <a:ext cx="1387278" cy="1387278"/>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9" name="Rectangle 58"/>
            <p:cNvSpPr/>
            <p:nvPr/>
          </p:nvSpPr>
          <p:spPr>
            <a:xfrm>
              <a:off x="4433994" y="2976442"/>
              <a:ext cx="1387278" cy="1387278"/>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0" name="Rectangle 59"/>
            <p:cNvSpPr/>
            <p:nvPr/>
          </p:nvSpPr>
          <p:spPr>
            <a:xfrm>
              <a:off x="4433994" y="4430642"/>
              <a:ext cx="1387278" cy="1387278"/>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1" name="Rectangle 60"/>
            <p:cNvSpPr/>
            <p:nvPr/>
          </p:nvSpPr>
          <p:spPr>
            <a:xfrm>
              <a:off x="5889312" y="68040"/>
              <a:ext cx="1387278" cy="1387278"/>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2" name="Rectangle 61"/>
            <p:cNvSpPr/>
            <p:nvPr/>
          </p:nvSpPr>
          <p:spPr>
            <a:xfrm>
              <a:off x="5889312" y="1522241"/>
              <a:ext cx="1387278" cy="1387278"/>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3" name="Rectangle 62"/>
            <p:cNvSpPr/>
            <p:nvPr/>
          </p:nvSpPr>
          <p:spPr>
            <a:xfrm>
              <a:off x="5889312" y="2976442"/>
              <a:ext cx="1387278" cy="1387278"/>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4" name="Rectangle 63"/>
            <p:cNvSpPr/>
            <p:nvPr/>
          </p:nvSpPr>
          <p:spPr>
            <a:xfrm>
              <a:off x="5889312" y="4430642"/>
              <a:ext cx="1387278" cy="1387278"/>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5" name="Rectangle 64"/>
            <p:cNvSpPr/>
            <p:nvPr/>
          </p:nvSpPr>
          <p:spPr>
            <a:xfrm>
              <a:off x="7344630" y="68040"/>
              <a:ext cx="1387278" cy="1387278"/>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6" name="Rectangle 65"/>
            <p:cNvSpPr/>
            <p:nvPr/>
          </p:nvSpPr>
          <p:spPr>
            <a:xfrm>
              <a:off x="7344630" y="1522241"/>
              <a:ext cx="1387278" cy="1387278"/>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7" name="Rectangle 66"/>
            <p:cNvSpPr/>
            <p:nvPr/>
          </p:nvSpPr>
          <p:spPr>
            <a:xfrm>
              <a:off x="7344630" y="2976442"/>
              <a:ext cx="1387278" cy="1387278"/>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8" name="Rectangle 67"/>
            <p:cNvSpPr/>
            <p:nvPr/>
          </p:nvSpPr>
          <p:spPr>
            <a:xfrm>
              <a:off x="7344630" y="4430642"/>
              <a:ext cx="1387278" cy="1387278"/>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5" name="Text Placeholder 4"/>
          <p:cNvSpPr>
            <a:spLocks noGrp="1"/>
          </p:cNvSpPr>
          <p:nvPr>
            <p:ph type="body" sz="quarter" idx="14"/>
          </p:nvPr>
        </p:nvSpPr>
        <p:spPr/>
        <p:txBody>
          <a:bodyPr/>
          <a:lstStyle/>
          <a:p>
            <a:endParaRPr lang="en-US"/>
          </a:p>
        </p:txBody>
      </p:sp>
      <p:sp>
        <p:nvSpPr>
          <p:cNvPr id="78" name="Rectangle 77"/>
          <p:cNvSpPr/>
          <p:nvPr/>
        </p:nvSpPr>
        <p:spPr>
          <a:xfrm>
            <a:off x="0" y="1"/>
            <a:ext cx="9143999" cy="4532876"/>
          </a:xfrm>
          <a:prstGeom prst="rect">
            <a:avLst/>
          </a:prstGeom>
          <a:solidFill>
            <a:schemeClr val="bg1"/>
          </a:solidFill>
        </p:spPr>
        <p:txBody>
          <a:bodyPr wrap="square" lIns="548640" tIns="502920" rIns="274320" bIns="182880" anchor="t" anchorCtr="0">
            <a:noAutofit/>
          </a:bodyPr>
          <a:lstStyle/>
          <a:p>
            <a:pPr>
              <a:lnSpc>
                <a:spcPct val="90000"/>
              </a:lnSpc>
              <a:spcAft>
                <a:spcPts val="1200"/>
              </a:spcAft>
            </a:pPr>
            <a:endParaRPr lang="en-US" sz="2000" spc="-100" dirty="0">
              <a:solidFill>
                <a:schemeClr val="bg1"/>
              </a:solidFill>
            </a:endParaRPr>
          </a:p>
        </p:txBody>
      </p:sp>
      <p:cxnSp>
        <p:nvCxnSpPr>
          <p:cNvPr id="80" name="Straight Connector 79"/>
          <p:cNvCxnSpPr/>
          <p:nvPr/>
        </p:nvCxnSpPr>
        <p:spPr>
          <a:xfrm>
            <a:off x="3027780" y="476711"/>
            <a:ext cx="2949346" cy="3378986"/>
          </a:xfrm>
          <a:prstGeom prst="line">
            <a:avLst/>
          </a:prstGeom>
          <a:ln>
            <a:solidFill>
              <a:srgbClr val="0070C0"/>
            </a:solidFill>
          </a:ln>
          <a:effectLst/>
        </p:spPr>
        <p:style>
          <a:lnRef idx="2">
            <a:schemeClr val="accent1"/>
          </a:lnRef>
          <a:fillRef idx="0">
            <a:schemeClr val="accent1"/>
          </a:fillRef>
          <a:effectRef idx="1">
            <a:schemeClr val="accent1"/>
          </a:effectRef>
          <a:fontRef idx="minor">
            <a:schemeClr val="tx1"/>
          </a:fontRef>
        </p:style>
      </p:cxnSp>
      <p:cxnSp>
        <p:nvCxnSpPr>
          <p:cNvPr id="81" name="Straight Connector 80"/>
          <p:cNvCxnSpPr/>
          <p:nvPr/>
        </p:nvCxnSpPr>
        <p:spPr>
          <a:xfrm flipH="1">
            <a:off x="5919164" y="2141655"/>
            <a:ext cx="762000" cy="1600200"/>
          </a:xfrm>
          <a:prstGeom prst="line">
            <a:avLst/>
          </a:prstGeom>
          <a:ln>
            <a:solidFill>
              <a:srgbClr val="0070C0"/>
            </a:solidFill>
          </a:ln>
          <a:effectLst/>
        </p:spPr>
        <p:style>
          <a:lnRef idx="2">
            <a:schemeClr val="accent1"/>
          </a:lnRef>
          <a:fillRef idx="0">
            <a:schemeClr val="accent1"/>
          </a:fillRef>
          <a:effectRef idx="1">
            <a:schemeClr val="accent1"/>
          </a:effectRef>
          <a:fontRef idx="minor">
            <a:schemeClr val="tx1"/>
          </a:fontRef>
        </p:style>
      </p:cxnSp>
      <p:cxnSp>
        <p:nvCxnSpPr>
          <p:cNvPr id="82" name="Straight Connector 81"/>
          <p:cNvCxnSpPr/>
          <p:nvPr/>
        </p:nvCxnSpPr>
        <p:spPr>
          <a:xfrm>
            <a:off x="2304286" y="2219937"/>
            <a:ext cx="769265" cy="1536549"/>
          </a:xfrm>
          <a:prstGeom prst="line">
            <a:avLst/>
          </a:prstGeom>
          <a:ln>
            <a:solidFill>
              <a:srgbClr val="0070C0"/>
            </a:solidFill>
          </a:ln>
          <a:effectLst/>
        </p:spPr>
        <p:style>
          <a:lnRef idx="2">
            <a:schemeClr val="accent1"/>
          </a:lnRef>
          <a:fillRef idx="0">
            <a:schemeClr val="accent1"/>
          </a:fillRef>
          <a:effectRef idx="1">
            <a:schemeClr val="accent1"/>
          </a:effectRef>
          <a:fontRef idx="minor">
            <a:schemeClr val="tx1"/>
          </a:fontRef>
        </p:style>
      </p:cxnSp>
      <p:sp>
        <p:nvSpPr>
          <p:cNvPr id="83" name="Oval 82"/>
          <p:cNvSpPr/>
          <p:nvPr/>
        </p:nvSpPr>
        <p:spPr>
          <a:xfrm>
            <a:off x="2109164" y="2024815"/>
            <a:ext cx="228600" cy="228600"/>
          </a:xfrm>
          <a:prstGeom prst="ellipse">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4" name="Oval 83"/>
          <p:cNvSpPr/>
          <p:nvPr/>
        </p:nvSpPr>
        <p:spPr>
          <a:xfrm>
            <a:off x="6554164" y="2034975"/>
            <a:ext cx="228600" cy="228600"/>
          </a:xfrm>
          <a:prstGeom prst="ellipse">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5" name="Oval 84"/>
          <p:cNvSpPr/>
          <p:nvPr/>
        </p:nvSpPr>
        <p:spPr>
          <a:xfrm>
            <a:off x="2932124" y="3619935"/>
            <a:ext cx="228600" cy="228600"/>
          </a:xfrm>
          <a:prstGeom prst="ellipse">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6" name="Oval 85"/>
          <p:cNvSpPr/>
          <p:nvPr/>
        </p:nvSpPr>
        <p:spPr>
          <a:xfrm>
            <a:off x="5782004" y="3660575"/>
            <a:ext cx="228600" cy="228600"/>
          </a:xfrm>
          <a:prstGeom prst="ellipse">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7" name="Oval 86"/>
          <p:cNvSpPr/>
          <p:nvPr/>
        </p:nvSpPr>
        <p:spPr>
          <a:xfrm>
            <a:off x="2911804" y="349279"/>
            <a:ext cx="228600" cy="228600"/>
          </a:xfrm>
          <a:prstGeom prst="ellipse">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8" name="Oval 87"/>
          <p:cNvSpPr/>
          <p:nvPr/>
        </p:nvSpPr>
        <p:spPr>
          <a:xfrm>
            <a:off x="5751524" y="348415"/>
            <a:ext cx="228600" cy="228600"/>
          </a:xfrm>
          <a:prstGeom prst="ellipse">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9" name="TextBox 88"/>
          <p:cNvSpPr txBox="1"/>
          <p:nvPr/>
        </p:nvSpPr>
        <p:spPr>
          <a:xfrm>
            <a:off x="1656847" y="203645"/>
            <a:ext cx="1209434" cy="523220"/>
          </a:xfrm>
          <a:prstGeom prst="rect">
            <a:avLst/>
          </a:prstGeom>
          <a:noFill/>
        </p:spPr>
        <p:txBody>
          <a:bodyPr wrap="none" rtlCol="0">
            <a:spAutoFit/>
          </a:bodyPr>
          <a:lstStyle/>
          <a:p>
            <a:r>
              <a:rPr lang="en-US" sz="2800" b="1" dirty="0" smtClean="0">
                <a:solidFill>
                  <a:srgbClr val="0070C0"/>
                </a:solidFill>
              </a:rPr>
              <a:t>person</a:t>
            </a:r>
            <a:endParaRPr lang="en-US" sz="2800" b="1" dirty="0">
              <a:solidFill>
                <a:srgbClr val="0070C0"/>
              </a:solidFill>
            </a:endParaRPr>
          </a:p>
        </p:txBody>
      </p:sp>
      <p:sp>
        <p:nvSpPr>
          <p:cNvPr id="90" name="TextBox 89"/>
          <p:cNvSpPr txBox="1"/>
          <p:nvPr/>
        </p:nvSpPr>
        <p:spPr>
          <a:xfrm>
            <a:off x="6127444" y="203645"/>
            <a:ext cx="974947" cy="523220"/>
          </a:xfrm>
          <a:prstGeom prst="rect">
            <a:avLst/>
          </a:prstGeom>
          <a:noFill/>
        </p:spPr>
        <p:txBody>
          <a:bodyPr wrap="none" rtlCol="0">
            <a:spAutoFit/>
          </a:bodyPr>
          <a:lstStyle/>
          <a:p>
            <a:r>
              <a:rPr lang="en-US" sz="2800" b="1" dirty="0" smtClean="0">
                <a:solidFill>
                  <a:srgbClr val="0070C0"/>
                </a:solidFill>
              </a:rPr>
              <a:t>place</a:t>
            </a:r>
            <a:endParaRPr lang="en-US" sz="2800" b="1" dirty="0">
              <a:solidFill>
                <a:srgbClr val="0070C0"/>
              </a:solidFill>
            </a:endParaRPr>
          </a:p>
        </p:txBody>
      </p:sp>
      <p:sp>
        <p:nvSpPr>
          <p:cNvPr id="91" name="TextBox 90"/>
          <p:cNvSpPr txBox="1"/>
          <p:nvPr/>
        </p:nvSpPr>
        <p:spPr>
          <a:xfrm>
            <a:off x="950454" y="1880045"/>
            <a:ext cx="1117614" cy="523220"/>
          </a:xfrm>
          <a:prstGeom prst="rect">
            <a:avLst/>
          </a:prstGeom>
          <a:noFill/>
        </p:spPr>
        <p:txBody>
          <a:bodyPr wrap="none" rtlCol="0">
            <a:spAutoFit/>
          </a:bodyPr>
          <a:lstStyle/>
          <a:p>
            <a:r>
              <a:rPr lang="en-US" sz="2800" b="1" dirty="0" smtClean="0">
                <a:solidFill>
                  <a:srgbClr val="0070C0"/>
                </a:solidFill>
              </a:rPr>
              <a:t>object</a:t>
            </a:r>
            <a:endParaRPr lang="en-US" sz="2800" b="1" dirty="0">
              <a:solidFill>
                <a:srgbClr val="0070C0"/>
              </a:solidFill>
            </a:endParaRPr>
          </a:p>
        </p:txBody>
      </p:sp>
      <p:sp>
        <p:nvSpPr>
          <p:cNvPr id="92" name="TextBox 91"/>
          <p:cNvSpPr txBox="1"/>
          <p:nvPr/>
        </p:nvSpPr>
        <p:spPr>
          <a:xfrm>
            <a:off x="6889444" y="1880045"/>
            <a:ext cx="1366143" cy="523220"/>
          </a:xfrm>
          <a:prstGeom prst="rect">
            <a:avLst/>
          </a:prstGeom>
          <a:noFill/>
        </p:spPr>
        <p:txBody>
          <a:bodyPr wrap="none" rtlCol="0">
            <a:spAutoFit/>
          </a:bodyPr>
          <a:lstStyle/>
          <a:p>
            <a:r>
              <a:rPr lang="en-US" sz="2800" b="1" dirty="0" smtClean="0">
                <a:solidFill>
                  <a:srgbClr val="0070C0"/>
                </a:solidFill>
              </a:rPr>
              <a:t>concept</a:t>
            </a:r>
            <a:endParaRPr lang="en-US" sz="2800" b="1" dirty="0">
              <a:solidFill>
                <a:srgbClr val="0070C0"/>
              </a:solidFill>
            </a:endParaRPr>
          </a:p>
        </p:txBody>
      </p:sp>
      <p:sp>
        <p:nvSpPr>
          <p:cNvPr id="93" name="TextBox 92"/>
          <p:cNvSpPr txBox="1"/>
          <p:nvPr/>
        </p:nvSpPr>
        <p:spPr>
          <a:xfrm>
            <a:off x="2005626" y="3873479"/>
            <a:ext cx="2033890" cy="523220"/>
          </a:xfrm>
          <a:prstGeom prst="rect">
            <a:avLst/>
          </a:prstGeom>
          <a:noFill/>
        </p:spPr>
        <p:txBody>
          <a:bodyPr wrap="none" rtlCol="0">
            <a:spAutoFit/>
          </a:bodyPr>
          <a:lstStyle/>
          <a:p>
            <a:r>
              <a:rPr lang="en-US" sz="2800" b="1" dirty="0" smtClean="0">
                <a:solidFill>
                  <a:srgbClr val="0070C0"/>
                </a:solidFill>
              </a:rPr>
              <a:t>organization</a:t>
            </a:r>
            <a:endParaRPr lang="en-US" sz="2800" b="1" dirty="0">
              <a:solidFill>
                <a:srgbClr val="0070C0"/>
              </a:solidFill>
            </a:endParaRPr>
          </a:p>
        </p:txBody>
      </p:sp>
      <p:sp>
        <p:nvSpPr>
          <p:cNvPr id="94" name="TextBox 93"/>
          <p:cNvSpPr txBox="1"/>
          <p:nvPr/>
        </p:nvSpPr>
        <p:spPr>
          <a:xfrm>
            <a:off x="5466816" y="3873479"/>
            <a:ext cx="943143" cy="523220"/>
          </a:xfrm>
          <a:prstGeom prst="rect">
            <a:avLst/>
          </a:prstGeom>
          <a:noFill/>
        </p:spPr>
        <p:txBody>
          <a:bodyPr wrap="none" rtlCol="0">
            <a:spAutoFit/>
          </a:bodyPr>
          <a:lstStyle/>
          <a:p>
            <a:r>
              <a:rPr lang="en-US" sz="2800" b="1" dirty="0" smtClean="0">
                <a:solidFill>
                  <a:srgbClr val="0070C0"/>
                </a:solidFill>
              </a:rPr>
              <a:t>work</a:t>
            </a:r>
            <a:endParaRPr lang="en-US" sz="2800" b="1" dirty="0">
              <a:solidFill>
                <a:srgbClr val="0070C0"/>
              </a:solidFill>
            </a:endParaRPr>
          </a:p>
        </p:txBody>
      </p:sp>
      <p:sp>
        <p:nvSpPr>
          <p:cNvPr id="95" name="TextBox 94"/>
          <p:cNvSpPr txBox="1"/>
          <p:nvPr/>
        </p:nvSpPr>
        <p:spPr>
          <a:xfrm>
            <a:off x="3140404" y="981554"/>
            <a:ext cx="1048484" cy="461665"/>
          </a:xfrm>
          <a:prstGeom prst="rect">
            <a:avLst/>
          </a:prstGeom>
          <a:solidFill>
            <a:schemeClr val="accent3"/>
          </a:solidFill>
        </p:spPr>
        <p:txBody>
          <a:bodyPr wrap="none" rtlCol="0" anchor="ctr">
            <a:spAutoFit/>
          </a:bodyPr>
          <a:lstStyle/>
          <a:p>
            <a:pPr algn="ctr"/>
            <a:r>
              <a:rPr lang="en-US" sz="2400" b="1" dirty="0" smtClean="0">
                <a:solidFill>
                  <a:schemeClr val="bg1"/>
                </a:solidFill>
              </a:rPr>
              <a:t>author</a:t>
            </a:r>
            <a:endParaRPr lang="en-US" sz="2400" b="1" dirty="0">
              <a:solidFill>
                <a:schemeClr val="bg1"/>
              </a:solidFill>
            </a:endParaRPr>
          </a:p>
        </p:txBody>
      </p:sp>
      <p:sp>
        <p:nvSpPr>
          <p:cNvPr id="96" name="TextBox 95"/>
          <p:cNvSpPr txBox="1"/>
          <p:nvPr/>
        </p:nvSpPr>
        <p:spPr>
          <a:xfrm>
            <a:off x="5782004" y="2612697"/>
            <a:ext cx="1107996" cy="461665"/>
          </a:xfrm>
          <a:prstGeom prst="rect">
            <a:avLst/>
          </a:prstGeom>
          <a:solidFill>
            <a:schemeClr val="accent3"/>
          </a:solidFill>
        </p:spPr>
        <p:txBody>
          <a:bodyPr wrap="none" rtlCol="0" anchor="ctr">
            <a:spAutoFit/>
          </a:bodyPr>
          <a:lstStyle/>
          <a:p>
            <a:pPr algn="ctr"/>
            <a:r>
              <a:rPr lang="en-US" sz="2400" b="1" dirty="0" smtClean="0">
                <a:solidFill>
                  <a:schemeClr val="bg1"/>
                </a:solidFill>
              </a:rPr>
              <a:t>subject</a:t>
            </a:r>
            <a:endParaRPr lang="en-US" sz="2400" b="1" dirty="0">
              <a:solidFill>
                <a:schemeClr val="bg1"/>
              </a:solidFill>
            </a:endParaRPr>
          </a:p>
        </p:txBody>
      </p:sp>
      <p:sp>
        <p:nvSpPr>
          <p:cNvPr id="97" name="TextBox 96"/>
          <p:cNvSpPr txBox="1"/>
          <p:nvPr/>
        </p:nvSpPr>
        <p:spPr>
          <a:xfrm>
            <a:off x="1821157" y="2612697"/>
            <a:ext cx="1757212" cy="830997"/>
          </a:xfrm>
          <a:prstGeom prst="rect">
            <a:avLst/>
          </a:prstGeom>
          <a:solidFill>
            <a:schemeClr val="accent3"/>
          </a:solidFill>
        </p:spPr>
        <p:txBody>
          <a:bodyPr wrap="none" rtlCol="0">
            <a:spAutoFit/>
          </a:bodyPr>
          <a:lstStyle/>
          <a:p>
            <a:pPr algn="ctr"/>
            <a:r>
              <a:rPr lang="en-US" sz="2400" b="1" dirty="0" smtClean="0">
                <a:solidFill>
                  <a:schemeClr val="bg1"/>
                </a:solidFill>
              </a:rPr>
              <a:t>item</a:t>
            </a:r>
            <a:br>
              <a:rPr lang="en-US" sz="2400" b="1" dirty="0" smtClean="0">
                <a:solidFill>
                  <a:schemeClr val="bg1"/>
                </a:solidFill>
              </a:rPr>
            </a:br>
            <a:r>
              <a:rPr lang="en-US" sz="2400" b="1" dirty="0" smtClean="0">
                <a:solidFill>
                  <a:schemeClr val="bg1"/>
                </a:solidFill>
              </a:rPr>
              <a:t>availability</a:t>
            </a:r>
            <a:endParaRPr lang="en-US" sz="2400" b="1" dirty="0">
              <a:solidFill>
                <a:schemeClr val="bg1"/>
              </a:solidFill>
            </a:endParaRPr>
          </a:p>
        </p:txBody>
      </p:sp>
      <p:sp>
        <p:nvSpPr>
          <p:cNvPr id="4" name="Line Callout 1 3"/>
          <p:cNvSpPr/>
          <p:nvPr/>
        </p:nvSpPr>
        <p:spPr>
          <a:xfrm>
            <a:off x="7530038" y="3256093"/>
            <a:ext cx="1451097" cy="648762"/>
          </a:xfrm>
          <a:prstGeom prst="borderCallout1">
            <a:avLst>
              <a:gd name="adj1" fmla="val 18750"/>
              <a:gd name="adj2" fmla="val -8333"/>
              <a:gd name="adj3" fmla="val 65171"/>
              <a:gd name="adj4" fmla="val -92813"/>
            </a:avLst>
          </a:prstGeom>
          <a:noFill/>
          <a:ln>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smtClean="0">
                <a:solidFill>
                  <a:schemeClr val="tx1">
                    <a:lumMod val="95000"/>
                    <a:lumOff val="5000"/>
                  </a:schemeClr>
                </a:solidFill>
              </a:rPr>
              <a:t>The solution starts here.</a:t>
            </a:r>
            <a:endParaRPr lang="en-US" b="1" dirty="0">
              <a:solidFill>
                <a:schemeClr val="tx1">
                  <a:lumMod val="95000"/>
                  <a:lumOff val="5000"/>
                </a:schemeClr>
              </a:solidFill>
            </a:endParaRPr>
          </a:p>
        </p:txBody>
      </p:sp>
      <p:sp>
        <p:nvSpPr>
          <p:cNvPr id="69" name="Rectangle 68"/>
          <p:cNvSpPr/>
          <p:nvPr/>
        </p:nvSpPr>
        <p:spPr>
          <a:xfrm>
            <a:off x="68039" y="4602433"/>
            <a:ext cx="9005034" cy="1441906"/>
          </a:xfrm>
          <a:prstGeom prst="rect">
            <a:avLst/>
          </a:prstGeom>
          <a:solidFill>
            <a:schemeClr val="accent3"/>
          </a:solidFill>
        </p:spPr>
        <p:txBody>
          <a:bodyPr wrap="square" lIns="548640" tIns="182880" rIns="274320" bIns="182880" anchor="ctr" anchorCtr="0">
            <a:noAutofit/>
          </a:bodyPr>
          <a:lstStyle/>
          <a:p>
            <a:pPr>
              <a:lnSpc>
                <a:spcPct val="90000"/>
              </a:lnSpc>
            </a:pPr>
            <a:r>
              <a:rPr lang="en-US" sz="2400" spc="-100" dirty="0" smtClean="0">
                <a:solidFill>
                  <a:schemeClr val="bg1"/>
                </a:solidFill>
              </a:rPr>
              <a:t>The library knowledge graph</a:t>
            </a:r>
            <a:br>
              <a:rPr lang="en-US" sz="2400" spc="-100" dirty="0" smtClean="0">
                <a:solidFill>
                  <a:schemeClr val="bg1"/>
                </a:solidFill>
              </a:rPr>
            </a:br>
            <a:r>
              <a:rPr lang="en-US" sz="4000" spc="-100" dirty="0" smtClean="0">
                <a:solidFill>
                  <a:schemeClr val="bg1"/>
                </a:solidFill>
              </a:rPr>
              <a:t>A graph of relationships</a:t>
            </a:r>
            <a:endParaRPr lang="en-US" sz="4000" spc="-100" dirty="0">
              <a:solidFill>
                <a:schemeClr val="bg1"/>
              </a:solidFill>
            </a:endParaRPr>
          </a:p>
        </p:txBody>
      </p:sp>
    </p:spTree>
    <p:extLst>
      <p:ext uri="{BB962C8B-B14F-4D97-AF65-F5344CB8AC3E}">
        <p14:creationId xmlns:p14="http://schemas.microsoft.com/office/powerpoint/2010/main" val="3219432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5"/>
                                        </p:tgtEl>
                                        <p:attrNameLst>
                                          <p:attrName>style.visibility</p:attrName>
                                        </p:attrNameLst>
                                      </p:cBhvr>
                                      <p:to>
                                        <p:strVal val="visible"/>
                                      </p:to>
                                    </p:set>
                                    <p:animEffect transition="in" filter="fade">
                                      <p:cBhvr>
                                        <p:cTn id="7" dur="500"/>
                                        <p:tgtEl>
                                          <p:spTgt spid="95"/>
                                        </p:tgtEl>
                                      </p:cBhvr>
                                    </p:animEffect>
                                  </p:childTnLst>
                                </p:cTn>
                              </p:par>
                              <p:par>
                                <p:cTn id="8" presetID="22" presetClass="entr" presetSubtype="4" fill="hold" nodeType="withEffect">
                                  <p:stCondLst>
                                    <p:cond delay="0"/>
                                  </p:stCondLst>
                                  <p:childTnLst>
                                    <p:set>
                                      <p:cBhvr>
                                        <p:cTn id="9" dur="1" fill="hold">
                                          <p:stCondLst>
                                            <p:cond delay="0"/>
                                          </p:stCondLst>
                                        </p:cTn>
                                        <p:tgtEl>
                                          <p:spTgt spid="80"/>
                                        </p:tgtEl>
                                        <p:attrNameLst>
                                          <p:attrName>style.visibility</p:attrName>
                                        </p:attrNameLst>
                                      </p:cBhvr>
                                      <p:to>
                                        <p:strVal val="visible"/>
                                      </p:to>
                                    </p:set>
                                    <p:animEffect transition="in" filter="wipe(down)">
                                      <p:cBhvr>
                                        <p:cTn id="10" dur="500"/>
                                        <p:tgtEl>
                                          <p:spTgt spid="8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96"/>
                                        </p:tgtEl>
                                        <p:attrNameLst>
                                          <p:attrName>style.visibility</p:attrName>
                                        </p:attrNameLst>
                                      </p:cBhvr>
                                      <p:to>
                                        <p:strVal val="visible"/>
                                      </p:to>
                                    </p:set>
                                    <p:animEffect transition="in" filter="fade">
                                      <p:cBhvr>
                                        <p:cTn id="15" dur="500"/>
                                        <p:tgtEl>
                                          <p:spTgt spid="96"/>
                                        </p:tgtEl>
                                      </p:cBhvr>
                                    </p:animEffect>
                                  </p:childTnLst>
                                </p:cTn>
                              </p:par>
                            </p:childTnLst>
                          </p:cTn>
                        </p:par>
                        <p:par>
                          <p:cTn id="16" fill="hold">
                            <p:stCondLst>
                              <p:cond delay="500"/>
                            </p:stCondLst>
                            <p:childTnLst>
                              <p:par>
                                <p:cTn id="17" presetID="22" presetClass="entr" presetSubtype="4" fill="hold" nodeType="afterEffect">
                                  <p:stCondLst>
                                    <p:cond delay="0"/>
                                  </p:stCondLst>
                                  <p:childTnLst>
                                    <p:set>
                                      <p:cBhvr>
                                        <p:cTn id="18" dur="1" fill="hold">
                                          <p:stCondLst>
                                            <p:cond delay="0"/>
                                          </p:stCondLst>
                                        </p:cTn>
                                        <p:tgtEl>
                                          <p:spTgt spid="81"/>
                                        </p:tgtEl>
                                        <p:attrNameLst>
                                          <p:attrName>style.visibility</p:attrName>
                                        </p:attrNameLst>
                                      </p:cBhvr>
                                      <p:to>
                                        <p:strVal val="visible"/>
                                      </p:to>
                                    </p:set>
                                    <p:animEffect transition="in" filter="wipe(down)">
                                      <p:cBhvr>
                                        <p:cTn id="19" dur="500"/>
                                        <p:tgtEl>
                                          <p:spTgt spid="81"/>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97"/>
                                        </p:tgtEl>
                                        <p:attrNameLst>
                                          <p:attrName>style.visibility</p:attrName>
                                        </p:attrNameLst>
                                      </p:cBhvr>
                                      <p:to>
                                        <p:strVal val="visible"/>
                                      </p:to>
                                    </p:set>
                                    <p:animEffect transition="in" filter="fade">
                                      <p:cBhvr>
                                        <p:cTn id="24" dur="500"/>
                                        <p:tgtEl>
                                          <p:spTgt spid="97"/>
                                        </p:tgtEl>
                                      </p:cBhvr>
                                    </p:animEffect>
                                  </p:childTnLst>
                                </p:cTn>
                              </p:par>
                            </p:childTnLst>
                          </p:cTn>
                        </p:par>
                        <p:par>
                          <p:cTn id="25" fill="hold">
                            <p:stCondLst>
                              <p:cond delay="500"/>
                            </p:stCondLst>
                            <p:childTnLst>
                              <p:par>
                                <p:cTn id="26" presetID="22" presetClass="entr" presetSubtype="1" fill="hold" nodeType="afterEffect">
                                  <p:stCondLst>
                                    <p:cond delay="0"/>
                                  </p:stCondLst>
                                  <p:childTnLst>
                                    <p:set>
                                      <p:cBhvr>
                                        <p:cTn id="27" dur="1" fill="hold">
                                          <p:stCondLst>
                                            <p:cond delay="0"/>
                                          </p:stCondLst>
                                        </p:cTn>
                                        <p:tgtEl>
                                          <p:spTgt spid="82"/>
                                        </p:tgtEl>
                                        <p:attrNameLst>
                                          <p:attrName>style.visibility</p:attrName>
                                        </p:attrNameLst>
                                      </p:cBhvr>
                                      <p:to>
                                        <p:strVal val="visible"/>
                                      </p:to>
                                    </p:set>
                                    <p:animEffect transition="in" filter="wipe(up)">
                                      <p:cBhvr>
                                        <p:cTn id="28" dur="500"/>
                                        <p:tgtEl>
                                          <p:spTgt spid="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 grpId="0" animBg="1"/>
      <p:bldP spid="96" grpId="0" animBg="1"/>
      <p:bldP spid="97"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OCLC_Tag_H_RV.eps"/>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28600" y="6362137"/>
            <a:ext cx="1540000" cy="281620"/>
          </a:xfrm>
          <a:prstGeom prst="rect">
            <a:avLst/>
          </a:prstGeom>
        </p:spPr>
      </p:pic>
      <p:grpSp>
        <p:nvGrpSpPr>
          <p:cNvPr id="3" name="Group 2"/>
          <p:cNvGrpSpPr/>
          <p:nvPr/>
        </p:nvGrpSpPr>
        <p:grpSpPr>
          <a:xfrm>
            <a:off x="68039" y="68041"/>
            <a:ext cx="9005034" cy="5976298"/>
            <a:chOff x="68040" y="68040"/>
            <a:chExt cx="8663868" cy="5749880"/>
          </a:xfrm>
          <a:solidFill>
            <a:srgbClr val="455560"/>
          </a:solidFill>
        </p:grpSpPr>
        <p:sp>
          <p:nvSpPr>
            <p:cNvPr id="9" name="Rectangle 8"/>
            <p:cNvSpPr/>
            <p:nvPr/>
          </p:nvSpPr>
          <p:spPr>
            <a:xfrm>
              <a:off x="68040" y="68040"/>
              <a:ext cx="1387278" cy="1387278"/>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p:cNvSpPr/>
            <p:nvPr/>
          </p:nvSpPr>
          <p:spPr>
            <a:xfrm>
              <a:off x="68040" y="1522241"/>
              <a:ext cx="1387278" cy="1387278"/>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Rectangle 22"/>
            <p:cNvSpPr/>
            <p:nvPr/>
          </p:nvSpPr>
          <p:spPr>
            <a:xfrm>
              <a:off x="68040" y="2976442"/>
              <a:ext cx="1387278" cy="1387278"/>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Rectangle 27"/>
            <p:cNvSpPr/>
            <p:nvPr/>
          </p:nvSpPr>
          <p:spPr>
            <a:xfrm>
              <a:off x="68040" y="4430642"/>
              <a:ext cx="1387278" cy="1387278"/>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9" name="Rectangle 48"/>
            <p:cNvSpPr/>
            <p:nvPr/>
          </p:nvSpPr>
          <p:spPr>
            <a:xfrm>
              <a:off x="1523358" y="68040"/>
              <a:ext cx="1387278" cy="1387278"/>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0" name="Rectangle 49"/>
            <p:cNvSpPr/>
            <p:nvPr/>
          </p:nvSpPr>
          <p:spPr>
            <a:xfrm>
              <a:off x="1523358" y="1522241"/>
              <a:ext cx="1387278" cy="1387278"/>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1" name="Rectangle 50"/>
            <p:cNvSpPr/>
            <p:nvPr/>
          </p:nvSpPr>
          <p:spPr>
            <a:xfrm>
              <a:off x="1523358" y="2976442"/>
              <a:ext cx="1387278" cy="1387278"/>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2" name="Rectangle 51"/>
            <p:cNvSpPr/>
            <p:nvPr/>
          </p:nvSpPr>
          <p:spPr>
            <a:xfrm>
              <a:off x="1523358" y="4430642"/>
              <a:ext cx="1387278" cy="1387278"/>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3" name="Rectangle 52"/>
            <p:cNvSpPr/>
            <p:nvPr/>
          </p:nvSpPr>
          <p:spPr>
            <a:xfrm>
              <a:off x="2978676" y="68040"/>
              <a:ext cx="1387278" cy="1387278"/>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4" name="Rectangle 53"/>
            <p:cNvSpPr/>
            <p:nvPr/>
          </p:nvSpPr>
          <p:spPr>
            <a:xfrm>
              <a:off x="2978676" y="1522241"/>
              <a:ext cx="1387278" cy="1387278"/>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5" name="Rectangle 54"/>
            <p:cNvSpPr/>
            <p:nvPr/>
          </p:nvSpPr>
          <p:spPr>
            <a:xfrm>
              <a:off x="2978676" y="2976442"/>
              <a:ext cx="1387278" cy="1387278"/>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6" name="Rectangle 55"/>
            <p:cNvSpPr/>
            <p:nvPr/>
          </p:nvSpPr>
          <p:spPr>
            <a:xfrm>
              <a:off x="2978676" y="4430642"/>
              <a:ext cx="1387278" cy="1387278"/>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7" name="Rectangle 56"/>
            <p:cNvSpPr/>
            <p:nvPr/>
          </p:nvSpPr>
          <p:spPr>
            <a:xfrm>
              <a:off x="4433994" y="68040"/>
              <a:ext cx="1387278" cy="1387278"/>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8" name="Rectangle 57"/>
            <p:cNvSpPr/>
            <p:nvPr/>
          </p:nvSpPr>
          <p:spPr>
            <a:xfrm>
              <a:off x="4433994" y="1522241"/>
              <a:ext cx="1387278" cy="1387278"/>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9" name="Rectangle 58"/>
            <p:cNvSpPr/>
            <p:nvPr/>
          </p:nvSpPr>
          <p:spPr>
            <a:xfrm>
              <a:off x="4433994" y="2976442"/>
              <a:ext cx="1387278" cy="1387278"/>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0" name="Rectangle 59"/>
            <p:cNvSpPr/>
            <p:nvPr/>
          </p:nvSpPr>
          <p:spPr>
            <a:xfrm>
              <a:off x="4433994" y="4430642"/>
              <a:ext cx="1387278" cy="1387278"/>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1" name="Rectangle 60"/>
            <p:cNvSpPr/>
            <p:nvPr/>
          </p:nvSpPr>
          <p:spPr>
            <a:xfrm>
              <a:off x="5889312" y="68040"/>
              <a:ext cx="1387278" cy="1387278"/>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2" name="Rectangle 61"/>
            <p:cNvSpPr/>
            <p:nvPr/>
          </p:nvSpPr>
          <p:spPr>
            <a:xfrm>
              <a:off x="5889312" y="1522241"/>
              <a:ext cx="1387278" cy="1387278"/>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3" name="Rectangle 62"/>
            <p:cNvSpPr/>
            <p:nvPr/>
          </p:nvSpPr>
          <p:spPr>
            <a:xfrm>
              <a:off x="5889312" y="2976442"/>
              <a:ext cx="1387278" cy="1387278"/>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4" name="Rectangle 63"/>
            <p:cNvSpPr/>
            <p:nvPr/>
          </p:nvSpPr>
          <p:spPr>
            <a:xfrm>
              <a:off x="5889312" y="4430642"/>
              <a:ext cx="1387278" cy="1387278"/>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5" name="Rectangle 64"/>
            <p:cNvSpPr/>
            <p:nvPr/>
          </p:nvSpPr>
          <p:spPr>
            <a:xfrm>
              <a:off x="7344630" y="68040"/>
              <a:ext cx="1387278" cy="1387278"/>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6" name="Rectangle 65"/>
            <p:cNvSpPr/>
            <p:nvPr/>
          </p:nvSpPr>
          <p:spPr>
            <a:xfrm>
              <a:off x="7344630" y="1522241"/>
              <a:ext cx="1387278" cy="1387278"/>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7" name="Rectangle 66"/>
            <p:cNvSpPr/>
            <p:nvPr/>
          </p:nvSpPr>
          <p:spPr>
            <a:xfrm>
              <a:off x="7344630" y="2976442"/>
              <a:ext cx="1387278" cy="1387278"/>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8" name="Rectangle 67"/>
            <p:cNvSpPr/>
            <p:nvPr/>
          </p:nvSpPr>
          <p:spPr>
            <a:xfrm>
              <a:off x="7344630" y="4430642"/>
              <a:ext cx="1387278" cy="1387278"/>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5" name="Text Placeholder 4"/>
          <p:cNvSpPr>
            <a:spLocks noGrp="1"/>
          </p:cNvSpPr>
          <p:nvPr>
            <p:ph type="body" sz="quarter" idx="14"/>
          </p:nvPr>
        </p:nvSpPr>
        <p:spPr/>
        <p:txBody>
          <a:bodyPr/>
          <a:lstStyle/>
          <a:p>
            <a:endParaRPr lang="en-US"/>
          </a:p>
        </p:txBody>
      </p:sp>
      <p:sp>
        <p:nvSpPr>
          <p:cNvPr id="79" name="Rectangle 78"/>
          <p:cNvSpPr/>
          <p:nvPr/>
        </p:nvSpPr>
        <p:spPr>
          <a:xfrm>
            <a:off x="68039" y="4602433"/>
            <a:ext cx="9005034" cy="1441906"/>
          </a:xfrm>
          <a:prstGeom prst="rect">
            <a:avLst/>
          </a:prstGeom>
          <a:solidFill>
            <a:schemeClr val="accent3"/>
          </a:solidFill>
        </p:spPr>
        <p:txBody>
          <a:bodyPr wrap="square" lIns="548640" tIns="182880" rIns="274320" bIns="182880" anchor="ctr" anchorCtr="0">
            <a:noAutofit/>
          </a:bodyPr>
          <a:lstStyle/>
          <a:p>
            <a:pPr>
              <a:lnSpc>
                <a:spcPct val="90000"/>
              </a:lnSpc>
            </a:pPr>
            <a:r>
              <a:rPr lang="en-US" sz="2400" spc="-100" dirty="0" smtClean="0">
                <a:solidFill>
                  <a:schemeClr val="bg1"/>
                </a:solidFill>
              </a:rPr>
              <a:t>The library knowledge graph</a:t>
            </a:r>
            <a:br>
              <a:rPr lang="en-US" sz="2400" spc="-100" dirty="0" smtClean="0">
                <a:solidFill>
                  <a:schemeClr val="bg1"/>
                </a:solidFill>
              </a:rPr>
            </a:br>
            <a:r>
              <a:rPr lang="en-US" sz="4000" spc="-100" dirty="0" smtClean="0">
                <a:solidFill>
                  <a:schemeClr val="bg1"/>
                </a:solidFill>
              </a:rPr>
              <a:t>A graph of relationships</a:t>
            </a:r>
            <a:endParaRPr lang="en-US" sz="4000" spc="-100" dirty="0">
              <a:solidFill>
                <a:schemeClr val="bg1"/>
              </a:solidFill>
            </a:endParaRPr>
          </a:p>
        </p:txBody>
      </p:sp>
      <p:sp>
        <p:nvSpPr>
          <p:cNvPr id="78" name="Rectangle 77"/>
          <p:cNvSpPr/>
          <p:nvPr/>
        </p:nvSpPr>
        <p:spPr>
          <a:xfrm>
            <a:off x="73347" y="68043"/>
            <a:ext cx="8999726" cy="4464833"/>
          </a:xfrm>
          <a:prstGeom prst="rect">
            <a:avLst/>
          </a:prstGeom>
          <a:solidFill>
            <a:schemeClr val="bg1"/>
          </a:solidFill>
        </p:spPr>
        <p:txBody>
          <a:bodyPr wrap="square" lIns="548640" tIns="502920" rIns="274320" bIns="182880" anchor="t" anchorCtr="0">
            <a:noAutofit/>
          </a:bodyPr>
          <a:lstStyle/>
          <a:p>
            <a:pPr>
              <a:lnSpc>
                <a:spcPct val="90000"/>
              </a:lnSpc>
              <a:spcAft>
                <a:spcPts val="1200"/>
              </a:spcAft>
            </a:pPr>
            <a:endParaRPr lang="en-US" sz="2000" spc="-100" dirty="0">
              <a:solidFill>
                <a:schemeClr val="bg1"/>
              </a:solidFill>
            </a:endParaRPr>
          </a:p>
        </p:txBody>
      </p:sp>
      <p:cxnSp>
        <p:nvCxnSpPr>
          <p:cNvPr id="80" name="Straight Connector 79"/>
          <p:cNvCxnSpPr/>
          <p:nvPr/>
        </p:nvCxnSpPr>
        <p:spPr>
          <a:xfrm>
            <a:off x="3021061" y="476956"/>
            <a:ext cx="2949346" cy="3378986"/>
          </a:xfrm>
          <a:prstGeom prst="line">
            <a:avLst/>
          </a:prstGeom>
          <a:ln>
            <a:solidFill>
              <a:srgbClr val="0070C0"/>
            </a:solidFill>
          </a:ln>
          <a:effectLst/>
        </p:spPr>
        <p:style>
          <a:lnRef idx="2">
            <a:schemeClr val="accent1"/>
          </a:lnRef>
          <a:fillRef idx="0">
            <a:schemeClr val="accent1"/>
          </a:fillRef>
          <a:effectRef idx="1">
            <a:schemeClr val="accent1"/>
          </a:effectRef>
          <a:fontRef idx="minor">
            <a:schemeClr val="tx1"/>
          </a:fontRef>
        </p:style>
      </p:cxnSp>
      <p:cxnSp>
        <p:nvCxnSpPr>
          <p:cNvPr id="81" name="Straight Connector 80"/>
          <p:cNvCxnSpPr/>
          <p:nvPr/>
        </p:nvCxnSpPr>
        <p:spPr>
          <a:xfrm flipH="1">
            <a:off x="5912445" y="2141900"/>
            <a:ext cx="762000" cy="1600200"/>
          </a:xfrm>
          <a:prstGeom prst="line">
            <a:avLst/>
          </a:prstGeom>
          <a:ln>
            <a:solidFill>
              <a:srgbClr val="0070C0"/>
            </a:solidFill>
          </a:ln>
          <a:effectLst/>
        </p:spPr>
        <p:style>
          <a:lnRef idx="2">
            <a:schemeClr val="accent1"/>
          </a:lnRef>
          <a:fillRef idx="0">
            <a:schemeClr val="accent1"/>
          </a:fillRef>
          <a:effectRef idx="1">
            <a:schemeClr val="accent1"/>
          </a:effectRef>
          <a:fontRef idx="minor">
            <a:schemeClr val="tx1"/>
          </a:fontRef>
        </p:style>
      </p:cxnSp>
      <p:cxnSp>
        <p:nvCxnSpPr>
          <p:cNvPr id="82" name="Straight Connector 81"/>
          <p:cNvCxnSpPr/>
          <p:nvPr/>
        </p:nvCxnSpPr>
        <p:spPr>
          <a:xfrm>
            <a:off x="2297567" y="2220182"/>
            <a:ext cx="769265" cy="1536549"/>
          </a:xfrm>
          <a:prstGeom prst="line">
            <a:avLst/>
          </a:prstGeom>
          <a:ln>
            <a:solidFill>
              <a:srgbClr val="0070C0"/>
            </a:solidFill>
          </a:ln>
          <a:effectLst/>
        </p:spPr>
        <p:style>
          <a:lnRef idx="2">
            <a:schemeClr val="accent1"/>
          </a:lnRef>
          <a:fillRef idx="0">
            <a:schemeClr val="accent1"/>
          </a:fillRef>
          <a:effectRef idx="1">
            <a:schemeClr val="accent1"/>
          </a:effectRef>
          <a:fontRef idx="minor">
            <a:schemeClr val="tx1"/>
          </a:fontRef>
        </p:style>
      </p:cxnSp>
      <p:cxnSp>
        <p:nvCxnSpPr>
          <p:cNvPr id="83" name="Straight Connector 82"/>
          <p:cNvCxnSpPr/>
          <p:nvPr/>
        </p:nvCxnSpPr>
        <p:spPr>
          <a:xfrm flipH="1">
            <a:off x="3042245" y="465500"/>
            <a:ext cx="2794000" cy="3271520"/>
          </a:xfrm>
          <a:prstGeom prst="line">
            <a:avLst/>
          </a:prstGeom>
          <a:ln>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84" name="Straight Connector 83"/>
          <p:cNvCxnSpPr/>
          <p:nvPr/>
        </p:nvCxnSpPr>
        <p:spPr>
          <a:xfrm>
            <a:off x="5836245" y="465500"/>
            <a:ext cx="76200" cy="3276600"/>
          </a:xfrm>
          <a:prstGeom prst="line">
            <a:avLst/>
          </a:prstGeom>
          <a:ln>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85" name="Straight Connector 84"/>
          <p:cNvCxnSpPr/>
          <p:nvPr/>
        </p:nvCxnSpPr>
        <p:spPr>
          <a:xfrm>
            <a:off x="3016845" y="465500"/>
            <a:ext cx="2895600" cy="0"/>
          </a:xfrm>
          <a:prstGeom prst="line">
            <a:avLst/>
          </a:prstGeom>
          <a:ln>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86" name="Straight Connector 85"/>
          <p:cNvCxnSpPr/>
          <p:nvPr/>
        </p:nvCxnSpPr>
        <p:spPr>
          <a:xfrm>
            <a:off x="5836245" y="465500"/>
            <a:ext cx="838200" cy="1676400"/>
          </a:xfrm>
          <a:prstGeom prst="line">
            <a:avLst/>
          </a:prstGeom>
          <a:ln>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87" name="Straight Connector 86"/>
          <p:cNvCxnSpPr/>
          <p:nvPr/>
        </p:nvCxnSpPr>
        <p:spPr>
          <a:xfrm flipH="1">
            <a:off x="3093045" y="2141900"/>
            <a:ext cx="3581400" cy="1600200"/>
          </a:xfrm>
          <a:prstGeom prst="line">
            <a:avLst/>
          </a:prstGeom>
          <a:ln>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88" name="Straight Connector 87"/>
          <p:cNvCxnSpPr/>
          <p:nvPr/>
        </p:nvCxnSpPr>
        <p:spPr>
          <a:xfrm>
            <a:off x="2254845" y="2141900"/>
            <a:ext cx="3581400" cy="1600200"/>
          </a:xfrm>
          <a:prstGeom prst="line">
            <a:avLst/>
          </a:prstGeom>
          <a:ln>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89" name="Straight Connector 88"/>
          <p:cNvCxnSpPr/>
          <p:nvPr/>
        </p:nvCxnSpPr>
        <p:spPr>
          <a:xfrm>
            <a:off x="3016845" y="465500"/>
            <a:ext cx="40640" cy="3256280"/>
          </a:xfrm>
          <a:prstGeom prst="line">
            <a:avLst/>
          </a:prstGeom>
          <a:ln>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90" name="Straight Connector 89"/>
          <p:cNvCxnSpPr/>
          <p:nvPr/>
        </p:nvCxnSpPr>
        <p:spPr>
          <a:xfrm flipH="1">
            <a:off x="2254845" y="476956"/>
            <a:ext cx="766216" cy="1664944"/>
          </a:xfrm>
          <a:prstGeom prst="line">
            <a:avLst/>
          </a:prstGeom>
          <a:ln>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91" name="Straight Connector 90"/>
          <p:cNvCxnSpPr/>
          <p:nvPr/>
        </p:nvCxnSpPr>
        <p:spPr>
          <a:xfrm flipH="1">
            <a:off x="3016845" y="3742100"/>
            <a:ext cx="2895600" cy="0"/>
          </a:xfrm>
          <a:prstGeom prst="line">
            <a:avLst/>
          </a:prstGeom>
          <a:ln>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92" name="Straight Connector 91"/>
          <p:cNvCxnSpPr/>
          <p:nvPr/>
        </p:nvCxnSpPr>
        <p:spPr>
          <a:xfrm flipH="1">
            <a:off x="2254845" y="2141900"/>
            <a:ext cx="4419600" cy="0"/>
          </a:xfrm>
          <a:prstGeom prst="line">
            <a:avLst/>
          </a:prstGeom>
          <a:ln>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93" name="Straight Connector 92"/>
          <p:cNvCxnSpPr/>
          <p:nvPr/>
        </p:nvCxnSpPr>
        <p:spPr>
          <a:xfrm flipH="1" flipV="1">
            <a:off x="3016845" y="465500"/>
            <a:ext cx="3657600" cy="1676400"/>
          </a:xfrm>
          <a:prstGeom prst="line">
            <a:avLst/>
          </a:prstGeom>
          <a:ln>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94" name="Straight Connector 93"/>
          <p:cNvCxnSpPr/>
          <p:nvPr/>
        </p:nvCxnSpPr>
        <p:spPr>
          <a:xfrm flipH="1">
            <a:off x="2178645" y="465500"/>
            <a:ext cx="3733800" cy="1676400"/>
          </a:xfrm>
          <a:prstGeom prst="line">
            <a:avLst/>
          </a:prstGeom>
          <a:ln>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95" name="Oval 94"/>
          <p:cNvSpPr/>
          <p:nvPr/>
        </p:nvSpPr>
        <p:spPr>
          <a:xfrm>
            <a:off x="2102445" y="2025060"/>
            <a:ext cx="228600" cy="228600"/>
          </a:xfrm>
          <a:prstGeom prst="ellipse">
            <a:avLst/>
          </a:prstGeom>
          <a:solidFill>
            <a:srgbClr val="2178B5"/>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6" name="Oval 95"/>
          <p:cNvSpPr/>
          <p:nvPr/>
        </p:nvSpPr>
        <p:spPr>
          <a:xfrm>
            <a:off x="6547445" y="2035220"/>
            <a:ext cx="228600" cy="228600"/>
          </a:xfrm>
          <a:prstGeom prst="ellipse">
            <a:avLst/>
          </a:prstGeom>
          <a:solidFill>
            <a:srgbClr val="2178B5"/>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7" name="Oval 96"/>
          <p:cNvSpPr/>
          <p:nvPr/>
        </p:nvSpPr>
        <p:spPr>
          <a:xfrm>
            <a:off x="2925405" y="3620180"/>
            <a:ext cx="228600" cy="228600"/>
          </a:xfrm>
          <a:prstGeom prst="ellipse">
            <a:avLst/>
          </a:prstGeom>
          <a:solidFill>
            <a:srgbClr val="2178B5"/>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8" name="Oval 97"/>
          <p:cNvSpPr/>
          <p:nvPr/>
        </p:nvSpPr>
        <p:spPr>
          <a:xfrm>
            <a:off x="5775285" y="3660820"/>
            <a:ext cx="228600" cy="228600"/>
          </a:xfrm>
          <a:prstGeom prst="ellipse">
            <a:avLst/>
          </a:prstGeom>
          <a:solidFill>
            <a:srgbClr val="2178B5"/>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9" name="Oval 98"/>
          <p:cNvSpPr/>
          <p:nvPr/>
        </p:nvSpPr>
        <p:spPr>
          <a:xfrm>
            <a:off x="2905085" y="349524"/>
            <a:ext cx="228600" cy="228600"/>
          </a:xfrm>
          <a:prstGeom prst="ellipse">
            <a:avLst/>
          </a:prstGeom>
          <a:solidFill>
            <a:srgbClr val="2178B5"/>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0" name="Oval 99"/>
          <p:cNvSpPr/>
          <p:nvPr/>
        </p:nvSpPr>
        <p:spPr>
          <a:xfrm>
            <a:off x="5744805" y="348660"/>
            <a:ext cx="228600" cy="228600"/>
          </a:xfrm>
          <a:prstGeom prst="ellipse">
            <a:avLst/>
          </a:prstGeom>
          <a:solidFill>
            <a:srgbClr val="2178B5"/>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1" name="TextBox 100"/>
          <p:cNvSpPr txBox="1"/>
          <p:nvPr/>
        </p:nvSpPr>
        <p:spPr>
          <a:xfrm>
            <a:off x="1650128" y="203890"/>
            <a:ext cx="1209434" cy="523220"/>
          </a:xfrm>
          <a:prstGeom prst="rect">
            <a:avLst/>
          </a:prstGeom>
          <a:noFill/>
        </p:spPr>
        <p:txBody>
          <a:bodyPr wrap="none" rtlCol="0">
            <a:spAutoFit/>
          </a:bodyPr>
          <a:lstStyle/>
          <a:p>
            <a:r>
              <a:rPr lang="en-US" sz="2800" b="1" dirty="0" smtClean="0">
                <a:solidFill>
                  <a:schemeClr val="accent1"/>
                </a:solidFill>
              </a:rPr>
              <a:t>person</a:t>
            </a:r>
            <a:endParaRPr lang="en-US" sz="2800" b="1" dirty="0">
              <a:solidFill>
                <a:schemeClr val="accent1"/>
              </a:solidFill>
            </a:endParaRPr>
          </a:p>
        </p:txBody>
      </p:sp>
      <p:sp>
        <p:nvSpPr>
          <p:cNvPr id="102" name="TextBox 101"/>
          <p:cNvSpPr txBox="1"/>
          <p:nvPr/>
        </p:nvSpPr>
        <p:spPr>
          <a:xfrm>
            <a:off x="6120725" y="203890"/>
            <a:ext cx="974947" cy="523220"/>
          </a:xfrm>
          <a:prstGeom prst="rect">
            <a:avLst/>
          </a:prstGeom>
          <a:noFill/>
        </p:spPr>
        <p:txBody>
          <a:bodyPr wrap="none" rtlCol="0">
            <a:spAutoFit/>
          </a:bodyPr>
          <a:lstStyle/>
          <a:p>
            <a:r>
              <a:rPr lang="en-US" sz="2800" b="1" dirty="0" smtClean="0">
                <a:solidFill>
                  <a:schemeClr val="accent1"/>
                </a:solidFill>
              </a:rPr>
              <a:t>place</a:t>
            </a:r>
            <a:endParaRPr lang="en-US" sz="2800" b="1" dirty="0">
              <a:solidFill>
                <a:schemeClr val="accent1"/>
              </a:solidFill>
            </a:endParaRPr>
          </a:p>
        </p:txBody>
      </p:sp>
      <p:sp>
        <p:nvSpPr>
          <p:cNvPr id="103" name="TextBox 102"/>
          <p:cNvSpPr txBox="1"/>
          <p:nvPr/>
        </p:nvSpPr>
        <p:spPr>
          <a:xfrm>
            <a:off x="943735" y="1880290"/>
            <a:ext cx="1117614" cy="523220"/>
          </a:xfrm>
          <a:prstGeom prst="rect">
            <a:avLst/>
          </a:prstGeom>
          <a:noFill/>
        </p:spPr>
        <p:txBody>
          <a:bodyPr wrap="none" rtlCol="0">
            <a:spAutoFit/>
          </a:bodyPr>
          <a:lstStyle/>
          <a:p>
            <a:r>
              <a:rPr lang="en-US" sz="2800" b="1" dirty="0" smtClean="0">
                <a:solidFill>
                  <a:schemeClr val="accent1"/>
                </a:solidFill>
              </a:rPr>
              <a:t>object</a:t>
            </a:r>
            <a:endParaRPr lang="en-US" sz="2800" b="1" dirty="0">
              <a:solidFill>
                <a:schemeClr val="accent1"/>
              </a:solidFill>
            </a:endParaRPr>
          </a:p>
        </p:txBody>
      </p:sp>
      <p:sp>
        <p:nvSpPr>
          <p:cNvPr id="104" name="TextBox 103"/>
          <p:cNvSpPr txBox="1"/>
          <p:nvPr/>
        </p:nvSpPr>
        <p:spPr>
          <a:xfrm>
            <a:off x="6882725" y="1880290"/>
            <a:ext cx="1366143" cy="523220"/>
          </a:xfrm>
          <a:prstGeom prst="rect">
            <a:avLst/>
          </a:prstGeom>
          <a:noFill/>
        </p:spPr>
        <p:txBody>
          <a:bodyPr wrap="none" rtlCol="0">
            <a:spAutoFit/>
          </a:bodyPr>
          <a:lstStyle/>
          <a:p>
            <a:r>
              <a:rPr lang="en-US" sz="2800" b="1" dirty="0" smtClean="0">
                <a:solidFill>
                  <a:schemeClr val="accent1"/>
                </a:solidFill>
              </a:rPr>
              <a:t>concept</a:t>
            </a:r>
            <a:endParaRPr lang="en-US" sz="2800" b="1" dirty="0">
              <a:solidFill>
                <a:schemeClr val="accent1"/>
              </a:solidFill>
            </a:endParaRPr>
          </a:p>
        </p:txBody>
      </p:sp>
      <p:sp>
        <p:nvSpPr>
          <p:cNvPr id="105" name="TextBox 104"/>
          <p:cNvSpPr txBox="1"/>
          <p:nvPr/>
        </p:nvSpPr>
        <p:spPr>
          <a:xfrm>
            <a:off x="1998907" y="3873724"/>
            <a:ext cx="2033890" cy="523220"/>
          </a:xfrm>
          <a:prstGeom prst="rect">
            <a:avLst/>
          </a:prstGeom>
          <a:noFill/>
        </p:spPr>
        <p:txBody>
          <a:bodyPr wrap="none" rtlCol="0">
            <a:spAutoFit/>
          </a:bodyPr>
          <a:lstStyle/>
          <a:p>
            <a:r>
              <a:rPr lang="en-US" sz="2800" b="1" dirty="0" smtClean="0">
                <a:solidFill>
                  <a:schemeClr val="accent1"/>
                </a:solidFill>
              </a:rPr>
              <a:t>organization</a:t>
            </a:r>
            <a:endParaRPr lang="en-US" sz="2800" b="1" dirty="0">
              <a:solidFill>
                <a:schemeClr val="accent1"/>
              </a:solidFill>
            </a:endParaRPr>
          </a:p>
        </p:txBody>
      </p:sp>
      <p:sp>
        <p:nvSpPr>
          <p:cNvPr id="106" name="TextBox 105"/>
          <p:cNvSpPr txBox="1"/>
          <p:nvPr/>
        </p:nvSpPr>
        <p:spPr>
          <a:xfrm>
            <a:off x="5460097" y="3873724"/>
            <a:ext cx="943143" cy="523220"/>
          </a:xfrm>
          <a:prstGeom prst="rect">
            <a:avLst/>
          </a:prstGeom>
          <a:noFill/>
        </p:spPr>
        <p:txBody>
          <a:bodyPr wrap="none" rtlCol="0">
            <a:spAutoFit/>
          </a:bodyPr>
          <a:lstStyle/>
          <a:p>
            <a:r>
              <a:rPr lang="en-US" sz="2800" b="1" dirty="0" smtClean="0">
                <a:solidFill>
                  <a:schemeClr val="accent1"/>
                </a:solidFill>
              </a:rPr>
              <a:t>work</a:t>
            </a:r>
            <a:endParaRPr lang="en-US" sz="2800" b="1" dirty="0">
              <a:solidFill>
                <a:schemeClr val="accent1"/>
              </a:solidFill>
            </a:endParaRPr>
          </a:p>
        </p:txBody>
      </p:sp>
    </p:spTree>
    <p:extLst>
      <p:ext uri="{BB962C8B-B14F-4D97-AF65-F5344CB8AC3E}">
        <p14:creationId xmlns:p14="http://schemas.microsoft.com/office/powerpoint/2010/main" val="38831381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OCLC_Tag_H_RV.eps"/>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28600" y="6362137"/>
            <a:ext cx="1540000" cy="281620"/>
          </a:xfrm>
          <a:prstGeom prst="rect">
            <a:avLst/>
          </a:prstGeom>
        </p:spPr>
      </p:pic>
      <p:sp>
        <p:nvSpPr>
          <p:cNvPr id="79" name="Rectangle 78"/>
          <p:cNvSpPr/>
          <p:nvPr/>
        </p:nvSpPr>
        <p:spPr>
          <a:xfrm>
            <a:off x="75976" y="5138351"/>
            <a:ext cx="9005034" cy="1441906"/>
          </a:xfrm>
          <a:prstGeom prst="rect">
            <a:avLst/>
          </a:prstGeom>
          <a:solidFill>
            <a:schemeClr val="accent1"/>
          </a:solidFill>
        </p:spPr>
        <p:txBody>
          <a:bodyPr wrap="square" lIns="548640" tIns="182880" rIns="274320" bIns="182880" anchor="ctr" anchorCtr="0">
            <a:noAutofit/>
          </a:bodyPr>
          <a:lstStyle/>
          <a:p>
            <a:pPr>
              <a:lnSpc>
                <a:spcPct val="90000"/>
              </a:lnSpc>
            </a:pPr>
            <a:r>
              <a:rPr lang="en-US" sz="2400" spc="-100" dirty="0" smtClean="0">
                <a:solidFill>
                  <a:schemeClr val="bg1"/>
                </a:solidFill>
              </a:rPr>
              <a:t>The library knowledge graph</a:t>
            </a:r>
            <a:br>
              <a:rPr lang="en-US" sz="2400" spc="-100" dirty="0" smtClean="0">
                <a:solidFill>
                  <a:schemeClr val="bg1"/>
                </a:solidFill>
              </a:rPr>
            </a:br>
            <a:r>
              <a:rPr lang="en-US" sz="4000" spc="-100" dirty="0" smtClean="0">
                <a:solidFill>
                  <a:schemeClr val="bg1"/>
                </a:solidFill>
              </a:rPr>
              <a:t>Lots of things….if we do it right.</a:t>
            </a:r>
            <a:endParaRPr lang="en-US" sz="4000" spc="-100" dirty="0">
              <a:solidFill>
                <a:schemeClr val="bg1"/>
              </a:solidFill>
            </a:endParaRPr>
          </a:p>
        </p:txBody>
      </p:sp>
      <p:sp>
        <p:nvSpPr>
          <p:cNvPr id="72" name="TextBox 71"/>
          <p:cNvSpPr txBox="1"/>
          <p:nvPr/>
        </p:nvSpPr>
        <p:spPr>
          <a:xfrm>
            <a:off x="-3109930" y="3160918"/>
            <a:ext cx="1718815" cy="461665"/>
          </a:xfrm>
          <a:prstGeom prst="rect">
            <a:avLst/>
          </a:prstGeom>
          <a:noFill/>
        </p:spPr>
        <p:txBody>
          <a:bodyPr wrap="square" rtlCol="0">
            <a:spAutoFit/>
          </a:bodyPr>
          <a:lstStyle/>
          <a:p>
            <a:r>
              <a:rPr lang="en-US" sz="2400" dirty="0" smtClean="0">
                <a:solidFill>
                  <a:schemeClr val="accent1"/>
                </a:solidFill>
                <a:latin typeface="Calibri Light"/>
                <a:cs typeface="Calibri Light"/>
              </a:rPr>
              <a:t>Cataloging</a:t>
            </a:r>
            <a:endParaRPr lang="en-US" sz="2400" dirty="0">
              <a:solidFill>
                <a:schemeClr val="accent1"/>
              </a:solidFill>
              <a:latin typeface="Calibri Light"/>
              <a:cs typeface="Calibri Light"/>
            </a:endParaRPr>
          </a:p>
        </p:txBody>
      </p:sp>
      <p:grpSp>
        <p:nvGrpSpPr>
          <p:cNvPr id="4" name="Group 3"/>
          <p:cNvGrpSpPr/>
          <p:nvPr/>
        </p:nvGrpSpPr>
        <p:grpSpPr>
          <a:xfrm>
            <a:off x="78630" y="290293"/>
            <a:ext cx="8999726" cy="4464833"/>
            <a:chOff x="73347" y="68043"/>
            <a:chExt cx="8999726" cy="4464833"/>
          </a:xfrm>
        </p:grpSpPr>
        <p:sp>
          <p:nvSpPr>
            <p:cNvPr id="78" name="Rectangle 77"/>
            <p:cNvSpPr/>
            <p:nvPr/>
          </p:nvSpPr>
          <p:spPr>
            <a:xfrm>
              <a:off x="73347" y="68043"/>
              <a:ext cx="8999726" cy="4464833"/>
            </a:xfrm>
            <a:prstGeom prst="rect">
              <a:avLst/>
            </a:prstGeom>
            <a:solidFill>
              <a:schemeClr val="bg1"/>
            </a:solidFill>
          </p:spPr>
          <p:txBody>
            <a:bodyPr wrap="square" lIns="548640" tIns="502920" rIns="274320" bIns="182880" anchor="t" anchorCtr="0">
              <a:noAutofit/>
            </a:bodyPr>
            <a:lstStyle/>
            <a:p>
              <a:pPr>
                <a:lnSpc>
                  <a:spcPct val="90000"/>
                </a:lnSpc>
                <a:spcAft>
                  <a:spcPts val="1200"/>
                </a:spcAft>
              </a:pPr>
              <a:endParaRPr lang="en-US" sz="2000" spc="-100" dirty="0">
                <a:solidFill>
                  <a:schemeClr val="bg1"/>
                </a:solidFill>
              </a:endParaRPr>
            </a:p>
          </p:txBody>
        </p:sp>
        <p:pic>
          <p:nvPicPr>
            <p:cNvPr id="69" name="Picture 2"/>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2387719" y="1140717"/>
              <a:ext cx="4394413" cy="2481866"/>
            </a:xfrm>
            <a:prstGeom prst="rect">
              <a:avLst/>
            </a:prstGeom>
            <a:noFill/>
            <a:ln w="9525">
              <a:noFill/>
              <a:miter lim="800000"/>
              <a:headEnd/>
              <a:tailEnd/>
            </a:ln>
            <a:effectLst/>
          </p:spPr>
        </p:pic>
        <p:grpSp>
          <p:nvGrpSpPr>
            <p:cNvPr id="8" name="Group 7"/>
            <p:cNvGrpSpPr/>
            <p:nvPr/>
          </p:nvGrpSpPr>
          <p:grpSpPr>
            <a:xfrm>
              <a:off x="6594730" y="225824"/>
              <a:ext cx="2094544" cy="1306021"/>
              <a:chOff x="6605678" y="225824"/>
              <a:chExt cx="2094544" cy="1306021"/>
            </a:xfrm>
          </p:grpSpPr>
          <p:pic>
            <p:nvPicPr>
              <p:cNvPr id="74" name="Picture 136" descr="google_button.png"/>
              <p:cNvPicPr>
                <a:picLocks noChangeAspect="1"/>
              </p:cNvPicPr>
              <p:nvPr/>
            </p:nvPicPr>
            <p:blipFill>
              <a:blip r:embed="rId5" cstate="print">
                <a:extLst>
                  <a:ext uri="{28A0092B-C50C-407E-A947-70E740481C1C}">
                    <a14:useLocalDpi xmlns:a14="http://schemas.microsoft.com/office/drawing/2010/main"/>
                  </a:ext>
                </a:extLst>
              </a:blip>
              <a:srcRect/>
              <a:stretch>
                <a:fillRect/>
              </a:stretch>
            </p:blipFill>
            <p:spPr bwMode="auto">
              <a:xfrm>
                <a:off x="8035692" y="225824"/>
                <a:ext cx="657093" cy="646984"/>
              </a:xfrm>
              <a:prstGeom prst="rect">
                <a:avLst/>
              </a:prstGeom>
              <a:noFill/>
              <a:ln w="9525">
                <a:noFill/>
                <a:miter lim="800000"/>
                <a:headEnd/>
                <a:tailEnd/>
              </a:ln>
            </p:spPr>
          </p:pic>
          <p:pic>
            <p:nvPicPr>
              <p:cNvPr id="75" name="Picture 138" descr="good_reads.png"/>
              <p:cNvPicPr>
                <a:picLocks noChangeAspect="1"/>
              </p:cNvPicPr>
              <p:nvPr/>
            </p:nvPicPr>
            <p:blipFill>
              <a:blip r:embed="rId6" cstate="print">
                <a:extLst>
                  <a:ext uri="{28A0092B-C50C-407E-A947-70E740481C1C}">
                    <a14:useLocalDpi xmlns:a14="http://schemas.microsoft.com/office/drawing/2010/main"/>
                  </a:ext>
                </a:extLst>
              </a:blip>
              <a:srcRect/>
              <a:stretch>
                <a:fillRect/>
              </a:stretch>
            </p:blipFill>
            <p:spPr bwMode="auto">
              <a:xfrm>
                <a:off x="6674760" y="745113"/>
                <a:ext cx="786732" cy="786732"/>
              </a:xfrm>
              <a:prstGeom prst="rect">
                <a:avLst/>
              </a:prstGeom>
              <a:noFill/>
              <a:ln w="9525">
                <a:noFill/>
                <a:miter lim="800000"/>
                <a:headEnd/>
                <a:tailEnd/>
              </a:ln>
            </p:spPr>
          </p:pic>
          <p:pic>
            <p:nvPicPr>
              <p:cNvPr id="76" name="Picture 75"/>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7599023" y="1032508"/>
                <a:ext cx="1101199" cy="412258"/>
              </a:xfrm>
              <a:prstGeom prst="rect">
                <a:avLst/>
              </a:prstGeom>
              <a:ln>
                <a:noFill/>
              </a:ln>
              <a:effectLst/>
            </p:spPr>
          </p:pic>
          <p:pic>
            <p:nvPicPr>
              <p:cNvPr id="77" name="Picture 76"/>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6605678" y="347239"/>
                <a:ext cx="1267045" cy="253409"/>
              </a:xfrm>
              <a:prstGeom prst="rect">
                <a:avLst/>
              </a:prstGeom>
              <a:ln>
                <a:noFill/>
              </a:ln>
              <a:effectLst/>
            </p:spPr>
          </p:pic>
        </p:grpSp>
        <p:sp>
          <p:nvSpPr>
            <p:cNvPr id="109" name="Rectangle 108"/>
            <p:cNvSpPr/>
            <p:nvPr/>
          </p:nvSpPr>
          <p:spPr>
            <a:xfrm>
              <a:off x="6403431" y="3886789"/>
              <a:ext cx="2489199" cy="358185"/>
            </a:xfrm>
            <a:prstGeom prst="rect">
              <a:avLst/>
            </a:prstGeom>
            <a:solidFill>
              <a:srgbClr val="1F78B9">
                <a:alpha val="96000"/>
              </a:srgbClr>
            </a:solidFill>
            <a:ln w="76200" cmpd="sng">
              <a:noFill/>
            </a:ln>
            <a:effectLst/>
          </p:spPr>
          <p:style>
            <a:lnRef idx="1">
              <a:schemeClr val="accent1"/>
            </a:lnRef>
            <a:fillRef idx="3">
              <a:schemeClr val="accent1"/>
            </a:fillRef>
            <a:effectRef idx="2">
              <a:schemeClr val="accent1"/>
            </a:effectRef>
            <a:fontRef idx="minor">
              <a:schemeClr val="lt1"/>
            </a:fontRef>
          </p:style>
          <p:txBody>
            <a:bodyPr bIns="91440" rtlCol="0" anchor="ctr"/>
            <a:lstStyle/>
            <a:p>
              <a:pPr algn="ctr"/>
              <a:r>
                <a:rPr lang="en-US" dirty="0" smtClean="0"/>
                <a:t>ILL and Analytics</a:t>
              </a:r>
              <a:endParaRPr lang="en-US" dirty="0"/>
            </a:p>
          </p:txBody>
        </p:sp>
        <p:pic>
          <p:nvPicPr>
            <p:cNvPr id="110" name="Picture 1"/>
            <p:cNvPicPr>
              <a:picLocks noChangeAspect="1" noChangeArrowheads="1"/>
            </p:cNvPicPr>
            <p:nvPr/>
          </p:nvPicPr>
          <p:blipFill>
            <a:blip r:embed="rId9" cstate="print">
              <a:extLst>
                <a:ext uri="{28A0092B-C50C-407E-A947-70E740481C1C}">
                  <a14:useLocalDpi xmlns:a14="http://schemas.microsoft.com/office/drawing/2010/main"/>
                </a:ext>
              </a:extLst>
            </a:blip>
            <a:stretch>
              <a:fillRect/>
            </a:stretch>
          </p:blipFill>
          <p:spPr bwMode="auto">
            <a:xfrm>
              <a:off x="1693197" y="376997"/>
              <a:ext cx="694521" cy="1085936"/>
            </a:xfrm>
            <a:prstGeom prst="rect">
              <a:avLst/>
            </a:prstGeom>
            <a:noFill/>
            <a:ln w="9525">
              <a:noFill/>
              <a:miter lim="800000"/>
              <a:headEnd/>
              <a:tailEnd/>
            </a:ln>
            <a:effectLst/>
          </p:spPr>
        </p:pic>
        <p:sp>
          <p:nvSpPr>
            <p:cNvPr id="48" name="Rectangle 47"/>
            <p:cNvSpPr/>
            <p:nvPr/>
          </p:nvSpPr>
          <p:spPr>
            <a:xfrm>
              <a:off x="301679" y="3886789"/>
              <a:ext cx="2489199" cy="358185"/>
            </a:xfrm>
            <a:prstGeom prst="rect">
              <a:avLst/>
            </a:prstGeom>
            <a:solidFill>
              <a:srgbClr val="1F78B9">
                <a:alpha val="96000"/>
              </a:srgbClr>
            </a:solidFill>
            <a:ln w="76200" cmpd="sng">
              <a:noFill/>
            </a:ln>
            <a:effectLst/>
          </p:spPr>
          <p:style>
            <a:lnRef idx="1">
              <a:schemeClr val="accent1"/>
            </a:lnRef>
            <a:fillRef idx="3">
              <a:schemeClr val="accent1"/>
            </a:fillRef>
            <a:effectRef idx="2">
              <a:schemeClr val="accent1"/>
            </a:effectRef>
            <a:fontRef idx="minor">
              <a:schemeClr val="lt1"/>
            </a:fontRef>
          </p:style>
          <p:txBody>
            <a:bodyPr bIns="91440" rtlCol="0" anchor="ctr"/>
            <a:lstStyle/>
            <a:p>
              <a:pPr algn="ctr"/>
              <a:r>
                <a:rPr lang="en-US" dirty="0" smtClean="0"/>
                <a:t>Cataloging</a:t>
              </a:r>
              <a:endParaRPr lang="en-US" dirty="0"/>
            </a:p>
          </p:txBody>
        </p:sp>
        <p:sp>
          <p:nvSpPr>
            <p:cNvPr id="80" name="Rectangle 79"/>
            <p:cNvSpPr/>
            <p:nvPr/>
          </p:nvSpPr>
          <p:spPr>
            <a:xfrm>
              <a:off x="301679" y="1576867"/>
              <a:ext cx="2489199" cy="358185"/>
            </a:xfrm>
            <a:prstGeom prst="rect">
              <a:avLst/>
            </a:prstGeom>
            <a:solidFill>
              <a:srgbClr val="1F78B9">
                <a:alpha val="96000"/>
              </a:srgbClr>
            </a:solidFill>
            <a:ln w="76200" cmpd="sng">
              <a:noFill/>
            </a:ln>
            <a:effectLst/>
          </p:spPr>
          <p:style>
            <a:lnRef idx="1">
              <a:schemeClr val="accent1"/>
            </a:lnRef>
            <a:fillRef idx="3">
              <a:schemeClr val="accent1"/>
            </a:fillRef>
            <a:effectRef idx="2">
              <a:schemeClr val="accent1"/>
            </a:effectRef>
            <a:fontRef idx="minor">
              <a:schemeClr val="lt1"/>
            </a:fontRef>
          </p:style>
          <p:txBody>
            <a:bodyPr bIns="91440" rtlCol="0" anchor="ctr"/>
            <a:lstStyle/>
            <a:p>
              <a:pPr algn="ctr"/>
              <a:r>
                <a:rPr lang="en-US" dirty="0" smtClean="0"/>
                <a:t>Discovery</a:t>
              </a:r>
              <a:endParaRPr lang="en-US" dirty="0"/>
            </a:p>
          </p:txBody>
        </p:sp>
        <p:sp>
          <p:nvSpPr>
            <p:cNvPr id="81" name="Rectangle 80"/>
            <p:cNvSpPr/>
            <p:nvPr/>
          </p:nvSpPr>
          <p:spPr>
            <a:xfrm>
              <a:off x="6403431" y="1576867"/>
              <a:ext cx="2489199" cy="358185"/>
            </a:xfrm>
            <a:prstGeom prst="rect">
              <a:avLst/>
            </a:prstGeom>
            <a:solidFill>
              <a:srgbClr val="1F78B9">
                <a:alpha val="96000"/>
              </a:srgbClr>
            </a:solidFill>
            <a:ln w="76200" cmpd="sng">
              <a:noFill/>
            </a:ln>
            <a:effectLst/>
          </p:spPr>
          <p:style>
            <a:lnRef idx="1">
              <a:schemeClr val="accent1"/>
            </a:lnRef>
            <a:fillRef idx="3">
              <a:schemeClr val="accent1"/>
            </a:fillRef>
            <a:effectRef idx="2">
              <a:schemeClr val="accent1"/>
            </a:effectRef>
            <a:fontRef idx="minor">
              <a:schemeClr val="lt1"/>
            </a:fontRef>
          </p:style>
          <p:txBody>
            <a:bodyPr bIns="91440" rtlCol="0" anchor="ctr"/>
            <a:lstStyle/>
            <a:p>
              <a:pPr algn="ctr"/>
              <a:r>
                <a:rPr lang="en-US" dirty="0" smtClean="0"/>
                <a:t>Integration with the web</a:t>
              </a:r>
              <a:endParaRPr lang="en-US" dirty="0"/>
            </a:p>
          </p:txBody>
        </p:sp>
        <p:pic>
          <p:nvPicPr>
            <p:cNvPr id="46" name="Picture 45"/>
            <p:cNvPicPr>
              <a:picLocks noChangeAspect="1"/>
            </p:cNvPicPr>
            <p:nvPr/>
          </p:nvPicPr>
          <p:blipFill>
            <a:blip r:embed="rId10">
              <a:duotone>
                <a:prstClr val="black"/>
                <a:schemeClr val="accent1">
                  <a:tint val="45000"/>
                  <a:satMod val="400000"/>
                </a:schemeClr>
              </a:duotone>
            </a:blip>
            <a:stretch>
              <a:fillRect/>
            </a:stretch>
          </p:blipFill>
          <p:spPr>
            <a:xfrm>
              <a:off x="7169376" y="2558371"/>
              <a:ext cx="923581" cy="529807"/>
            </a:xfrm>
            <a:prstGeom prst="rect">
              <a:avLst/>
            </a:prstGeom>
          </p:spPr>
        </p:pic>
        <p:pic>
          <p:nvPicPr>
            <p:cNvPr id="47" name="Picture 46"/>
            <p:cNvPicPr>
              <a:picLocks noChangeAspect="1"/>
            </p:cNvPicPr>
            <p:nvPr/>
          </p:nvPicPr>
          <p:blipFill>
            <a:blip r:embed="rId11">
              <a:duotone>
                <a:prstClr val="black"/>
                <a:schemeClr val="accent1">
                  <a:tint val="45000"/>
                  <a:satMod val="400000"/>
                </a:schemeClr>
              </a:duotone>
            </a:blip>
            <a:stretch>
              <a:fillRect/>
            </a:stretch>
          </p:blipFill>
          <p:spPr>
            <a:xfrm>
              <a:off x="810786" y="591124"/>
              <a:ext cx="694476" cy="622881"/>
            </a:xfrm>
            <a:prstGeom prst="rect">
              <a:avLst/>
            </a:prstGeom>
          </p:spPr>
        </p:pic>
        <p:pic>
          <p:nvPicPr>
            <p:cNvPr id="70" name="Picture 69"/>
            <p:cNvPicPr>
              <a:picLocks noChangeAspect="1"/>
            </p:cNvPicPr>
            <p:nvPr/>
          </p:nvPicPr>
          <p:blipFill>
            <a:blip r:embed="rId12">
              <a:duotone>
                <a:prstClr val="black"/>
                <a:schemeClr val="accent1">
                  <a:tint val="45000"/>
                  <a:satMod val="400000"/>
                </a:schemeClr>
              </a:duotone>
            </a:blip>
            <a:stretch>
              <a:fillRect/>
            </a:stretch>
          </p:blipFill>
          <p:spPr>
            <a:xfrm>
              <a:off x="1015061" y="3042988"/>
              <a:ext cx="1131208" cy="594243"/>
            </a:xfrm>
            <a:prstGeom prst="rect">
              <a:avLst/>
            </a:prstGeom>
          </p:spPr>
        </p:pic>
        <p:pic>
          <p:nvPicPr>
            <p:cNvPr id="71" name="Picture 70"/>
            <p:cNvPicPr>
              <a:picLocks noChangeAspect="1"/>
            </p:cNvPicPr>
            <p:nvPr/>
          </p:nvPicPr>
          <p:blipFill>
            <a:blip r:embed="rId13">
              <a:duotone>
                <a:prstClr val="black"/>
                <a:schemeClr val="accent1">
                  <a:tint val="45000"/>
                  <a:satMod val="400000"/>
                </a:schemeClr>
              </a:duotone>
            </a:blip>
            <a:stretch>
              <a:fillRect/>
            </a:stretch>
          </p:blipFill>
          <p:spPr>
            <a:xfrm>
              <a:off x="7316147" y="3158261"/>
              <a:ext cx="630040" cy="637200"/>
            </a:xfrm>
            <a:prstGeom prst="rect">
              <a:avLst/>
            </a:prstGeom>
          </p:spPr>
        </p:pic>
      </p:grpSp>
      <p:sp>
        <p:nvSpPr>
          <p:cNvPr id="73" name="Rectangle 72"/>
          <p:cNvSpPr/>
          <p:nvPr/>
        </p:nvSpPr>
        <p:spPr>
          <a:xfrm>
            <a:off x="0" y="6748"/>
            <a:ext cx="6132785" cy="599091"/>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r>
              <a:rPr lang="en-US" sz="2400" b="1" dirty="0" smtClean="0">
                <a:solidFill>
                  <a:schemeClr val="tx1"/>
                </a:solidFill>
              </a:rPr>
              <a:t>What will be better?</a:t>
            </a:r>
          </a:p>
        </p:txBody>
      </p:sp>
    </p:spTree>
    <p:extLst>
      <p:ext uri="{BB962C8B-B14F-4D97-AF65-F5344CB8AC3E}">
        <p14:creationId xmlns:p14="http://schemas.microsoft.com/office/powerpoint/2010/main" val="38391347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9"/>
                                        </p:tgtEl>
                                        <p:attrNameLst>
                                          <p:attrName>style.visibility</p:attrName>
                                        </p:attrNameLst>
                                      </p:cBhvr>
                                      <p:to>
                                        <p:strVal val="visible"/>
                                      </p:to>
                                    </p:set>
                                    <p:animEffect transition="in" filter="wipe(left)">
                                      <p:cBhvr>
                                        <p:cTn id="7" dur="1000"/>
                                        <p:tgtEl>
                                          <p:spTgt spid="79"/>
                                        </p:tgtEl>
                                      </p:cBhvr>
                                    </p:animEffect>
                                  </p:childTnLst>
                                </p:cTn>
                              </p:par>
                              <p:par>
                                <p:cTn id="8" presetID="21" presetClass="entr" presetSubtype="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heel(1)">
                                      <p:cBhvr>
                                        <p:cTn id="10"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OCLC_Tag_H_RV.eps"/>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28600" y="6362137"/>
            <a:ext cx="1540000" cy="281620"/>
          </a:xfrm>
          <a:prstGeom prst="rect">
            <a:avLst/>
          </a:prstGeom>
        </p:spPr>
      </p:pic>
      <p:grpSp>
        <p:nvGrpSpPr>
          <p:cNvPr id="3" name="Group 2"/>
          <p:cNvGrpSpPr/>
          <p:nvPr/>
        </p:nvGrpSpPr>
        <p:grpSpPr>
          <a:xfrm>
            <a:off x="68039" y="68041"/>
            <a:ext cx="9005034" cy="5976298"/>
            <a:chOff x="68040" y="68040"/>
            <a:chExt cx="8663868" cy="5749880"/>
          </a:xfrm>
          <a:solidFill>
            <a:srgbClr val="455560"/>
          </a:solidFill>
        </p:grpSpPr>
        <p:sp>
          <p:nvSpPr>
            <p:cNvPr id="9" name="Rectangle 8"/>
            <p:cNvSpPr/>
            <p:nvPr/>
          </p:nvSpPr>
          <p:spPr>
            <a:xfrm>
              <a:off x="68040" y="68040"/>
              <a:ext cx="1387278" cy="1387278"/>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Rectangle 22"/>
            <p:cNvSpPr/>
            <p:nvPr/>
          </p:nvSpPr>
          <p:spPr>
            <a:xfrm>
              <a:off x="68040" y="2976442"/>
              <a:ext cx="1387278" cy="1387278"/>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Rectangle 27"/>
            <p:cNvSpPr/>
            <p:nvPr/>
          </p:nvSpPr>
          <p:spPr>
            <a:xfrm>
              <a:off x="68040" y="4430642"/>
              <a:ext cx="1387278" cy="1387278"/>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9" name="Rectangle 48"/>
            <p:cNvSpPr/>
            <p:nvPr/>
          </p:nvSpPr>
          <p:spPr>
            <a:xfrm>
              <a:off x="1523358" y="68040"/>
              <a:ext cx="1387278" cy="1387278"/>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1" name="Rectangle 50"/>
            <p:cNvSpPr/>
            <p:nvPr/>
          </p:nvSpPr>
          <p:spPr>
            <a:xfrm>
              <a:off x="1523358" y="2976442"/>
              <a:ext cx="1387278" cy="1387278"/>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2" name="Rectangle 51"/>
            <p:cNvSpPr/>
            <p:nvPr/>
          </p:nvSpPr>
          <p:spPr>
            <a:xfrm>
              <a:off x="1523358" y="4430642"/>
              <a:ext cx="1387278" cy="1387278"/>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3" name="Rectangle 52"/>
            <p:cNvSpPr/>
            <p:nvPr/>
          </p:nvSpPr>
          <p:spPr>
            <a:xfrm>
              <a:off x="2978676" y="68040"/>
              <a:ext cx="1387278" cy="1387278"/>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5" name="Rectangle 54"/>
            <p:cNvSpPr/>
            <p:nvPr/>
          </p:nvSpPr>
          <p:spPr>
            <a:xfrm>
              <a:off x="2978676" y="2976442"/>
              <a:ext cx="1387278" cy="1387278"/>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6" name="Rectangle 55"/>
            <p:cNvSpPr/>
            <p:nvPr/>
          </p:nvSpPr>
          <p:spPr>
            <a:xfrm>
              <a:off x="2978676" y="4430642"/>
              <a:ext cx="1387278" cy="1387278"/>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7" name="Rectangle 56"/>
            <p:cNvSpPr/>
            <p:nvPr/>
          </p:nvSpPr>
          <p:spPr>
            <a:xfrm>
              <a:off x="4433994" y="68040"/>
              <a:ext cx="1387278" cy="1387278"/>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9" name="Rectangle 58"/>
            <p:cNvSpPr/>
            <p:nvPr/>
          </p:nvSpPr>
          <p:spPr>
            <a:xfrm>
              <a:off x="4433994" y="2976442"/>
              <a:ext cx="1387278" cy="1387278"/>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0" name="Rectangle 59"/>
            <p:cNvSpPr/>
            <p:nvPr/>
          </p:nvSpPr>
          <p:spPr>
            <a:xfrm>
              <a:off x="4433994" y="4430642"/>
              <a:ext cx="1387278" cy="1387278"/>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1" name="Rectangle 60"/>
            <p:cNvSpPr/>
            <p:nvPr/>
          </p:nvSpPr>
          <p:spPr>
            <a:xfrm>
              <a:off x="5889312" y="68040"/>
              <a:ext cx="1387278" cy="1387278"/>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2" name="Rectangle 61"/>
            <p:cNvSpPr/>
            <p:nvPr/>
          </p:nvSpPr>
          <p:spPr>
            <a:xfrm>
              <a:off x="5889312" y="1522241"/>
              <a:ext cx="1387278" cy="1387278"/>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3" name="Rectangle 62"/>
            <p:cNvSpPr/>
            <p:nvPr/>
          </p:nvSpPr>
          <p:spPr>
            <a:xfrm>
              <a:off x="5889312" y="2976442"/>
              <a:ext cx="1387278" cy="1387278"/>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4" name="Rectangle 63"/>
            <p:cNvSpPr/>
            <p:nvPr/>
          </p:nvSpPr>
          <p:spPr>
            <a:xfrm>
              <a:off x="5889312" y="4430642"/>
              <a:ext cx="1387278" cy="1387278"/>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5" name="Rectangle 64"/>
            <p:cNvSpPr/>
            <p:nvPr/>
          </p:nvSpPr>
          <p:spPr>
            <a:xfrm>
              <a:off x="7344630" y="68040"/>
              <a:ext cx="1387278" cy="1387278"/>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6" name="Rectangle 65"/>
            <p:cNvSpPr/>
            <p:nvPr/>
          </p:nvSpPr>
          <p:spPr>
            <a:xfrm>
              <a:off x="7344630" y="1522241"/>
              <a:ext cx="1387278" cy="1387278"/>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7" name="Rectangle 66"/>
            <p:cNvSpPr/>
            <p:nvPr/>
          </p:nvSpPr>
          <p:spPr>
            <a:xfrm>
              <a:off x="7344630" y="2976442"/>
              <a:ext cx="1387278" cy="1387278"/>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8" name="Rectangle 67"/>
            <p:cNvSpPr/>
            <p:nvPr/>
          </p:nvSpPr>
          <p:spPr>
            <a:xfrm>
              <a:off x="7344630" y="4430642"/>
              <a:ext cx="1387278" cy="1387278"/>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7" name="Text Placeholder 6"/>
          <p:cNvSpPr>
            <a:spLocks noGrp="1"/>
          </p:cNvSpPr>
          <p:nvPr>
            <p:ph type="body" sz="quarter" idx="14"/>
          </p:nvPr>
        </p:nvSpPr>
        <p:spPr/>
        <p:txBody>
          <a:bodyPr/>
          <a:lstStyle/>
          <a:p>
            <a:endParaRPr lang="en-US"/>
          </a:p>
        </p:txBody>
      </p:sp>
      <p:sp>
        <p:nvSpPr>
          <p:cNvPr id="79" name="Rectangle 78"/>
          <p:cNvSpPr/>
          <p:nvPr/>
        </p:nvSpPr>
        <p:spPr>
          <a:xfrm>
            <a:off x="68039" y="68043"/>
            <a:ext cx="5979783" cy="1441906"/>
          </a:xfrm>
          <a:prstGeom prst="rect">
            <a:avLst/>
          </a:prstGeom>
          <a:solidFill>
            <a:srgbClr val="2178B5"/>
          </a:solidFill>
        </p:spPr>
        <p:txBody>
          <a:bodyPr wrap="square" lIns="548640" tIns="182880" rIns="274320" bIns="182880" anchor="ctr" anchorCtr="0">
            <a:noAutofit/>
          </a:bodyPr>
          <a:lstStyle/>
          <a:p>
            <a:pPr>
              <a:lnSpc>
                <a:spcPct val="90000"/>
              </a:lnSpc>
            </a:pPr>
            <a:r>
              <a:rPr lang="en-US" sz="2400" spc="-100" dirty="0">
                <a:solidFill>
                  <a:schemeClr val="bg1"/>
                </a:solidFill>
              </a:rPr>
              <a:t>Entities and library </a:t>
            </a:r>
            <a:r>
              <a:rPr lang="en-US" sz="2400" spc="-100" dirty="0" smtClean="0">
                <a:solidFill>
                  <a:schemeClr val="bg1"/>
                </a:solidFill>
              </a:rPr>
              <a:t>workflows</a:t>
            </a:r>
            <a:r>
              <a:rPr lang="en-US" sz="2400" spc="-100" dirty="0">
                <a:solidFill>
                  <a:schemeClr val="bg1"/>
                </a:solidFill>
              </a:rPr>
              <a:t/>
            </a:r>
            <a:br>
              <a:rPr lang="en-US" sz="2400" spc="-100" dirty="0">
                <a:solidFill>
                  <a:schemeClr val="bg1"/>
                </a:solidFill>
              </a:rPr>
            </a:br>
            <a:r>
              <a:rPr lang="en-US" sz="4000" spc="-100" dirty="0" smtClean="0">
                <a:solidFill>
                  <a:schemeClr val="bg1"/>
                </a:solidFill>
              </a:rPr>
              <a:t>Cataloging</a:t>
            </a:r>
            <a:endParaRPr lang="en-US" sz="4000" spc="-100" dirty="0">
              <a:solidFill>
                <a:schemeClr val="bg1"/>
              </a:solidFill>
            </a:endParaRPr>
          </a:p>
        </p:txBody>
      </p:sp>
      <p:sp>
        <p:nvSpPr>
          <p:cNvPr id="78" name="Rectangle 77"/>
          <p:cNvSpPr/>
          <p:nvPr/>
        </p:nvSpPr>
        <p:spPr>
          <a:xfrm>
            <a:off x="-328836" y="1595381"/>
            <a:ext cx="6551836" cy="4464833"/>
          </a:xfrm>
          <a:prstGeom prst="rect">
            <a:avLst/>
          </a:prstGeom>
          <a:solidFill>
            <a:schemeClr val="bg1"/>
          </a:solidFill>
          <a:effectLst/>
        </p:spPr>
        <p:txBody>
          <a:bodyPr wrap="square" lIns="548640" tIns="502920" rIns="274320" bIns="182880" anchor="t" anchorCtr="0">
            <a:noAutofit/>
          </a:bodyPr>
          <a:lstStyle/>
          <a:p>
            <a:pPr>
              <a:lnSpc>
                <a:spcPct val="120000"/>
              </a:lnSpc>
              <a:spcBef>
                <a:spcPts val="600"/>
              </a:spcBef>
            </a:pPr>
            <a:r>
              <a:rPr lang="en-US" sz="2800" b="1" dirty="0" smtClean="0">
                <a:solidFill>
                  <a:srgbClr val="455560"/>
                </a:solidFill>
              </a:rPr>
              <a:t>Cataloging will be different…</a:t>
            </a:r>
            <a:endParaRPr lang="en-US" sz="2800" b="1" dirty="0">
              <a:solidFill>
                <a:srgbClr val="455560"/>
              </a:solidFill>
            </a:endParaRPr>
          </a:p>
          <a:p>
            <a:pPr marL="914400" lvl="1" indent="-457200">
              <a:lnSpc>
                <a:spcPct val="120000"/>
              </a:lnSpc>
              <a:spcBef>
                <a:spcPts val="600"/>
              </a:spcBef>
              <a:buFont typeface="Wingdings" charset="2"/>
              <a:buChar char="§"/>
            </a:pPr>
            <a:r>
              <a:rPr lang="en-US" sz="2800" dirty="0" smtClean="0">
                <a:solidFill>
                  <a:srgbClr val="455560"/>
                </a:solidFill>
              </a:rPr>
              <a:t>Managing the quality of Works</a:t>
            </a:r>
          </a:p>
          <a:p>
            <a:pPr marL="1371600" lvl="2" indent="-457200">
              <a:lnSpc>
                <a:spcPct val="120000"/>
              </a:lnSpc>
              <a:spcBef>
                <a:spcPts val="600"/>
              </a:spcBef>
              <a:buFont typeface="Arial"/>
              <a:buChar char="•"/>
            </a:pPr>
            <a:r>
              <a:rPr lang="en-US" sz="2800" dirty="0" smtClean="0">
                <a:solidFill>
                  <a:srgbClr val="455560"/>
                </a:solidFill>
              </a:rPr>
              <a:t>Improving clusters</a:t>
            </a:r>
            <a:endParaRPr lang="en-US" sz="2800" dirty="0">
              <a:solidFill>
                <a:srgbClr val="455560"/>
              </a:solidFill>
            </a:endParaRPr>
          </a:p>
          <a:p>
            <a:pPr marL="914400" lvl="1" indent="-457200">
              <a:lnSpc>
                <a:spcPct val="120000"/>
              </a:lnSpc>
              <a:spcBef>
                <a:spcPts val="600"/>
              </a:spcBef>
              <a:buFont typeface="Wingdings" charset="2"/>
              <a:buChar char="§"/>
            </a:pPr>
            <a:r>
              <a:rPr lang="en-US" sz="2800" dirty="0" smtClean="0">
                <a:solidFill>
                  <a:srgbClr val="455560"/>
                </a:solidFill>
              </a:rPr>
              <a:t>Managing the quality of Persons</a:t>
            </a:r>
          </a:p>
          <a:p>
            <a:pPr marL="1371600" lvl="2" indent="-457200">
              <a:lnSpc>
                <a:spcPct val="120000"/>
              </a:lnSpc>
              <a:spcBef>
                <a:spcPts val="600"/>
              </a:spcBef>
              <a:buFont typeface="Arial"/>
              <a:buChar char="•"/>
            </a:pPr>
            <a:r>
              <a:rPr lang="en-US" sz="2800" dirty="0" smtClean="0">
                <a:solidFill>
                  <a:srgbClr val="455560"/>
                </a:solidFill>
              </a:rPr>
              <a:t>Links to works, Other IDs</a:t>
            </a:r>
            <a:endParaRPr lang="en-US" sz="2800" dirty="0">
              <a:solidFill>
                <a:srgbClr val="455560"/>
              </a:solidFill>
            </a:endParaRPr>
          </a:p>
        </p:txBody>
      </p:sp>
      <p:pic>
        <p:nvPicPr>
          <p:cNvPr id="4" name="Picture 3" descr="Cataloging_0716.jpg"/>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6118541" y="68041"/>
            <a:ext cx="2954531" cy="5976298"/>
          </a:xfrm>
          <a:prstGeom prst="rect">
            <a:avLst/>
          </a:prstGeom>
        </p:spPr>
      </p:pic>
    </p:spTree>
    <p:extLst>
      <p:ext uri="{BB962C8B-B14F-4D97-AF65-F5344CB8AC3E}">
        <p14:creationId xmlns:p14="http://schemas.microsoft.com/office/powerpoint/2010/main" val="16194534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4"/>
          </p:nvPr>
        </p:nvSpPr>
        <p:spPr>
          <a:xfrm>
            <a:off x="2869013" y="6356350"/>
            <a:ext cx="6047975" cy="365125"/>
          </a:xfrm>
        </p:spPr>
        <p:txBody>
          <a:bodyPr/>
          <a:lstStyle/>
          <a:p>
            <a:r>
              <a:rPr lang="en-US" dirty="0"/>
              <a:t>Photo credit: http://media02.hongkiat.com/freebies-for-web-designers-2011/progress-</a:t>
            </a:r>
            <a:r>
              <a:rPr lang="en-US" dirty="0" err="1"/>
              <a:t>bar.jpg</a:t>
            </a:r>
            <a:endParaRPr lang="en-US" dirty="0"/>
          </a:p>
        </p:txBody>
      </p:sp>
      <p:sp>
        <p:nvSpPr>
          <p:cNvPr id="3" name="TextBox 2"/>
          <p:cNvSpPr txBox="1"/>
          <p:nvPr/>
        </p:nvSpPr>
        <p:spPr>
          <a:xfrm>
            <a:off x="1771577" y="2195187"/>
            <a:ext cx="4922787" cy="369332"/>
          </a:xfrm>
          <a:prstGeom prst="rect">
            <a:avLst/>
          </a:prstGeom>
          <a:noFill/>
        </p:spPr>
        <p:txBody>
          <a:bodyPr wrap="square" rtlCol="0">
            <a:spAutoFit/>
          </a:bodyPr>
          <a:lstStyle/>
          <a:p>
            <a:r>
              <a:rPr lang="en-US" dirty="0" smtClean="0"/>
              <a:t>What has OCLC done?</a:t>
            </a:r>
            <a:endParaRPr lang="en-US" dirty="0"/>
          </a:p>
        </p:txBody>
      </p:sp>
      <p:pic>
        <p:nvPicPr>
          <p:cNvPr id="4" name="Picture 3" descr="progress-bar.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3276" y="1285751"/>
            <a:ext cx="9130724" cy="3935657"/>
          </a:xfrm>
          <a:prstGeom prst="rect">
            <a:avLst/>
          </a:prstGeom>
        </p:spPr>
      </p:pic>
      <p:sp>
        <p:nvSpPr>
          <p:cNvPr id="5" name="TextBox 4"/>
          <p:cNvSpPr txBox="1"/>
          <p:nvPr/>
        </p:nvSpPr>
        <p:spPr>
          <a:xfrm>
            <a:off x="15678" y="1388487"/>
            <a:ext cx="4844399" cy="1200329"/>
          </a:xfrm>
          <a:prstGeom prst="rect">
            <a:avLst/>
          </a:prstGeom>
          <a:noFill/>
        </p:spPr>
        <p:txBody>
          <a:bodyPr wrap="square" rtlCol="0">
            <a:spAutoFit/>
          </a:bodyPr>
          <a:lstStyle/>
          <a:p>
            <a:pPr algn="r"/>
            <a:r>
              <a:rPr lang="en-US" sz="3600" dirty="0" smtClean="0"/>
              <a:t>So what progress have we made?</a:t>
            </a:r>
            <a:endParaRPr lang="en-US" sz="3600" dirty="0"/>
          </a:p>
        </p:txBody>
      </p:sp>
    </p:spTree>
    <p:extLst>
      <p:ext uri="{BB962C8B-B14F-4D97-AF65-F5344CB8AC3E}">
        <p14:creationId xmlns:p14="http://schemas.microsoft.com/office/powerpoint/2010/main" val="2893877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OCLC_Tag_H_RV.eps"/>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28600" y="6362137"/>
            <a:ext cx="1540000" cy="281620"/>
          </a:xfrm>
          <a:prstGeom prst="rect">
            <a:avLst/>
          </a:prstGeom>
        </p:spPr>
      </p:pic>
      <p:grpSp>
        <p:nvGrpSpPr>
          <p:cNvPr id="3" name="Group 2"/>
          <p:cNvGrpSpPr/>
          <p:nvPr/>
        </p:nvGrpSpPr>
        <p:grpSpPr>
          <a:xfrm>
            <a:off x="68039" y="68041"/>
            <a:ext cx="9005034" cy="5976298"/>
            <a:chOff x="68040" y="68040"/>
            <a:chExt cx="8663868" cy="5749880"/>
          </a:xfrm>
          <a:solidFill>
            <a:srgbClr val="455560"/>
          </a:solidFill>
        </p:grpSpPr>
        <p:sp>
          <p:nvSpPr>
            <p:cNvPr id="9" name="Rectangle 8"/>
            <p:cNvSpPr/>
            <p:nvPr/>
          </p:nvSpPr>
          <p:spPr>
            <a:xfrm>
              <a:off x="68040" y="68040"/>
              <a:ext cx="1387278" cy="1387278"/>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p:cNvSpPr/>
            <p:nvPr/>
          </p:nvSpPr>
          <p:spPr>
            <a:xfrm>
              <a:off x="68040" y="1522241"/>
              <a:ext cx="1387278" cy="1387278"/>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Rectangle 22"/>
            <p:cNvSpPr/>
            <p:nvPr/>
          </p:nvSpPr>
          <p:spPr>
            <a:xfrm>
              <a:off x="68040" y="2976442"/>
              <a:ext cx="1387278" cy="1387278"/>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Rectangle 27"/>
            <p:cNvSpPr/>
            <p:nvPr/>
          </p:nvSpPr>
          <p:spPr>
            <a:xfrm>
              <a:off x="68040" y="4430642"/>
              <a:ext cx="1387278" cy="1387278"/>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9" name="Rectangle 48"/>
            <p:cNvSpPr/>
            <p:nvPr/>
          </p:nvSpPr>
          <p:spPr>
            <a:xfrm>
              <a:off x="1523358" y="68040"/>
              <a:ext cx="1387278" cy="1387278"/>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0" name="Rectangle 49"/>
            <p:cNvSpPr/>
            <p:nvPr/>
          </p:nvSpPr>
          <p:spPr>
            <a:xfrm>
              <a:off x="1523358" y="1522241"/>
              <a:ext cx="1387278" cy="1387278"/>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1" name="Rectangle 50"/>
            <p:cNvSpPr/>
            <p:nvPr/>
          </p:nvSpPr>
          <p:spPr>
            <a:xfrm>
              <a:off x="1523358" y="2976442"/>
              <a:ext cx="1387278" cy="1387278"/>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2" name="Rectangle 51"/>
            <p:cNvSpPr/>
            <p:nvPr/>
          </p:nvSpPr>
          <p:spPr>
            <a:xfrm>
              <a:off x="1523358" y="4430642"/>
              <a:ext cx="1387278" cy="1387278"/>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3" name="Rectangle 52"/>
            <p:cNvSpPr/>
            <p:nvPr/>
          </p:nvSpPr>
          <p:spPr>
            <a:xfrm>
              <a:off x="2978676" y="68040"/>
              <a:ext cx="1387278" cy="1387278"/>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4" name="Rectangle 53"/>
            <p:cNvSpPr/>
            <p:nvPr/>
          </p:nvSpPr>
          <p:spPr>
            <a:xfrm>
              <a:off x="2978676" y="1522241"/>
              <a:ext cx="1387278" cy="1387278"/>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5" name="Rectangle 54"/>
            <p:cNvSpPr/>
            <p:nvPr/>
          </p:nvSpPr>
          <p:spPr>
            <a:xfrm>
              <a:off x="2978676" y="2976442"/>
              <a:ext cx="1387278" cy="1387278"/>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6" name="Rectangle 55"/>
            <p:cNvSpPr/>
            <p:nvPr/>
          </p:nvSpPr>
          <p:spPr>
            <a:xfrm>
              <a:off x="2978676" y="4430642"/>
              <a:ext cx="1387278" cy="1387278"/>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7" name="Rectangle 56"/>
            <p:cNvSpPr/>
            <p:nvPr/>
          </p:nvSpPr>
          <p:spPr>
            <a:xfrm>
              <a:off x="4433994" y="68040"/>
              <a:ext cx="1387278" cy="1387278"/>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8" name="Rectangle 57"/>
            <p:cNvSpPr/>
            <p:nvPr/>
          </p:nvSpPr>
          <p:spPr>
            <a:xfrm>
              <a:off x="4433994" y="1522241"/>
              <a:ext cx="1387278" cy="1387278"/>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9" name="Rectangle 58"/>
            <p:cNvSpPr/>
            <p:nvPr/>
          </p:nvSpPr>
          <p:spPr>
            <a:xfrm>
              <a:off x="4433994" y="2976442"/>
              <a:ext cx="1387278" cy="1387278"/>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0" name="Rectangle 59"/>
            <p:cNvSpPr/>
            <p:nvPr/>
          </p:nvSpPr>
          <p:spPr>
            <a:xfrm>
              <a:off x="4433994" y="4430642"/>
              <a:ext cx="1387278" cy="1387278"/>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1" name="Rectangle 60"/>
            <p:cNvSpPr/>
            <p:nvPr/>
          </p:nvSpPr>
          <p:spPr>
            <a:xfrm>
              <a:off x="5889312" y="68040"/>
              <a:ext cx="1387278" cy="1387278"/>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2" name="Rectangle 61"/>
            <p:cNvSpPr/>
            <p:nvPr/>
          </p:nvSpPr>
          <p:spPr>
            <a:xfrm>
              <a:off x="5889312" y="1522241"/>
              <a:ext cx="1387278" cy="1387278"/>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3" name="Rectangle 62"/>
            <p:cNvSpPr/>
            <p:nvPr/>
          </p:nvSpPr>
          <p:spPr>
            <a:xfrm>
              <a:off x="5889312" y="2976442"/>
              <a:ext cx="1387278" cy="1387278"/>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4" name="Rectangle 63"/>
            <p:cNvSpPr/>
            <p:nvPr/>
          </p:nvSpPr>
          <p:spPr>
            <a:xfrm>
              <a:off x="5889312" y="4430642"/>
              <a:ext cx="1387278" cy="1387278"/>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5" name="Rectangle 64"/>
            <p:cNvSpPr/>
            <p:nvPr/>
          </p:nvSpPr>
          <p:spPr>
            <a:xfrm>
              <a:off x="7344630" y="68040"/>
              <a:ext cx="1387278" cy="1387278"/>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6" name="Rectangle 65"/>
            <p:cNvSpPr/>
            <p:nvPr/>
          </p:nvSpPr>
          <p:spPr>
            <a:xfrm>
              <a:off x="7344630" y="1522241"/>
              <a:ext cx="1387278" cy="1387278"/>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7" name="Rectangle 66"/>
            <p:cNvSpPr/>
            <p:nvPr/>
          </p:nvSpPr>
          <p:spPr>
            <a:xfrm>
              <a:off x="7344630" y="2976442"/>
              <a:ext cx="1387278" cy="1387278"/>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8" name="Rectangle 67"/>
            <p:cNvSpPr/>
            <p:nvPr/>
          </p:nvSpPr>
          <p:spPr>
            <a:xfrm>
              <a:off x="7344630" y="4430642"/>
              <a:ext cx="1387278" cy="1387278"/>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7" name="Text Placeholder 6"/>
          <p:cNvSpPr>
            <a:spLocks noGrp="1"/>
          </p:cNvSpPr>
          <p:nvPr>
            <p:ph type="body" sz="quarter" idx="14"/>
          </p:nvPr>
        </p:nvSpPr>
        <p:spPr/>
        <p:txBody>
          <a:bodyPr/>
          <a:lstStyle/>
          <a:p>
            <a:endParaRPr lang="en-US"/>
          </a:p>
        </p:txBody>
      </p:sp>
      <p:sp>
        <p:nvSpPr>
          <p:cNvPr id="79" name="Rectangle 78"/>
          <p:cNvSpPr/>
          <p:nvPr/>
        </p:nvSpPr>
        <p:spPr>
          <a:xfrm>
            <a:off x="68038" y="1579505"/>
            <a:ext cx="9005035" cy="4464834"/>
          </a:xfrm>
          <a:prstGeom prst="rect">
            <a:avLst/>
          </a:prstGeom>
          <a:solidFill>
            <a:srgbClr val="2178B5"/>
          </a:solidFill>
        </p:spPr>
        <p:txBody>
          <a:bodyPr wrap="square" lIns="548640" tIns="274320" rIns="274320" bIns="182880" anchor="t" anchorCtr="0">
            <a:noAutofit/>
          </a:bodyPr>
          <a:lstStyle/>
          <a:p>
            <a:pPr marL="284163" indent="-284163">
              <a:spcAft>
                <a:spcPts val="600"/>
              </a:spcAft>
              <a:buFont typeface="Arial" pitchFamily="34" charset="0"/>
              <a:buChar char="•"/>
            </a:pPr>
            <a:r>
              <a:rPr lang="en-US" sz="2800" b="1" dirty="0">
                <a:solidFill>
                  <a:srgbClr val="FFFFFF"/>
                </a:solidFill>
              </a:rPr>
              <a:t>197+ million Work descriptions and URIs</a:t>
            </a:r>
          </a:p>
          <a:p>
            <a:pPr marL="284163" indent="-284163">
              <a:spcAft>
                <a:spcPts val="600"/>
              </a:spcAft>
              <a:buFont typeface="Arial" pitchFamily="34" charset="0"/>
              <a:buChar char="•"/>
            </a:pPr>
            <a:r>
              <a:rPr lang="en-US" sz="2400" dirty="0" err="1" smtClean="0">
                <a:solidFill>
                  <a:srgbClr val="FFFFFF"/>
                </a:solidFill>
              </a:rPr>
              <a:t>Schema.org</a:t>
            </a:r>
            <a:r>
              <a:rPr lang="en-US" sz="2400" dirty="0" smtClean="0">
                <a:solidFill>
                  <a:srgbClr val="FFFFFF"/>
                </a:solidFill>
              </a:rPr>
              <a:t> + </a:t>
            </a:r>
            <a:r>
              <a:rPr lang="en-US" sz="2400" dirty="0" err="1" smtClean="0">
                <a:solidFill>
                  <a:srgbClr val="FFFFFF"/>
                </a:solidFill>
              </a:rPr>
              <a:t>BiblioGraph.net</a:t>
            </a:r>
            <a:endParaRPr lang="en-US" sz="2400" dirty="0">
              <a:solidFill>
                <a:srgbClr val="FFFFFF"/>
              </a:solidFill>
            </a:endParaRPr>
          </a:p>
          <a:p>
            <a:pPr marL="284163" indent="-284163">
              <a:spcAft>
                <a:spcPts val="600"/>
              </a:spcAft>
              <a:buFont typeface="Arial" pitchFamily="34" charset="0"/>
              <a:buChar char="•"/>
            </a:pPr>
            <a:r>
              <a:rPr lang="en-US" sz="2400" dirty="0">
                <a:solidFill>
                  <a:srgbClr val="FFFFFF"/>
                </a:solidFill>
              </a:rPr>
              <a:t>RDF Data formats</a:t>
            </a:r>
          </a:p>
          <a:p>
            <a:pPr marL="741363" lvl="1" indent="-284163">
              <a:spcAft>
                <a:spcPts val="600"/>
              </a:spcAft>
              <a:buFont typeface="Arial" pitchFamily="34" charset="0"/>
              <a:buChar char="•"/>
            </a:pPr>
            <a:r>
              <a:rPr lang="en-US" sz="2000" dirty="0">
                <a:solidFill>
                  <a:srgbClr val="FFFFFF"/>
                </a:solidFill>
              </a:rPr>
              <a:t>RDF/XML, Turtle, Triples, JSON-LD</a:t>
            </a:r>
          </a:p>
          <a:p>
            <a:pPr marL="284163" indent="-284163">
              <a:spcAft>
                <a:spcPts val="600"/>
              </a:spcAft>
              <a:buFont typeface="Arial" pitchFamily="34" charset="0"/>
              <a:buChar char="•"/>
            </a:pPr>
            <a:r>
              <a:rPr lang="en-US" sz="2400" dirty="0">
                <a:solidFill>
                  <a:srgbClr val="FFFFFF"/>
                </a:solidFill>
              </a:rPr>
              <a:t>Links to WorldCat manifestations</a:t>
            </a:r>
          </a:p>
          <a:p>
            <a:pPr marL="284163" indent="-284163">
              <a:spcAft>
                <a:spcPts val="600"/>
              </a:spcAft>
              <a:buFont typeface="Arial" pitchFamily="34" charset="0"/>
              <a:buChar char="•"/>
            </a:pPr>
            <a:r>
              <a:rPr lang="en-US" sz="2400" dirty="0">
                <a:solidFill>
                  <a:srgbClr val="FFFFFF"/>
                </a:solidFill>
              </a:rPr>
              <a:t>Links to Dewey, LCSH, LCNAF, VIAF, FAST</a:t>
            </a:r>
          </a:p>
          <a:p>
            <a:pPr marL="284163" indent="-284163">
              <a:spcAft>
                <a:spcPts val="600"/>
              </a:spcAft>
              <a:buFont typeface="Arial" pitchFamily="34" charset="0"/>
              <a:buChar char="•"/>
            </a:pPr>
            <a:r>
              <a:rPr lang="en-US" sz="2400" dirty="0">
                <a:solidFill>
                  <a:srgbClr val="FFFFFF"/>
                </a:solidFill>
              </a:rPr>
              <a:t>Open Data license via Linked Data Explorer</a:t>
            </a:r>
          </a:p>
          <a:p>
            <a:pPr marL="741363" lvl="1" indent="-284163">
              <a:spcAft>
                <a:spcPts val="600"/>
              </a:spcAft>
              <a:buFont typeface="Arial" pitchFamily="34" charset="0"/>
              <a:buChar char="•"/>
            </a:pPr>
            <a:r>
              <a:rPr lang="en-US" sz="2400" dirty="0">
                <a:solidFill>
                  <a:srgbClr val="FFFFFF"/>
                </a:solidFill>
              </a:rPr>
              <a:t> 2015: Discovery API, Metadata API</a:t>
            </a:r>
          </a:p>
          <a:p>
            <a:pPr marL="284163" indent="-284163">
              <a:spcAft>
                <a:spcPts val="600"/>
              </a:spcAft>
              <a:buFont typeface="Arial" pitchFamily="34" charset="0"/>
              <a:buChar char="•"/>
            </a:pPr>
            <a:r>
              <a:rPr lang="en-US" sz="2400" dirty="0" smtClean="0">
                <a:solidFill>
                  <a:srgbClr val="FFFFFF"/>
                </a:solidFill>
              </a:rPr>
              <a:t>Released </a:t>
            </a:r>
            <a:r>
              <a:rPr lang="en-US" sz="2400" dirty="0">
                <a:solidFill>
                  <a:srgbClr val="FFFFFF"/>
                </a:solidFill>
              </a:rPr>
              <a:t>April 2014</a:t>
            </a:r>
            <a:endParaRPr lang="en-US" sz="2000" dirty="0">
              <a:solidFill>
                <a:srgbClr val="FFFFFF"/>
              </a:solidFill>
            </a:endParaRPr>
          </a:p>
        </p:txBody>
      </p:sp>
      <p:sp>
        <p:nvSpPr>
          <p:cNvPr id="35" name="Rectangle 34"/>
          <p:cNvSpPr/>
          <p:nvPr/>
        </p:nvSpPr>
        <p:spPr>
          <a:xfrm>
            <a:off x="83170" y="68041"/>
            <a:ext cx="8989904" cy="1441906"/>
          </a:xfrm>
          <a:prstGeom prst="rect">
            <a:avLst/>
          </a:prstGeom>
          <a:solidFill>
            <a:srgbClr val="FFFFFF"/>
          </a:solidFill>
        </p:spPr>
        <p:txBody>
          <a:bodyPr wrap="square" lIns="274320" tIns="182880" rIns="274320" bIns="182880" anchor="ctr" anchorCtr="0">
            <a:noAutofit/>
          </a:bodyPr>
          <a:lstStyle/>
          <a:p>
            <a:pPr algn="ctr"/>
            <a:r>
              <a:rPr lang="en-US" sz="3600" dirty="0">
                <a:solidFill>
                  <a:schemeClr val="bg1"/>
                </a:solidFill>
              </a:rPr>
              <a:t>http:/</a:t>
            </a:r>
            <a:r>
              <a:rPr lang="en-US" sz="3600" dirty="0" smtClean="0">
                <a:solidFill>
                  <a:schemeClr val="bg1"/>
                </a:solidFill>
              </a:rPr>
              <a:t>/</a:t>
            </a:r>
            <a:r>
              <a:rPr lang="en-US" sz="3600" dirty="0" err="1" smtClean="0">
                <a:solidFill>
                  <a:schemeClr val="bg1"/>
                </a:solidFill>
              </a:rPr>
              <a:t>www.oclc.org</a:t>
            </a:r>
            <a:r>
              <a:rPr lang="en-US" sz="3600" dirty="0" smtClean="0">
                <a:solidFill>
                  <a:schemeClr val="bg1"/>
                </a:solidFill>
              </a:rPr>
              <a:t>/data</a:t>
            </a:r>
            <a:endParaRPr lang="en-US" sz="3600" dirty="0">
              <a:solidFill>
                <a:schemeClr val="bg1"/>
              </a:solidFill>
            </a:endParaRPr>
          </a:p>
        </p:txBody>
      </p:sp>
      <p:pic>
        <p:nvPicPr>
          <p:cNvPr id="36" name="Picture 35" descr="WCatLogo_H_300.jpg"/>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a:xfrm>
            <a:off x="564390" y="364227"/>
            <a:ext cx="945555" cy="916943"/>
          </a:xfrm>
          <a:prstGeom prst="rect">
            <a:avLst/>
          </a:prstGeom>
        </p:spPr>
      </p:pic>
      <p:sp>
        <p:nvSpPr>
          <p:cNvPr id="37" name="TextBox 36"/>
          <p:cNvSpPr txBox="1"/>
          <p:nvPr/>
        </p:nvSpPr>
        <p:spPr>
          <a:xfrm>
            <a:off x="1683297" y="358840"/>
            <a:ext cx="3954929" cy="830997"/>
          </a:xfrm>
          <a:prstGeom prst="rect">
            <a:avLst/>
          </a:prstGeom>
          <a:noFill/>
        </p:spPr>
        <p:txBody>
          <a:bodyPr wrap="none" rtlCol="0">
            <a:spAutoFit/>
          </a:bodyPr>
          <a:lstStyle/>
          <a:p>
            <a:r>
              <a:rPr lang="en-US" sz="4800" spc="-100" dirty="0" smtClean="0">
                <a:solidFill>
                  <a:schemeClr val="accent1"/>
                </a:solidFill>
                <a:latin typeface="Calibri Light"/>
                <a:cs typeface="Calibri Light"/>
              </a:rPr>
              <a:t>The Work Entity</a:t>
            </a:r>
            <a:endParaRPr lang="en-US" sz="4800" spc="-100" dirty="0">
              <a:solidFill>
                <a:schemeClr val="accent1"/>
              </a:solidFill>
              <a:latin typeface="Calibri Light"/>
              <a:cs typeface="Calibri Light"/>
            </a:endParaRPr>
          </a:p>
        </p:txBody>
      </p:sp>
    </p:spTree>
    <p:extLst>
      <p:ext uri="{BB962C8B-B14F-4D97-AF65-F5344CB8AC3E}">
        <p14:creationId xmlns:p14="http://schemas.microsoft.com/office/powerpoint/2010/main" val="42933855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226787" y="133350"/>
            <a:ext cx="8690426" cy="6337300"/>
          </a:xfrm>
          <a:prstGeom prst="rect">
            <a:avLst/>
          </a:prstGeom>
          <a:ln>
            <a:solidFill>
              <a:schemeClr val="tx1"/>
            </a:solidFill>
          </a:ln>
          <a:effectLst>
            <a:outerShdw blurRad="292100" dist="139700" dir="2700000" algn="tl" rotWithShape="0">
              <a:srgbClr val="333333">
                <a:alpha val="65000"/>
              </a:srgbClr>
            </a:outerShdw>
            <a:reflection blurRad="6350" stA="52000" endA="300" endPos="35000" dir="5400000" sy="-100000" algn="bl" rotWithShape="0"/>
          </a:effectLst>
        </p:spPr>
      </p:pic>
      <p:sp>
        <p:nvSpPr>
          <p:cNvPr id="6" name="TextBox 5"/>
          <p:cNvSpPr txBox="1"/>
          <p:nvPr/>
        </p:nvSpPr>
        <p:spPr>
          <a:xfrm>
            <a:off x="1527237" y="-57150"/>
            <a:ext cx="6089527" cy="830997"/>
          </a:xfrm>
          <a:prstGeom prst="rect">
            <a:avLst/>
          </a:prstGeom>
          <a:noFill/>
        </p:spPr>
        <p:txBody>
          <a:bodyPr wrap="none" rtlCol="0">
            <a:spAutoFit/>
          </a:bodyPr>
          <a:lstStyle/>
          <a:p>
            <a:pPr algn="ctr"/>
            <a:r>
              <a:rPr lang="en-US" sz="4800" b="1" dirty="0" smtClean="0">
                <a:solidFill>
                  <a:srgbClr val="FF0000"/>
                </a:solidFill>
                <a:effectLst>
                  <a:outerShdw blurRad="50800" dist="38100" dir="2700000" algn="tl" rotWithShape="0">
                    <a:prstClr val="black">
                      <a:alpha val="40000"/>
                    </a:prstClr>
                  </a:outerShdw>
                </a:effectLst>
                <a:latin typeface="Arial"/>
                <a:cs typeface="Arial"/>
              </a:rPr>
              <a:t>The Web Revolution</a:t>
            </a:r>
            <a:endParaRPr lang="en-US" sz="4800" b="1" dirty="0">
              <a:solidFill>
                <a:srgbClr val="FF0000"/>
              </a:solidFill>
              <a:effectLst>
                <a:outerShdw blurRad="50800" dist="38100" dir="2700000" algn="tl" rotWithShape="0">
                  <a:prstClr val="black">
                    <a:alpha val="40000"/>
                  </a:prstClr>
                </a:outerShdw>
              </a:effectLst>
              <a:latin typeface="Arial"/>
              <a:cs typeface="Arial"/>
            </a:endParaRPr>
          </a:p>
        </p:txBody>
      </p:sp>
    </p:spTree>
    <p:extLst>
      <p:ext uri="{BB962C8B-B14F-4D97-AF65-F5344CB8AC3E}">
        <p14:creationId xmlns:p14="http://schemas.microsoft.com/office/powerpoint/2010/main" val="33976144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OCLC_Tag_H_RV.eps"/>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28600" y="6362137"/>
            <a:ext cx="1540000" cy="281620"/>
          </a:xfrm>
          <a:prstGeom prst="rect">
            <a:avLst/>
          </a:prstGeom>
        </p:spPr>
      </p:pic>
      <p:grpSp>
        <p:nvGrpSpPr>
          <p:cNvPr id="3" name="Group 2"/>
          <p:cNvGrpSpPr/>
          <p:nvPr/>
        </p:nvGrpSpPr>
        <p:grpSpPr>
          <a:xfrm>
            <a:off x="68039" y="68041"/>
            <a:ext cx="9005034" cy="5976298"/>
            <a:chOff x="68040" y="68040"/>
            <a:chExt cx="8663868" cy="5749880"/>
          </a:xfrm>
          <a:solidFill>
            <a:srgbClr val="455560"/>
          </a:solidFill>
        </p:grpSpPr>
        <p:sp>
          <p:nvSpPr>
            <p:cNvPr id="9" name="Rectangle 8"/>
            <p:cNvSpPr/>
            <p:nvPr/>
          </p:nvSpPr>
          <p:spPr>
            <a:xfrm>
              <a:off x="68040" y="68040"/>
              <a:ext cx="1387278" cy="1387278"/>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p:cNvSpPr/>
            <p:nvPr/>
          </p:nvSpPr>
          <p:spPr>
            <a:xfrm>
              <a:off x="68040" y="1522241"/>
              <a:ext cx="1387278" cy="1387278"/>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Rectangle 22"/>
            <p:cNvSpPr/>
            <p:nvPr/>
          </p:nvSpPr>
          <p:spPr>
            <a:xfrm>
              <a:off x="68040" y="2976442"/>
              <a:ext cx="1387278" cy="1387278"/>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Rectangle 27"/>
            <p:cNvSpPr/>
            <p:nvPr/>
          </p:nvSpPr>
          <p:spPr>
            <a:xfrm>
              <a:off x="68040" y="4430642"/>
              <a:ext cx="1387278" cy="1387278"/>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9" name="Rectangle 48"/>
            <p:cNvSpPr/>
            <p:nvPr/>
          </p:nvSpPr>
          <p:spPr>
            <a:xfrm>
              <a:off x="1523358" y="68040"/>
              <a:ext cx="1387278" cy="1387278"/>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0" name="Rectangle 49"/>
            <p:cNvSpPr/>
            <p:nvPr/>
          </p:nvSpPr>
          <p:spPr>
            <a:xfrm>
              <a:off x="1523358" y="1522241"/>
              <a:ext cx="1387278" cy="1387278"/>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1" name="Rectangle 50"/>
            <p:cNvSpPr/>
            <p:nvPr/>
          </p:nvSpPr>
          <p:spPr>
            <a:xfrm>
              <a:off x="1523358" y="2976442"/>
              <a:ext cx="1387278" cy="1387278"/>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2" name="Rectangle 51"/>
            <p:cNvSpPr/>
            <p:nvPr/>
          </p:nvSpPr>
          <p:spPr>
            <a:xfrm>
              <a:off x="1523358" y="4430642"/>
              <a:ext cx="1387278" cy="1387278"/>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3" name="Rectangle 52"/>
            <p:cNvSpPr/>
            <p:nvPr/>
          </p:nvSpPr>
          <p:spPr>
            <a:xfrm>
              <a:off x="2978676" y="68040"/>
              <a:ext cx="1387278" cy="1387278"/>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4" name="Rectangle 53"/>
            <p:cNvSpPr/>
            <p:nvPr/>
          </p:nvSpPr>
          <p:spPr>
            <a:xfrm>
              <a:off x="2978676" y="1522241"/>
              <a:ext cx="1387278" cy="1387278"/>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5" name="Rectangle 54"/>
            <p:cNvSpPr/>
            <p:nvPr/>
          </p:nvSpPr>
          <p:spPr>
            <a:xfrm>
              <a:off x="2978676" y="2976442"/>
              <a:ext cx="1387278" cy="1387278"/>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6" name="Rectangle 55"/>
            <p:cNvSpPr/>
            <p:nvPr/>
          </p:nvSpPr>
          <p:spPr>
            <a:xfrm>
              <a:off x="2978676" y="4430642"/>
              <a:ext cx="1387278" cy="1387278"/>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7" name="Rectangle 56"/>
            <p:cNvSpPr/>
            <p:nvPr/>
          </p:nvSpPr>
          <p:spPr>
            <a:xfrm>
              <a:off x="4433994" y="68040"/>
              <a:ext cx="1387278" cy="1387278"/>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8" name="Rectangle 57"/>
            <p:cNvSpPr/>
            <p:nvPr/>
          </p:nvSpPr>
          <p:spPr>
            <a:xfrm>
              <a:off x="4433994" y="1522241"/>
              <a:ext cx="1387278" cy="1387278"/>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9" name="Rectangle 58"/>
            <p:cNvSpPr/>
            <p:nvPr/>
          </p:nvSpPr>
          <p:spPr>
            <a:xfrm>
              <a:off x="4433994" y="2976442"/>
              <a:ext cx="1387278" cy="1387278"/>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0" name="Rectangle 59"/>
            <p:cNvSpPr/>
            <p:nvPr/>
          </p:nvSpPr>
          <p:spPr>
            <a:xfrm>
              <a:off x="4433994" y="4430642"/>
              <a:ext cx="1387278" cy="1387278"/>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1" name="Rectangle 60"/>
            <p:cNvSpPr/>
            <p:nvPr/>
          </p:nvSpPr>
          <p:spPr>
            <a:xfrm>
              <a:off x="5889312" y="68040"/>
              <a:ext cx="1387278" cy="1387278"/>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2" name="Rectangle 61"/>
            <p:cNvSpPr/>
            <p:nvPr/>
          </p:nvSpPr>
          <p:spPr>
            <a:xfrm>
              <a:off x="5889312" y="1522241"/>
              <a:ext cx="1387278" cy="1387278"/>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3" name="Rectangle 62"/>
            <p:cNvSpPr/>
            <p:nvPr/>
          </p:nvSpPr>
          <p:spPr>
            <a:xfrm>
              <a:off x="5889312" y="2976442"/>
              <a:ext cx="1387278" cy="1387278"/>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4" name="Rectangle 63"/>
            <p:cNvSpPr/>
            <p:nvPr/>
          </p:nvSpPr>
          <p:spPr>
            <a:xfrm>
              <a:off x="5889312" y="4430642"/>
              <a:ext cx="1387278" cy="1387278"/>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5" name="Rectangle 64"/>
            <p:cNvSpPr/>
            <p:nvPr/>
          </p:nvSpPr>
          <p:spPr>
            <a:xfrm>
              <a:off x="7344630" y="68040"/>
              <a:ext cx="1387278" cy="1387278"/>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6" name="Rectangle 65"/>
            <p:cNvSpPr/>
            <p:nvPr/>
          </p:nvSpPr>
          <p:spPr>
            <a:xfrm>
              <a:off x="7344630" y="1522241"/>
              <a:ext cx="1387278" cy="1387278"/>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7" name="Rectangle 66"/>
            <p:cNvSpPr/>
            <p:nvPr/>
          </p:nvSpPr>
          <p:spPr>
            <a:xfrm>
              <a:off x="7344630" y="2976442"/>
              <a:ext cx="1387278" cy="1387278"/>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8" name="Rectangle 67"/>
            <p:cNvSpPr/>
            <p:nvPr/>
          </p:nvSpPr>
          <p:spPr>
            <a:xfrm>
              <a:off x="7344630" y="4430642"/>
              <a:ext cx="1387278" cy="1387278"/>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7" name="Text Placeholder 6"/>
          <p:cNvSpPr>
            <a:spLocks noGrp="1"/>
          </p:cNvSpPr>
          <p:nvPr>
            <p:ph type="body" sz="quarter" idx="14"/>
          </p:nvPr>
        </p:nvSpPr>
        <p:spPr/>
        <p:txBody>
          <a:bodyPr/>
          <a:lstStyle/>
          <a:p>
            <a:endParaRPr lang="en-US"/>
          </a:p>
        </p:txBody>
      </p:sp>
      <p:sp>
        <p:nvSpPr>
          <p:cNvPr id="79" name="Rectangle 78"/>
          <p:cNvSpPr/>
          <p:nvPr/>
        </p:nvSpPr>
        <p:spPr>
          <a:xfrm>
            <a:off x="68038" y="1579505"/>
            <a:ext cx="9005035" cy="4464834"/>
          </a:xfrm>
          <a:prstGeom prst="rect">
            <a:avLst/>
          </a:prstGeom>
          <a:solidFill>
            <a:srgbClr val="2178B5"/>
          </a:solidFill>
        </p:spPr>
        <p:txBody>
          <a:bodyPr wrap="square" lIns="548640" tIns="274320" rIns="274320" bIns="182880" anchor="t" anchorCtr="0">
            <a:noAutofit/>
          </a:bodyPr>
          <a:lstStyle/>
          <a:p>
            <a:pPr marL="284163" indent="-284163">
              <a:spcAft>
                <a:spcPts val="600"/>
              </a:spcAft>
              <a:buFont typeface="Arial" pitchFamily="34" charset="0"/>
              <a:buChar char="•"/>
            </a:pPr>
            <a:r>
              <a:rPr lang="en-US" sz="2800" b="1" dirty="0" smtClean="0">
                <a:solidFill>
                  <a:srgbClr val="FFFFFF"/>
                </a:solidFill>
              </a:rPr>
              <a:t>98+ million Person descriptions </a:t>
            </a:r>
            <a:r>
              <a:rPr lang="en-US" sz="2800" b="1" dirty="0">
                <a:solidFill>
                  <a:srgbClr val="FFFFFF"/>
                </a:solidFill>
              </a:rPr>
              <a:t>and </a:t>
            </a:r>
            <a:r>
              <a:rPr lang="en-US" sz="2800" b="1" dirty="0" smtClean="0">
                <a:solidFill>
                  <a:srgbClr val="FFFFFF"/>
                </a:solidFill>
              </a:rPr>
              <a:t>URIs</a:t>
            </a:r>
          </a:p>
          <a:p>
            <a:pPr marL="1198563" lvl="2" indent="-284163">
              <a:spcAft>
                <a:spcPts val="600"/>
              </a:spcAft>
              <a:buFont typeface="Arial" pitchFamily="34" charset="0"/>
              <a:buChar char="•"/>
            </a:pPr>
            <a:r>
              <a:rPr lang="en-US" sz="1400" b="1" dirty="0">
                <a:solidFill>
                  <a:srgbClr val="FFFFFF"/>
                </a:solidFill>
              </a:rPr>
              <a:t>Person entities with </a:t>
            </a:r>
            <a:r>
              <a:rPr lang="en-US" sz="1400" b="1" dirty="0" smtClean="0">
                <a:solidFill>
                  <a:srgbClr val="FFFFFF"/>
                </a:solidFill>
              </a:rPr>
              <a:t>authority: 20.2 million</a:t>
            </a:r>
            <a:endParaRPr lang="en-US" sz="1400" b="1" dirty="0">
              <a:solidFill>
                <a:srgbClr val="FFFFFF"/>
              </a:solidFill>
            </a:endParaRPr>
          </a:p>
          <a:p>
            <a:pPr marL="1198563" lvl="2" indent="-284163">
              <a:spcAft>
                <a:spcPts val="600"/>
              </a:spcAft>
              <a:buFont typeface="Arial" pitchFamily="34" charset="0"/>
              <a:buChar char="•"/>
            </a:pPr>
            <a:r>
              <a:rPr lang="en-US" sz="1400" b="1" dirty="0">
                <a:solidFill>
                  <a:srgbClr val="FFFFFF"/>
                </a:solidFill>
              </a:rPr>
              <a:t>Person entities without </a:t>
            </a:r>
            <a:r>
              <a:rPr lang="en-US" sz="1400" b="1" dirty="0" smtClean="0">
                <a:solidFill>
                  <a:srgbClr val="FFFFFF"/>
                </a:solidFill>
              </a:rPr>
              <a:t>authority: 78.3 million</a:t>
            </a:r>
            <a:endParaRPr lang="en-US" sz="1400" b="1" dirty="0">
              <a:solidFill>
                <a:srgbClr val="FFFFFF"/>
              </a:solidFill>
            </a:endParaRPr>
          </a:p>
          <a:p>
            <a:pPr marL="284163" indent="-284163">
              <a:spcAft>
                <a:spcPts val="600"/>
              </a:spcAft>
              <a:buFont typeface="Arial" pitchFamily="34" charset="0"/>
              <a:buChar char="•"/>
            </a:pPr>
            <a:r>
              <a:rPr lang="en-US" sz="2400" dirty="0" err="1" smtClean="0">
                <a:solidFill>
                  <a:srgbClr val="FFFFFF"/>
                </a:solidFill>
              </a:rPr>
              <a:t>Schema.org</a:t>
            </a:r>
            <a:r>
              <a:rPr lang="en-US" sz="2400" dirty="0" smtClean="0">
                <a:solidFill>
                  <a:srgbClr val="FFFFFF"/>
                </a:solidFill>
              </a:rPr>
              <a:t> + </a:t>
            </a:r>
            <a:r>
              <a:rPr lang="en-US" sz="2400" dirty="0" err="1" smtClean="0">
                <a:solidFill>
                  <a:srgbClr val="FFFFFF"/>
                </a:solidFill>
              </a:rPr>
              <a:t>BiblioGraph.net</a:t>
            </a:r>
            <a:endParaRPr lang="en-US" sz="2400" dirty="0" smtClean="0">
              <a:solidFill>
                <a:srgbClr val="FFFFFF"/>
              </a:solidFill>
            </a:endParaRPr>
          </a:p>
          <a:p>
            <a:pPr marL="284163" indent="-284163">
              <a:spcAft>
                <a:spcPts val="600"/>
              </a:spcAft>
              <a:buFont typeface="Arial" pitchFamily="34" charset="0"/>
              <a:buChar char="•"/>
            </a:pPr>
            <a:r>
              <a:rPr lang="en-US" sz="2400" dirty="0">
                <a:solidFill>
                  <a:srgbClr val="FFFFFF"/>
                </a:solidFill>
              </a:rPr>
              <a:t>Harvested from WorldCat data and enriched from </a:t>
            </a:r>
            <a:r>
              <a:rPr lang="en-US" sz="2400" dirty="0" smtClean="0">
                <a:solidFill>
                  <a:srgbClr val="FFFFFF"/>
                </a:solidFill>
              </a:rPr>
              <a:t>other hubs RDF </a:t>
            </a:r>
            <a:r>
              <a:rPr lang="en-US" sz="2400" dirty="0">
                <a:solidFill>
                  <a:srgbClr val="FFFFFF"/>
                </a:solidFill>
              </a:rPr>
              <a:t>Data formats</a:t>
            </a:r>
          </a:p>
          <a:p>
            <a:pPr marL="741363" lvl="1" indent="-284163">
              <a:spcAft>
                <a:spcPts val="600"/>
              </a:spcAft>
              <a:buFont typeface="Arial" pitchFamily="34" charset="0"/>
              <a:buChar char="•"/>
            </a:pPr>
            <a:r>
              <a:rPr lang="en-US" sz="2000" dirty="0">
                <a:solidFill>
                  <a:srgbClr val="FFFFFF"/>
                </a:solidFill>
              </a:rPr>
              <a:t>RDF/XML, Turtle, Triples, JSON-LD</a:t>
            </a:r>
          </a:p>
          <a:p>
            <a:pPr marL="284163" indent="-284163">
              <a:spcAft>
                <a:spcPts val="600"/>
              </a:spcAft>
              <a:buFont typeface="Arial" pitchFamily="34" charset="0"/>
              <a:buChar char="•"/>
            </a:pPr>
            <a:r>
              <a:rPr lang="en-US" sz="2400" dirty="0">
                <a:solidFill>
                  <a:srgbClr val="FFFFFF"/>
                </a:solidFill>
              </a:rPr>
              <a:t>Links to WorldCat W</a:t>
            </a:r>
            <a:r>
              <a:rPr lang="en-US" sz="2400" dirty="0" smtClean="0">
                <a:solidFill>
                  <a:srgbClr val="FFFFFF"/>
                </a:solidFill>
              </a:rPr>
              <a:t>orks.  Added links from WC Works.</a:t>
            </a:r>
            <a:endParaRPr lang="en-US" sz="2400" dirty="0">
              <a:solidFill>
                <a:srgbClr val="FFFFFF"/>
              </a:solidFill>
            </a:endParaRPr>
          </a:p>
          <a:p>
            <a:pPr marL="284163" indent="-284163">
              <a:spcAft>
                <a:spcPts val="600"/>
              </a:spcAft>
              <a:buFont typeface="Arial" pitchFamily="34" charset="0"/>
              <a:buChar char="•"/>
            </a:pPr>
            <a:r>
              <a:rPr lang="en-US" sz="2400" dirty="0">
                <a:solidFill>
                  <a:srgbClr val="FFFFFF"/>
                </a:solidFill>
              </a:rPr>
              <a:t>Open Data license via Linked Data </a:t>
            </a:r>
            <a:r>
              <a:rPr lang="en-US" sz="2400" dirty="0" smtClean="0">
                <a:solidFill>
                  <a:srgbClr val="FFFFFF"/>
                </a:solidFill>
              </a:rPr>
              <a:t>Explorer</a:t>
            </a:r>
          </a:p>
          <a:p>
            <a:pPr marL="741363" lvl="1" indent="-284163">
              <a:spcAft>
                <a:spcPts val="600"/>
              </a:spcAft>
              <a:buFont typeface="Arial" pitchFamily="34" charset="0"/>
              <a:buChar char="•"/>
            </a:pPr>
            <a:r>
              <a:rPr lang="en-US" sz="2400" dirty="0" smtClean="0">
                <a:solidFill>
                  <a:srgbClr val="FFFFFF"/>
                </a:solidFill>
              </a:rPr>
              <a:t> 2015: Linked Data Explorer, Discovery API</a:t>
            </a:r>
            <a:endParaRPr lang="en-US" sz="2400" dirty="0">
              <a:solidFill>
                <a:srgbClr val="FFFFFF"/>
              </a:solidFill>
            </a:endParaRPr>
          </a:p>
        </p:txBody>
      </p:sp>
      <p:sp>
        <p:nvSpPr>
          <p:cNvPr id="35" name="Rectangle 34"/>
          <p:cNvSpPr/>
          <p:nvPr/>
        </p:nvSpPr>
        <p:spPr>
          <a:xfrm>
            <a:off x="83170" y="68041"/>
            <a:ext cx="8989904" cy="1441906"/>
          </a:xfrm>
          <a:prstGeom prst="rect">
            <a:avLst/>
          </a:prstGeom>
          <a:solidFill>
            <a:srgbClr val="FFFFFF"/>
          </a:solidFill>
        </p:spPr>
        <p:txBody>
          <a:bodyPr wrap="square" lIns="274320" tIns="182880" rIns="274320" bIns="182880" anchor="ctr" anchorCtr="0">
            <a:noAutofit/>
          </a:bodyPr>
          <a:lstStyle/>
          <a:p>
            <a:pPr algn="ctr"/>
            <a:r>
              <a:rPr lang="en-US" sz="3600" dirty="0">
                <a:solidFill>
                  <a:schemeClr val="bg1"/>
                </a:solidFill>
              </a:rPr>
              <a:t>http:/</a:t>
            </a:r>
            <a:r>
              <a:rPr lang="en-US" sz="3600" dirty="0" smtClean="0">
                <a:solidFill>
                  <a:schemeClr val="bg1"/>
                </a:solidFill>
              </a:rPr>
              <a:t>/</a:t>
            </a:r>
            <a:r>
              <a:rPr lang="en-US" sz="3600" dirty="0" err="1" smtClean="0">
                <a:solidFill>
                  <a:schemeClr val="bg1"/>
                </a:solidFill>
              </a:rPr>
              <a:t>www.oclc.org</a:t>
            </a:r>
            <a:r>
              <a:rPr lang="en-US" sz="3600" dirty="0" smtClean="0">
                <a:solidFill>
                  <a:schemeClr val="bg1"/>
                </a:solidFill>
              </a:rPr>
              <a:t>/data</a:t>
            </a:r>
            <a:endParaRPr lang="en-US" sz="3600" dirty="0">
              <a:solidFill>
                <a:schemeClr val="bg1"/>
              </a:solidFill>
            </a:endParaRPr>
          </a:p>
        </p:txBody>
      </p:sp>
      <p:pic>
        <p:nvPicPr>
          <p:cNvPr id="36" name="Picture 35" descr="WCatLogo_H_300.jpg"/>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a:xfrm>
            <a:off x="564390" y="364227"/>
            <a:ext cx="945555" cy="916943"/>
          </a:xfrm>
          <a:prstGeom prst="rect">
            <a:avLst/>
          </a:prstGeom>
        </p:spPr>
      </p:pic>
      <p:sp>
        <p:nvSpPr>
          <p:cNvPr id="37" name="TextBox 36"/>
          <p:cNvSpPr txBox="1"/>
          <p:nvPr/>
        </p:nvSpPr>
        <p:spPr>
          <a:xfrm>
            <a:off x="1683297" y="358840"/>
            <a:ext cx="4288955" cy="830997"/>
          </a:xfrm>
          <a:prstGeom prst="rect">
            <a:avLst/>
          </a:prstGeom>
          <a:noFill/>
        </p:spPr>
        <p:txBody>
          <a:bodyPr wrap="none" rtlCol="0">
            <a:spAutoFit/>
          </a:bodyPr>
          <a:lstStyle/>
          <a:p>
            <a:r>
              <a:rPr lang="en-US" sz="4800" spc="-100" dirty="0" smtClean="0">
                <a:solidFill>
                  <a:schemeClr val="accent1"/>
                </a:solidFill>
                <a:latin typeface="Calibri Light"/>
                <a:cs typeface="Calibri Light"/>
              </a:rPr>
              <a:t>The Person Entity</a:t>
            </a:r>
            <a:endParaRPr lang="en-US" sz="4800" spc="-100" dirty="0">
              <a:solidFill>
                <a:schemeClr val="accent1"/>
              </a:solidFill>
              <a:latin typeface="Calibri Light"/>
              <a:cs typeface="Calibri Light"/>
            </a:endParaRPr>
          </a:p>
        </p:txBody>
      </p:sp>
    </p:spTree>
    <p:extLst>
      <p:ext uri="{BB962C8B-B14F-4D97-AF65-F5344CB8AC3E}">
        <p14:creationId xmlns:p14="http://schemas.microsoft.com/office/powerpoint/2010/main" val="12902407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measure.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188150" y="1215016"/>
            <a:ext cx="6190449" cy="4131833"/>
          </a:xfrm>
          <a:prstGeom prst="rect">
            <a:avLst/>
          </a:prstGeom>
        </p:spPr>
      </p:pic>
      <p:sp>
        <p:nvSpPr>
          <p:cNvPr id="2" name="Text Placeholder 1"/>
          <p:cNvSpPr>
            <a:spLocks noGrp="1"/>
          </p:cNvSpPr>
          <p:nvPr>
            <p:ph type="body" sz="quarter" idx="14"/>
          </p:nvPr>
        </p:nvSpPr>
        <p:spPr>
          <a:xfrm>
            <a:off x="2869013" y="6356350"/>
            <a:ext cx="6047975" cy="365125"/>
          </a:xfrm>
        </p:spPr>
        <p:txBody>
          <a:bodyPr/>
          <a:lstStyle/>
          <a:p>
            <a:r>
              <a:rPr lang="en-US" dirty="0"/>
              <a:t>Photo credit: http://</a:t>
            </a:r>
            <a:r>
              <a:rPr lang="en-US" dirty="0" err="1"/>
              <a:t>measuringupblog.com</a:t>
            </a:r>
            <a:r>
              <a:rPr lang="en-US" dirty="0"/>
              <a:t>/app/</a:t>
            </a:r>
            <a:r>
              <a:rPr lang="en-US" dirty="0" err="1"/>
              <a:t>wp</a:t>
            </a:r>
            <a:r>
              <a:rPr lang="en-US" dirty="0"/>
              <a:t>-content/uploads/2013/11/blogpic2.jpg</a:t>
            </a:r>
          </a:p>
        </p:txBody>
      </p:sp>
      <p:sp>
        <p:nvSpPr>
          <p:cNvPr id="5" name="TextBox 4"/>
          <p:cNvSpPr txBox="1"/>
          <p:nvPr/>
        </p:nvSpPr>
        <p:spPr>
          <a:xfrm>
            <a:off x="125422" y="1042536"/>
            <a:ext cx="5157953" cy="646331"/>
          </a:xfrm>
          <a:prstGeom prst="rect">
            <a:avLst/>
          </a:prstGeom>
          <a:noFill/>
        </p:spPr>
        <p:txBody>
          <a:bodyPr wrap="square" rtlCol="0">
            <a:spAutoFit/>
          </a:bodyPr>
          <a:lstStyle/>
          <a:p>
            <a:pPr algn="r"/>
            <a:r>
              <a:rPr lang="en-US" sz="3600" dirty="0" smtClean="0"/>
              <a:t>Can we measure impact?</a:t>
            </a:r>
            <a:endParaRPr lang="en-US" sz="3600" dirty="0"/>
          </a:p>
        </p:txBody>
      </p:sp>
    </p:spTree>
    <p:extLst>
      <p:ext uri="{BB962C8B-B14F-4D97-AF65-F5344CB8AC3E}">
        <p14:creationId xmlns:p14="http://schemas.microsoft.com/office/powerpoint/2010/main" val="2927261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p:cNvGraphicFramePr>
            <a:graphicFrameLocks/>
          </p:cNvGraphicFramePr>
          <p:nvPr>
            <p:extLst>
              <p:ext uri="{D42A27DB-BD31-4B8C-83A1-F6EECF244321}">
                <p14:modId xmlns:p14="http://schemas.microsoft.com/office/powerpoint/2010/main" val="3293929414"/>
              </p:ext>
            </p:extLst>
          </p:nvPr>
        </p:nvGraphicFramePr>
        <p:xfrm>
          <a:off x="123478" y="689915"/>
          <a:ext cx="9020522" cy="6168085"/>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p:cNvSpPr txBox="1"/>
          <p:nvPr/>
        </p:nvSpPr>
        <p:spPr>
          <a:xfrm>
            <a:off x="0" y="54701"/>
            <a:ext cx="5157953" cy="646331"/>
          </a:xfrm>
          <a:prstGeom prst="rect">
            <a:avLst/>
          </a:prstGeom>
          <a:noFill/>
        </p:spPr>
        <p:txBody>
          <a:bodyPr wrap="square" rtlCol="0">
            <a:spAutoFit/>
          </a:bodyPr>
          <a:lstStyle/>
          <a:p>
            <a:pPr algn="r"/>
            <a:r>
              <a:rPr lang="en-US" sz="3600" dirty="0" smtClean="0">
                <a:solidFill>
                  <a:schemeClr val="tx2">
                    <a:lumMod val="60000"/>
                    <a:lumOff val="40000"/>
                  </a:schemeClr>
                </a:solidFill>
              </a:rPr>
              <a:t>Monthly Unique Visitors</a:t>
            </a:r>
            <a:endParaRPr lang="en-US" sz="3600" dirty="0">
              <a:solidFill>
                <a:schemeClr val="tx2">
                  <a:lumMod val="60000"/>
                  <a:lumOff val="40000"/>
                </a:schemeClr>
              </a:solidFill>
            </a:endParaRPr>
          </a:p>
        </p:txBody>
      </p:sp>
    </p:spTree>
    <p:extLst>
      <p:ext uri="{BB962C8B-B14F-4D97-AF65-F5344CB8AC3E}">
        <p14:creationId xmlns:p14="http://schemas.microsoft.com/office/powerpoint/2010/main" val="4239903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BEBA8EAE-BF5A-486C-A8C5-ECC9F3942E4B}">
                <a14:imgProps xmlns:a14="http://schemas.microsoft.com/office/drawing/2010/main">
                  <a14:imgLayer r:embed="rId3">
                    <a14:imgEffect>
                      <a14:backgroundRemoval t="0" b="99394" l="667" r="100000">
                        <a14:backgroundMark x1="56000" y1="87879" x2="70000" y2="98788"/>
                      </a14:backgroundRemoval>
                    </a14:imgEffect>
                  </a14:imgLayer>
                </a14:imgProps>
              </a:ext>
            </a:extLst>
          </a:blip>
          <a:stretch>
            <a:fillRect/>
          </a:stretch>
        </p:blipFill>
        <p:spPr>
          <a:xfrm rot="743387">
            <a:off x="6980013" y="-193420"/>
            <a:ext cx="1905000" cy="2095500"/>
          </a:xfrm>
          <a:prstGeom prst="rect">
            <a:avLst/>
          </a:prstGeom>
          <a:ln>
            <a:noFill/>
          </a:ln>
          <a:effectLst>
            <a:outerShdw blurRad="292100" dist="139700" dir="2700000" algn="tl" rotWithShape="0">
              <a:srgbClr val="333333">
                <a:alpha val="65000"/>
              </a:srgbClr>
            </a:outerShdw>
          </a:effectLst>
        </p:spPr>
      </p:pic>
      <p:sp>
        <p:nvSpPr>
          <p:cNvPr id="3" name="TextBox 2"/>
          <p:cNvSpPr txBox="1"/>
          <p:nvPr/>
        </p:nvSpPr>
        <p:spPr>
          <a:xfrm>
            <a:off x="491950" y="1060903"/>
            <a:ext cx="8629168" cy="2554545"/>
          </a:xfrm>
          <a:prstGeom prst="rect">
            <a:avLst/>
          </a:prstGeom>
          <a:noFill/>
        </p:spPr>
        <p:txBody>
          <a:bodyPr wrap="square" rtlCol="0">
            <a:spAutoFit/>
          </a:bodyPr>
          <a:lstStyle/>
          <a:p>
            <a:pPr marL="285750" indent="-285750">
              <a:buFont typeface="Arial"/>
              <a:buChar char="•"/>
            </a:pPr>
            <a:r>
              <a:rPr lang="en-US" sz="3200" dirty="0" smtClean="0">
                <a:solidFill>
                  <a:srgbClr val="FFFFFF"/>
                </a:solidFill>
              </a:rPr>
              <a:t>A Technology</a:t>
            </a:r>
          </a:p>
          <a:p>
            <a:pPr marL="285750" indent="-285750">
              <a:buFont typeface="Arial"/>
              <a:buChar char="•"/>
            </a:pPr>
            <a:r>
              <a:rPr lang="en-US" sz="3200" dirty="0" smtClean="0">
                <a:solidFill>
                  <a:srgbClr val="FFFFFF"/>
                </a:solidFill>
              </a:rPr>
              <a:t>Standard on the Web – RDF, URIs, Vocabularies</a:t>
            </a:r>
          </a:p>
          <a:p>
            <a:pPr marL="285750" indent="-285750">
              <a:buFont typeface="Arial"/>
              <a:buChar char="•"/>
            </a:pPr>
            <a:r>
              <a:rPr lang="en-US" sz="3200" dirty="0" smtClean="0">
                <a:solidFill>
                  <a:srgbClr val="FFFFFF"/>
                </a:solidFill>
              </a:rPr>
              <a:t>Identifying and Linking resources on the Web</a:t>
            </a:r>
          </a:p>
          <a:p>
            <a:pPr marL="285750" indent="-285750">
              <a:buFont typeface="Arial"/>
              <a:buChar char="•"/>
            </a:pPr>
            <a:r>
              <a:rPr lang="en-US" sz="3200" dirty="0" smtClean="0">
                <a:solidFill>
                  <a:srgbClr val="FFFFFF"/>
                </a:solidFill>
              </a:rPr>
              <a:t>Important powerful enabling technology</a:t>
            </a:r>
          </a:p>
          <a:p>
            <a:endParaRPr lang="en-US" sz="3200" dirty="0">
              <a:solidFill>
                <a:srgbClr val="FFFFFF"/>
              </a:solidFill>
            </a:endParaRPr>
          </a:p>
        </p:txBody>
      </p:sp>
      <p:sp>
        <p:nvSpPr>
          <p:cNvPr id="4" name="Rectangle 3"/>
          <p:cNvSpPr/>
          <p:nvPr/>
        </p:nvSpPr>
        <p:spPr>
          <a:xfrm>
            <a:off x="491950" y="3375696"/>
            <a:ext cx="8196565" cy="2062103"/>
          </a:xfrm>
          <a:prstGeom prst="rect">
            <a:avLst/>
          </a:prstGeom>
        </p:spPr>
        <p:txBody>
          <a:bodyPr wrap="square">
            <a:spAutoFit/>
          </a:bodyPr>
          <a:lstStyle/>
          <a:p>
            <a:pPr marL="285750" indent="-285750">
              <a:buFont typeface="Arial"/>
              <a:buChar char="•"/>
            </a:pPr>
            <a:r>
              <a:rPr lang="en-US" sz="3200" dirty="0">
                <a:solidFill>
                  <a:srgbClr val="FFFFFF"/>
                </a:solidFill>
              </a:rPr>
              <a:t>But </a:t>
            </a:r>
            <a:r>
              <a:rPr lang="en-US" sz="3200" b="1" i="1" dirty="0" smtClean="0">
                <a:solidFill>
                  <a:srgbClr val="FFFFFF"/>
                </a:solidFill>
              </a:rPr>
              <a:t>only</a:t>
            </a:r>
            <a:r>
              <a:rPr lang="en-US" sz="3200" dirty="0" smtClean="0">
                <a:solidFill>
                  <a:srgbClr val="FFFFFF"/>
                </a:solidFill>
              </a:rPr>
              <a:t> a </a:t>
            </a:r>
            <a:r>
              <a:rPr lang="en-US" sz="3200" dirty="0">
                <a:solidFill>
                  <a:srgbClr val="FFFFFF"/>
                </a:solidFill>
              </a:rPr>
              <a:t>technology</a:t>
            </a:r>
            <a:r>
              <a:rPr lang="en-US" sz="3200" dirty="0" smtClean="0">
                <a:solidFill>
                  <a:srgbClr val="FFFFFF"/>
                </a:solidFill>
              </a:rPr>
              <a:t>…</a:t>
            </a:r>
          </a:p>
          <a:p>
            <a:r>
              <a:rPr lang="en-US" sz="3200" dirty="0">
                <a:solidFill>
                  <a:srgbClr val="FFFFFF"/>
                </a:solidFill>
              </a:rPr>
              <a:t> </a:t>
            </a:r>
            <a:r>
              <a:rPr lang="en-US" sz="3200" dirty="0" smtClean="0">
                <a:solidFill>
                  <a:srgbClr val="FFFFFF"/>
                </a:solidFill>
              </a:rPr>
              <a:t>  for </a:t>
            </a:r>
            <a:r>
              <a:rPr lang="en-US" sz="3200" dirty="0">
                <a:solidFill>
                  <a:srgbClr val="FFFFFF"/>
                </a:solidFill>
              </a:rPr>
              <a:t>the systems folks to worry about</a:t>
            </a:r>
            <a:endParaRPr lang="en-US" sz="3200" dirty="0" smtClean="0">
              <a:solidFill>
                <a:srgbClr val="FFFFFF"/>
              </a:solidFill>
            </a:endParaRPr>
          </a:p>
          <a:p>
            <a:pPr marL="285750" indent="-285750">
              <a:buFont typeface="Arial"/>
              <a:buChar char="•"/>
            </a:pPr>
            <a:r>
              <a:rPr lang="en-US" sz="3200" dirty="0">
                <a:solidFill>
                  <a:srgbClr val="FFFFFF"/>
                </a:solidFill>
              </a:rPr>
              <a:t>Real </a:t>
            </a:r>
            <a:r>
              <a:rPr lang="en-US" sz="3200" dirty="0" smtClean="0">
                <a:solidFill>
                  <a:srgbClr val="FFFFFF"/>
                </a:solidFill>
              </a:rPr>
              <a:t>benefits flow from:</a:t>
            </a:r>
            <a:endParaRPr lang="en-US" sz="3200" dirty="0">
              <a:solidFill>
                <a:srgbClr val="FFFFFF"/>
              </a:solidFill>
            </a:endParaRPr>
          </a:p>
          <a:p>
            <a:r>
              <a:rPr lang="en-US" sz="3200" dirty="0" smtClean="0">
                <a:solidFill>
                  <a:srgbClr val="FFFFFF"/>
                </a:solidFill>
              </a:rPr>
              <a:t> </a:t>
            </a:r>
            <a:endParaRPr lang="en-US" sz="3200" dirty="0">
              <a:solidFill>
                <a:srgbClr val="FFFFFF"/>
              </a:solidFill>
            </a:endParaRPr>
          </a:p>
        </p:txBody>
      </p:sp>
      <p:sp>
        <p:nvSpPr>
          <p:cNvPr id="5" name="TextBox 4"/>
          <p:cNvSpPr txBox="1"/>
          <p:nvPr/>
        </p:nvSpPr>
        <p:spPr>
          <a:xfrm>
            <a:off x="0" y="4995462"/>
            <a:ext cx="9144000" cy="800219"/>
          </a:xfrm>
          <a:prstGeom prst="rect">
            <a:avLst/>
          </a:prstGeom>
          <a:noFill/>
        </p:spPr>
        <p:txBody>
          <a:bodyPr wrap="square" rtlCol="0">
            <a:spAutoFit/>
          </a:bodyPr>
          <a:lstStyle/>
          <a:p>
            <a:pPr algn="ctr"/>
            <a:r>
              <a:rPr lang="en-US" sz="4600" dirty="0" smtClean="0">
                <a:solidFill>
                  <a:srgbClr val="FFFFFF"/>
                </a:solidFill>
                <a:effectLst>
                  <a:outerShdw blurRad="50800" dist="38100" dir="2700000" algn="tl" rotWithShape="0">
                    <a:prstClr val="black">
                      <a:alpha val="40000"/>
                    </a:prstClr>
                  </a:outerShdw>
                </a:effectLst>
              </a:rPr>
              <a:t>Entity Based Data Architecture </a:t>
            </a:r>
            <a:endParaRPr lang="en-US" sz="4600" dirty="0">
              <a:solidFill>
                <a:srgbClr val="FFFFFF"/>
              </a:solidFill>
              <a:effectLst>
                <a:outerShdw blurRad="50800" dist="38100" dir="2700000" algn="tl" rotWithShape="0">
                  <a:prstClr val="black">
                    <a:alpha val="40000"/>
                  </a:prstClr>
                </a:outerShdw>
              </a:effectLst>
            </a:endParaRPr>
          </a:p>
        </p:txBody>
      </p:sp>
      <p:sp>
        <p:nvSpPr>
          <p:cNvPr id="6" name="TextBox 5"/>
          <p:cNvSpPr txBox="1"/>
          <p:nvPr/>
        </p:nvSpPr>
        <p:spPr>
          <a:xfrm>
            <a:off x="0" y="5567217"/>
            <a:ext cx="9144000" cy="707886"/>
          </a:xfrm>
          <a:prstGeom prst="rect">
            <a:avLst/>
          </a:prstGeom>
          <a:noFill/>
        </p:spPr>
        <p:txBody>
          <a:bodyPr wrap="square" rtlCol="0">
            <a:spAutoFit/>
          </a:bodyPr>
          <a:lstStyle/>
          <a:p>
            <a:pPr algn="ctr"/>
            <a:r>
              <a:rPr lang="en-US" sz="4000" i="1" dirty="0" smtClean="0">
                <a:solidFill>
                  <a:srgbClr val="FFFFFF"/>
                </a:solidFill>
                <a:effectLst>
                  <a:outerShdw blurRad="50800" dist="38100" dir="2700000" algn="tl" rotWithShape="0">
                    <a:prstClr val="black">
                      <a:alpha val="40000"/>
                    </a:prstClr>
                  </a:outerShdw>
                </a:effectLst>
              </a:rPr>
              <a:t>Powered</a:t>
            </a:r>
            <a:r>
              <a:rPr lang="en-US" sz="4000" dirty="0" smtClean="0">
                <a:solidFill>
                  <a:srgbClr val="FFFFFF"/>
                </a:solidFill>
                <a:effectLst>
                  <a:outerShdw blurRad="50800" dist="38100" dir="2700000" algn="tl" rotWithShape="0">
                    <a:prstClr val="black">
                      <a:alpha val="40000"/>
                    </a:prstClr>
                  </a:outerShdw>
                </a:effectLst>
              </a:rPr>
              <a:t> by Linked Data</a:t>
            </a:r>
            <a:endParaRPr lang="en-US" sz="4000" dirty="0">
              <a:solidFill>
                <a:srgbClr val="FFFFFF"/>
              </a:solidFill>
              <a:effectLst>
                <a:outerShdw blurRad="50800" dist="38100" dir="2700000" algn="tl" rotWithShape="0">
                  <a:prstClr val="black">
                    <a:alpha val="40000"/>
                  </a:prstClr>
                </a:outerShdw>
              </a:effectLst>
            </a:endParaRPr>
          </a:p>
        </p:txBody>
      </p:sp>
      <p:sp>
        <p:nvSpPr>
          <p:cNvPr id="7" name="TextBox 6"/>
          <p:cNvSpPr txBox="1"/>
          <p:nvPr/>
        </p:nvSpPr>
        <p:spPr>
          <a:xfrm>
            <a:off x="2399450" y="0"/>
            <a:ext cx="4345097" cy="1107996"/>
          </a:xfrm>
          <a:prstGeom prst="rect">
            <a:avLst/>
          </a:prstGeom>
          <a:noFill/>
          <a:effectLst>
            <a:outerShdw blurRad="50800" dist="38100" dir="2700000" algn="tl" rotWithShape="0">
              <a:prstClr val="black">
                <a:alpha val="40000"/>
              </a:prstClr>
            </a:outerShdw>
          </a:effectLst>
        </p:spPr>
        <p:txBody>
          <a:bodyPr wrap="none" rtlCol="0">
            <a:spAutoFit/>
          </a:bodyPr>
          <a:lstStyle/>
          <a:p>
            <a:pPr algn="ctr"/>
            <a:r>
              <a:rPr lang="en-US" sz="66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Linked Data</a:t>
            </a:r>
            <a:endParaRPr lang="en-US" sz="66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3076863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par>
                          <p:cTn id="8" fill="hold">
                            <p:stCondLst>
                              <p:cond delay="500"/>
                            </p:stCondLst>
                            <p:childTnLst>
                              <p:par>
                                <p:cTn id="9" presetID="22" presetClass="entr" presetSubtype="8" fill="hold" grpId="0" nodeType="afterEffect">
                                  <p:stCondLst>
                                    <p:cond delay="50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wipe(left)">
                                      <p:cBhvr>
                                        <p:cTn id="11" dur="1000"/>
                                        <p:tgtEl>
                                          <p:spTgt spid="3">
                                            <p:txEl>
                                              <p:pRg st="1" end="1"/>
                                            </p:txEl>
                                          </p:spTgt>
                                        </p:tgtEl>
                                      </p:cBhvr>
                                    </p:animEffect>
                                  </p:childTnLst>
                                </p:cTn>
                              </p:par>
                            </p:childTnLst>
                          </p:cTn>
                        </p:par>
                        <p:par>
                          <p:cTn id="12" fill="hold">
                            <p:stCondLst>
                              <p:cond delay="2000"/>
                            </p:stCondLst>
                            <p:childTnLst>
                              <p:par>
                                <p:cTn id="13" presetID="22" presetClass="entr" presetSubtype="8" fill="hold" grpId="0" nodeType="afterEffect">
                                  <p:stCondLst>
                                    <p:cond delay="50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wipe(left)">
                                      <p:cBhvr>
                                        <p:cTn id="15" dur="500"/>
                                        <p:tgtEl>
                                          <p:spTgt spid="3">
                                            <p:txEl>
                                              <p:pRg st="2" end="2"/>
                                            </p:txEl>
                                          </p:spTgt>
                                        </p:tgtEl>
                                      </p:cBhvr>
                                    </p:animEffect>
                                  </p:childTnLst>
                                </p:cTn>
                              </p:par>
                            </p:childTnLst>
                          </p:cTn>
                        </p:par>
                        <p:par>
                          <p:cTn id="16" fill="hold">
                            <p:stCondLst>
                              <p:cond delay="3000"/>
                            </p:stCondLst>
                            <p:childTnLst>
                              <p:par>
                                <p:cTn id="17" presetID="22" presetClass="entr" presetSubtype="8" fill="hold" grpId="0" nodeType="afterEffect">
                                  <p:stCondLst>
                                    <p:cond delay="50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wipe(left)">
                                      <p:cBhvr>
                                        <p:cTn id="19" dur="1000"/>
                                        <p:tgtEl>
                                          <p:spTgt spid="3">
                                            <p:txEl>
                                              <p:pRg st="3" end="3"/>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4">
                                            <p:txEl>
                                              <p:pRg st="0" end="0"/>
                                            </p:txEl>
                                          </p:spTgt>
                                        </p:tgtEl>
                                        <p:attrNameLst>
                                          <p:attrName>style.visibility</p:attrName>
                                        </p:attrNameLst>
                                      </p:cBhvr>
                                      <p:to>
                                        <p:strVal val="visible"/>
                                      </p:to>
                                    </p:set>
                                    <p:animEffect transition="in" filter="wipe(left)">
                                      <p:cBhvr>
                                        <p:cTn id="24" dur="500"/>
                                        <p:tgtEl>
                                          <p:spTgt spid="4">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4">
                                            <p:txEl>
                                              <p:pRg st="1" end="1"/>
                                            </p:txEl>
                                          </p:spTgt>
                                        </p:tgtEl>
                                        <p:attrNameLst>
                                          <p:attrName>style.visibility</p:attrName>
                                        </p:attrNameLst>
                                      </p:cBhvr>
                                      <p:to>
                                        <p:strVal val="visible"/>
                                      </p:to>
                                    </p:set>
                                    <p:animEffect transition="in" filter="wipe(left)">
                                      <p:cBhvr>
                                        <p:cTn id="29" dur="500"/>
                                        <p:tgtEl>
                                          <p:spTgt spid="4">
                                            <p:txEl>
                                              <p:pRg st="1" end="1"/>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4">
                                            <p:txEl>
                                              <p:pRg st="2" end="2"/>
                                            </p:txEl>
                                          </p:spTgt>
                                        </p:tgtEl>
                                        <p:attrNameLst>
                                          <p:attrName>style.visibility</p:attrName>
                                        </p:attrNameLst>
                                      </p:cBhvr>
                                      <p:to>
                                        <p:strVal val="visible"/>
                                      </p:to>
                                    </p:set>
                                    <p:animEffect transition="in" filter="wipe(left)">
                                      <p:cBhvr>
                                        <p:cTn id="34" dur="500"/>
                                        <p:tgtEl>
                                          <p:spTgt spid="4">
                                            <p:txEl>
                                              <p:pRg st="2" end="2"/>
                                            </p:txEl>
                                          </p:spTgt>
                                        </p:tgtEl>
                                      </p:cBhvr>
                                    </p:animEffect>
                                  </p:childTnLst>
                                </p:cTn>
                              </p:par>
                            </p:childTnLst>
                          </p:cTn>
                        </p:par>
                        <p:par>
                          <p:cTn id="35" fill="hold">
                            <p:stCondLst>
                              <p:cond delay="500"/>
                            </p:stCondLst>
                            <p:childTnLst>
                              <p:par>
                                <p:cTn id="36" presetID="22" presetClass="entr" presetSubtype="8" fill="hold" grpId="0" nodeType="afterEffect">
                                  <p:stCondLst>
                                    <p:cond delay="500"/>
                                  </p:stCondLst>
                                  <p:childTnLst>
                                    <p:set>
                                      <p:cBhvr>
                                        <p:cTn id="37" dur="1" fill="hold">
                                          <p:stCondLst>
                                            <p:cond delay="0"/>
                                          </p:stCondLst>
                                        </p:cTn>
                                        <p:tgtEl>
                                          <p:spTgt spid="4">
                                            <p:txEl>
                                              <p:pRg st="3" end="3"/>
                                            </p:txEl>
                                          </p:spTgt>
                                        </p:tgtEl>
                                        <p:attrNameLst>
                                          <p:attrName>style.visibility</p:attrName>
                                        </p:attrNameLst>
                                      </p:cBhvr>
                                      <p:to>
                                        <p:strVal val="visible"/>
                                      </p:to>
                                    </p:set>
                                    <p:animEffect transition="in" filter="wipe(left)">
                                      <p:cBhvr>
                                        <p:cTn id="38" dur="1000"/>
                                        <p:tgtEl>
                                          <p:spTgt spid="4">
                                            <p:txEl>
                                              <p:pRg st="3" end="3"/>
                                            </p:txEl>
                                          </p:spTgt>
                                        </p:tgtEl>
                                      </p:cBhvr>
                                    </p:animEffect>
                                  </p:childTnLst>
                                </p:cTn>
                              </p:par>
                            </p:childTnLst>
                          </p:cTn>
                        </p:par>
                        <p:par>
                          <p:cTn id="39" fill="hold">
                            <p:stCondLst>
                              <p:cond delay="2000"/>
                            </p:stCondLst>
                            <p:childTnLst>
                              <p:par>
                                <p:cTn id="40" presetID="12" presetClass="entr" presetSubtype="4" fill="hold" grpId="0" nodeType="afterEffect">
                                  <p:stCondLst>
                                    <p:cond delay="0"/>
                                  </p:stCondLst>
                                  <p:childTnLst>
                                    <p:set>
                                      <p:cBhvr>
                                        <p:cTn id="41" dur="1" fill="hold">
                                          <p:stCondLst>
                                            <p:cond delay="0"/>
                                          </p:stCondLst>
                                        </p:cTn>
                                        <p:tgtEl>
                                          <p:spTgt spid="5"/>
                                        </p:tgtEl>
                                        <p:attrNameLst>
                                          <p:attrName>style.visibility</p:attrName>
                                        </p:attrNameLst>
                                      </p:cBhvr>
                                      <p:to>
                                        <p:strVal val="visible"/>
                                      </p:to>
                                    </p:set>
                                    <p:anim calcmode="lin" valueType="num">
                                      <p:cBhvr additive="base">
                                        <p:cTn id="42" dur="500"/>
                                        <p:tgtEl>
                                          <p:spTgt spid="5"/>
                                        </p:tgtEl>
                                        <p:attrNameLst>
                                          <p:attrName>ppt_y</p:attrName>
                                        </p:attrNameLst>
                                      </p:cBhvr>
                                      <p:tavLst>
                                        <p:tav tm="0">
                                          <p:val>
                                            <p:strVal val="#ppt_y+#ppt_h*1.125000"/>
                                          </p:val>
                                        </p:tav>
                                        <p:tav tm="100000">
                                          <p:val>
                                            <p:strVal val="#ppt_y"/>
                                          </p:val>
                                        </p:tav>
                                      </p:tavLst>
                                    </p:anim>
                                    <p:animEffect transition="in" filter="wipe(up)">
                                      <p:cBhvr>
                                        <p:cTn id="43" dur="500"/>
                                        <p:tgtEl>
                                          <p:spTgt spid="5"/>
                                        </p:tgtEl>
                                      </p:cBhvr>
                                    </p:animEffect>
                                  </p:childTnLst>
                                </p:cTn>
                              </p:par>
                            </p:childTnLst>
                          </p:cTn>
                        </p:par>
                      </p:childTnLst>
                    </p:cTn>
                  </p:par>
                  <p:par>
                    <p:cTn id="44" fill="hold">
                      <p:stCondLst>
                        <p:cond delay="indefinite"/>
                      </p:stCondLst>
                      <p:childTnLst>
                        <p:par>
                          <p:cTn id="45" fill="hold">
                            <p:stCondLst>
                              <p:cond delay="0"/>
                            </p:stCondLst>
                            <p:childTnLst>
                              <p:par>
                                <p:cTn id="46" presetID="2" presetClass="entr" presetSubtype="8" fill="hold" grpId="0" nodeType="clickEffect">
                                  <p:stCondLst>
                                    <p:cond delay="0"/>
                                  </p:stCondLst>
                                  <p:childTnLst>
                                    <p:set>
                                      <p:cBhvr>
                                        <p:cTn id="47" dur="1" fill="hold">
                                          <p:stCondLst>
                                            <p:cond delay="0"/>
                                          </p:stCondLst>
                                        </p:cTn>
                                        <p:tgtEl>
                                          <p:spTgt spid="6"/>
                                        </p:tgtEl>
                                        <p:attrNameLst>
                                          <p:attrName>style.visibility</p:attrName>
                                        </p:attrNameLst>
                                      </p:cBhvr>
                                      <p:to>
                                        <p:strVal val="visible"/>
                                      </p:to>
                                    </p:set>
                                    <p:anim calcmode="lin" valueType="num">
                                      <p:cBhvr additive="base">
                                        <p:cTn id="48" dur="1000" fill="hold"/>
                                        <p:tgtEl>
                                          <p:spTgt spid="6"/>
                                        </p:tgtEl>
                                        <p:attrNameLst>
                                          <p:attrName>ppt_x</p:attrName>
                                        </p:attrNameLst>
                                      </p:cBhvr>
                                      <p:tavLst>
                                        <p:tav tm="0">
                                          <p:val>
                                            <p:strVal val="0-#ppt_w/2"/>
                                          </p:val>
                                        </p:tav>
                                        <p:tav tm="100000">
                                          <p:val>
                                            <p:strVal val="#ppt_x"/>
                                          </p:val>
                                        </p:tav>
                                      </p:tavLst>
                                    </p:anim>
                                    <p:anim calcmode="lin" valueType="num">
                                      <p:cBhvr additive="base">
                                        <p:cTn id="49" dur="10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build="p"/>
      <p:bldP spid="5" grpId="0"/>
      <p:bldP spid="6"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241300"/>
            <a:ext cx="9144000" cy="1143000"/>
          </a:xfrm>
          <a:ln>
            <a:noFill/>
          </a:ln>
          <a:effectLst/>
        </p:spPr>
        <p:txBody>
          <a:bodyPr/>
          <a:lstStyle/>
          <a:p>
            <a:r>
              <a:rPr lang="en-US" sz="3200" dirty="0" smtClean="0"/>
              <a:t>OCLC Entity Based Data Strategy</a:t>
            </a:r>
            <a:endParaRPr lang="en-US" sz="3200" dirty="0"/>
          </a:p>
        </p:txBody>
      </p:sp>
      <p:sp>
        <p:nvSpPr>
          <p:cNvPr id="3" name="Content Placeholder 2"/>
          <p:cNvSpPr txBox="1">
            <a:spLocks/>
          </p:cNvSpPr>
          <p:nvPr/>
        </p:nvSpPr>
        <p:spPr>
          <a:xfrm>
            <a:off x="1698780" y="777005"/>
            <a:ext cx="6327620" cy="2321795"/>
          </a:xfrm>
          <a:prstGeom prst="rect">
            <a:avLst/>
          </a:prstGeom>
        </p:spPr>
        <p:txBody>
          <a:bodyPr vert="horz" lIns="91440" tIns="45720" rIns="91440" bIns="45720" rtlCol="0">
            <a:normAutofit fontScale="92500" lnSpcReduction="10000"/>
          </a:bodyPr>
          <a:lstStyle>
            <a:lvl1pPr marL="233363" indent="-233363" algn="l" defTabSz="457200" rtl="0" eaLnBrk="1" latinLnBrk="0" hangingPunct="1">
              <a:lnSpc>
                <a:spcPct val="110000"/>
              </a:lnSpc>
              <a:spcBef>
                <a:spcPts val="900"/>
              </a:spcBef>
              <a:buClrTx/>
              <a:buFont typeface="Arial"/>
              <a:buChar char="•"/>
              <a:defRPr sz="3200" b="0" i="0" kern="1200">
                <a:solidFill>
                  <a:schemeClr val="tx1">
                    <a:lumMod val="65000"/>
                    <a:lumOff val="35000"/>
                  </a:schemeClr>
                </a:solidFill>
                <a:latin typeface="+mn-lt"/>
                <a:ea typeface="+mn-ea"/>
                <a:cs typeface="Arial"/>
              </a:defRPr>
            </a:lvl1pPr>
            <a:lvl2pPr marL="690563" indent="-233363" algn="l" defTabSz="457200" rtl="0" eaLnBrk="1" latinLnBrk="0" hangingPunct="1">
              <a:lnSpc>
                <a:spcPct val="110000"/>
              </a:lnSpc>
              <a:spcBef>
                <a:spcPts val="900"/>
              </a:spcBef>
              <a:buClrTx/>
              <a:buFont typeface="Lucida Grande"/>
              <a:buChar char="–"/>
              <a:defRPr sz="2800" b="0" i="0" kern="1200">
                <a:solidFill>
                  <a:schemeClr val="tx1">
                    <a:lumMod val="65000"/>
                    <a:lumOff val="35000"/>
                  </a:schemeClr>
                </a:solidFill>
                <a:latin typeface="+mn-lt"/>
                <a:ea typeface="+mn-ea"/>
                <a:cs typeface="Arial"/>
              </a:defRPr>
            </a:lvl2pPr>
            <a:lvl3pPr marL="1143000" indent="-228600" algn="l" defTabSz="457200" rtl="0" eaLnBrk="1" latinLnBrk="0" hangingPunct="1">
              <a:lnSpc>
                <a:spcPct val="110000"/>
              </a:lnSpc>
              <a:spcBef>
                <a:spcPts val="900"/>
              </a:spcBef>
              <a:buClrTx/>
              <a:buFont typeface="Arial"/>
              <a:buChar char="•"/>
              <a:defRPr sz="2400" b="0" i="0" kern="1200">
                <a:solidFill>
                  <a:schemeClr val="tx1">
                    <a:lumMod val="65000"/>
                    <a:lumOff val="35000"/>
                  </a:schemeClr>
                </a:solidFill>
                <a:latin typeface="+mn-lt"/>
                <a:ea typeface="+mn-ea"/>
                <a:cs typeface="Arial"/>
              </a:defRPr>
            </a:lvl3pPr>
            <a:lvl4pPr marL="1600200" indent="-228600" algn="l" defTabSz="457200" rtl="0" eaLnBrk="1" latinLnBrk="0" hangingPunct="1">
              <a:lnSpc>
                <a:spcPct val="110000"/>
              </a:lnSpc>
              <a:spcBef>
                <a:spcPts val="900"/>
              </a:spcBef>
              <a:buClrTx/>
              <a:buFont typeface="Lucida Grande"/>
              <a:buChar char="–"/>
              <a:defRPr sz="2000" b="0" i="0" kern="1200">
                <a:solidFill>
                  <a:schemeClr val="tx1">
                    <a:lumMod val="65000"/>
                    <a:lumOff val="35000"/>
                  </a:schemeClr>
                </a:solidFill>
                <a:latin typeface="+mn-lt"/>
                <a:ea typeface="+mn-ea"/>
                <a:cs typeface="Arial"/>
              </a:defRPr>
            </a:lvl4pPr>
            <a:lvl5pPr marL="2057400" indent="-228600" algn="l" defTabSz="457200" rtl="0" eaLnBrk="1" latinLnBrk="0" hangingPunct="1">
              <a:lnSpc>
                <a:spcPct val="110000"/>
              </a:lnSpc>
              <a:spcBef>
                <a:spcPts val="900"/>
              </a:spcBef>
              <a:buClrTx/>
              <a:buFont typeface="Arial"/>
              <a:buChar char="•"/>
              <a:defRPr sz="2000" b="0" i="0" kern="1200">
                <a:solidFill>
                  <a:schemeClr val="tx1">
                    <a:lumMod val="65000"/>
                    <a:lumOff val="35000"/>
                  </a:schemeClr>
                </a:solidFill>
                <a:latin typeface="+mn-lt"/>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Font typeface="Wingdings" charset="2"/>
              <a:buChar char="ü"/>
            </a:pPr>
            <a:r>
              <a:rPr lang="en-US" sz="1900" b="1" dirty="0" smtClean="0">
                <a:solidFill>
                  <a:srgbClr val="FFFFFF"/>
                </a:solidFill>
              </a:rPr>
              <a:t>VIAF, ISNI, FAST Publish Linked Data</a:t>
            </a:r>
          </a:p>
          <a:p>
            <a:pPr>
              <a:buFont typeface="Wingdings" charset="2"/>
              <a:buChar char="ü"/>
            </a:pPr>
            <a:r>
              <a:rPr lang="en-US" sz="1900" b="1" dirty="0" err="1" smtClean="0">
                <a:solidFill>
                  <a:srgbClr val="FFFFFF"/>
                </a:solidFill>
              </a:rPr>
              <a:t>WorldCat.org</a:t>
            </a:r>
            <a:r>
              <a:rPr lang="en-US" sz="1900" b="1" dirty="0" smtClean="0">
                <a:solidFill>
                  <a:srgbClr val="FFFFFF"/>
                </a:solidFill>
              </a:rPr>
              <a:t> Linked Data Release – using </a:t>
            </a:r>
            <a:r>
              <a:rPr lang="en-US" sz="1900" b="1" dirty="0" err="1" smtClean="0">
                <a:solidFill>
                  <a:schemeClr val="bg1"/>
                </a:solidFill>
              </a:rPr>
              <a:t>Schema.org</a:t>
            </a:r>
            <a:endParaRPr lang="en-US" sz="1900" b="1" dirty="0" smtClean="0">
              <a:solidFill>
                <a:schemeClr val="bg1"/>
              </a:solidFill>
            </a:endParaRPr>
          </a:p>
          <a:p>
            <a:pPr>
              <a:buFont typeface="Wingdings" charset="2"/>
              <a:buChar char="ü"/>
            </a:pPr>
            <a:r>
              <a:rPr lang="en-US" sz="1900" b="1" dirty="0" smtClean="0">
                <a:solidFill>
                  <a:srgbClr val="FFFFFF"/>
                </a:solidFill>
              </a:rPr>
              <a:t>Data mining of WorldCat resources</a:t>
            </a:r>
          </a:p>
          <a:p>
            <a:pPr>
              <a:buFont typeface="Wingdings" charset="2"/>
              <a:buChar char="ü"/>
            </a:pPr>
            <a:r>
              <a:rPr lang="en-US" sz="1900" b="1" dirty="0" smtClean="0">
                <a:solidFill>
                  <a:srgbClr val="FFFFFF"/>
                </a:solidFill>
              </a:rPr>
              <a:t>WorldCat Works </a:t>
            </a:r>
            <a:r>
              <a:rPr lang="en-US" sz="1900" b="1" dirty="0">
                <a:solidFill>
                  <a:srgbClr val="FFFFFF"/>
                </a:solidFill>
              </a:rPr>
              <a:t>Released – using </a:t>
            </a:r>
            <a:r>
              <a:rPr lang="en-US" sz="1900" b="1" dirty="0" err="1" smtClean="0">
                <a:solidFill>
                  <a:schemeClr val="bg1"/>
                </a:solidFill>
              </a:rPr>
              <a:t>Schema.org</a:t>
            </a:r>
            <a:endParaRPr lang="en-US" sz="1900" b="1" dirty="0" smtClean="0">
              <a:solidFill>
                <a:srgbClr val="FFFFFF"/>
              </a:solidFill>
            </a:endParaRPr>
          </a:p>
          <a:p>
            <a:pPr>
              <a:buFont typeface="Wingdings" charset="2"/>
              <a:buChar char="ü"/>
            </a:pPr>
            <a:r>
              <a:rPr lang="en-US" sz="1900" b="1" dirty="0" err="1" smtClean="0">
                <a:solidFill>
                  <a:srgbClr val="FFFFFF"/>
                </a:solidFill>
              </a:rPr>
              <a:t>Schema.org</a:t>
            </a:r>
            <a:r>
              <a:rPr lang="en-US" sz="1900" b="1" dirty="0" smtClean="0">
                <a:solidFill>
                  <a:srgbClr val="FFFFFF"/>
                </a:solidFill>
              </a:rPr>
              <a:t> added to VIAF RDF</a:t>
            </a:r>
          </a:p>
          <a:p>
            <a:pPr>
              <a:buFont typeface="Wingdings" charset="2"/>
              <a:buChar char="ü"/>
            </a:pPr>
            <a:r>
              <a:rPr lang="en-US" sz="1900" b="1" dirty="0" smtClean="0">
                <a:solidFill>
                  <a:srgbClr val="FFFFFF"/>
                </a:solidFill>
              </a:rPr>
              <a:t>WorldCat Discovery API Returns </a:t>
            </a:r>
            <a:r>
              <a:rPr lang="en-US" sz="1900" b="1" dirty="0" err="1" smtClean="0">
                <a:solidFill>
                  <a:srgbClr val="FFFFFF"/>
                </a:solidFill>
              </a:rPr>
              <a:t>Schema.org</a:t>
            </a:r>
            <a:r>
              <a:rPr lang="en-US" sz="1900" b="1" dirty="0" smtClean="0">
                <a:solidFill>
                  <a:srgbClr val="FFFFFF"/>
                </a:solidFill>
              </a:rPr>
              <a:t> RDF (</a:t>
            </a:r>
            <a:r>
              <a:rPr lang="en-US" sz="1900" b="1" i="1" dirty="0" smtClean="0">
                <a:solidFill>
                  <a:srgbClr val="FFFFFF"/>
                </a:solidFill>
              </a:rPr>
              <a:t>Beta</a:t>
            </a:r>
            <a:r>
              <a:rPr lang="en-US" sz="1900" b="1" dirty="0" smtClean="0">
                <a:solidFill>
                  <a:srgbClr val="FFFFFF"/>
                </a:solidFill>
              </a:rPr>
              <a:t>)</a:t>
            </a:r>
            <a:endParaRPr lang="en-US" sz="1900" b="1" dirty="0">
              <a:solidFill>
                <a:srgbClr val="FFFFFF"/>
              </a:solidFill>
            </a:endParaRPr>
          </a:p>
          <a:p>
            <a:pPr marL="0" indent="0">
              <a:buNone/>
            </a:pPr>
            <a:endParaRPr lang="en-US" sz="1800" b="1" dirty="0" smtClean="0">
              <a:solidFill>
                <a:srgbClr val="FFFFFF"/>
              </a:solidFill>
            </a:endParaRPr>
          </a:p>
        </p:txBody>
      </p:sp>
      <p:sp>
        <p:nvSpPr>
          <p:cNvPr id="6" name="TextBox 5"/>
          <p:cNvSpPr txBox="1"/>
          <p:nvPr/>
        </p:nvSpPr>
        <p:spPr>
          <a:xfrm>
            <a:off x="36950" y="1168966"/>
            <a:ext cx="1016000" cy="646331"/>
          </a:xfrm>
          <a:prstGeom prst="rect">
            <a:avLst/>
          </a:prstGeom>
          <a:noFill/>
        </p:spPr>
        <p:txBody>
          <a:bodyPr wrap="square" rtlCol="0">
            <a:spAutoFit/>
          </a:bodyPr>
          <a:lstStyle/>
          <a:p>
            <a:r>
              <a:rPr lang="en-US" dirty="0" smtClean="0">
                <a:solidFill>
                  <a:schemeClr val="accent1">
                    <a:lumMod val="60000"/>
                    <a:lumOff val="40000"/>
                  </a:schemeClr>
                </a:solidFill>
              </a:rPr>
              <a:t>2012</a:t>
            </a:r>
          </a:p>
          <a:p>
            <a:endParaRPr lang="en-US" dirty="0">
              <a:solidFill>
                <a:schemeClr val="accent1">
                  <a:lumMod val="60000"/>
                  <a:lumOff val="40000"/>
                </a:schemeClr>
              </a:solidFill>
            </a:endParaRPr>
          </a:p>
        </p:txBody>
      </p:sp>
      <p:sp>
        <p:nvSpPr>
          <p:cNvPr id="7" name="TextBox 6"/>
          <p:cNvSpPr txBox="1"/>
          <p:nvPr/>
        </p:nvSpPr>
        <p:spPr>
          <a:xfrm>
            <a:off x="38100" y="1922856"/>
            <a:ext cx="1016000" cy="369332"/>
          </a:xfrm>
          <a:prstGeom prst="rect">
            <a:avLst/>
          </a:prstGeom>
          <a:noFill/>
        </p:spPr>
        <p:txBody>
          <a:bodyPr wrap="square" rtlCol="0">
            <a:spAutoFit/>
          </a:bodyPr>
          <a:lstStyle/>
          <a:p>
            <a:r>
              <a:rPr lang="en-US" dirty="0" smtClean="0">
                <a:solidFill>
                  <a:schemeClr val="accent1">
                    <a:lumMod val="60000"/>
                    <a:lumOff val="40000"/>
                  </a:schemeClr>
                </a:solidFill>
              </a:rPr>
              <a:t>2014</a:t>
            </a:r>
            <a:endParaRPr lang="en-US" dirty="0">
              <a:solidFill>
                <a:schemeClr val="accent1">
                  <a:lumMod val="60000"/>
                  <a:lumOff val="40000"/>
                </a:schemeClr>
              </a:solidFill>
            </a:endParaRPr>
          </a:p>
        </p:txBody>
      </p:sp>
      <p:sp>
        <p:nvSpPr>
          <p:cNvPr id="9" name="Content Placeholder 2"/>
          <p:cNvSpPr txBox="1">
            <a:spLocks/>
          </p:cNvSpPr>
          <p:nvPr/>
        </p:nvSpPr>
        <p:spPr>
          <a:xfrm>
            <a:off x="1698780" y="3189467"/>
            <a:ext cx="3229975" cy="2156971"/>
          </a:xfrm>
          <a:prstGeom prst="rect">
            <a:avLst/>
          </a:prstGeom>
        </p:spPr>
        <p:txBody>
          <a:bodyPr vert="horz" lIns="91440" tIns="45720" rIns="91440" bIns="45720" rtlCol="0">
            <a:normAutofit/>
          </a:bodyPr>
          <a:lstStyle>
            <a:lvl1pPr marL="233363" indent="-233363" algn="l" defTabSz="457200" rtl="0" eaLnBrk="1" latinLnBrk="0" hangingPunct="1">
              <a:lnSpc>
                <a:spcPct val="110000"/>
              </a:lnSpc>
              <a:spcBef>
                <a:spcPts val="900"/>
              </a:spcBef>
              <a:buClrTx/>
              <a:buFont typeface="Arial"/>
              <a:buChar char="•"/>
              <a:defRPr sz="3200" b="0" i="0" kern="1200">
                <a:solidFill>
                  <a:schemeClr val="tx1">
                    <a:lumMod val="65000"/>
                    <a:lumOff val="35000"/>
                  </a:schemeClr>
                </a:solidFill>
                <a:latin typeface="+mn-lt"/>
                <a:ea typeface="+mn-ea"/>
                <a:cs typeface="Arial"/>
              </a:defRPr>
            </a:lvl1pPr>
            <a:lvl2pPr marL="690563" indent="-233363" algn="l" defTabSz="457200" rtl="0" eaLnBrk="1" latinLnBrk="0" hangingPunct="1">
              <a:lnSpc>
                <a:spcPct val="110000"/>
              </a:lnSpc>
              <a:spcBef>
                <a:spcPts val="900"/>
              </a:spcBef>
              <a:buClrTx/>
              <a:buFont typeface="Lucida Grande"/>
              <a:buChar char="–"/>
              <a:defRPr sz="2800" b="0" i="0" kern="1200">
                <a:solidFill>
                  <a:schemeClr val="tx1">
                    <a:lumMod val="65000"/>
                    <a:lumOff val="35000"/>
                  </a:schemeClr>
                </a:solidFill>
                <a:latin typeface="+mn-lt"/>
                <a:ea typeface="+mn-ea"/>
                <a:cs typeface="Arial"/>
              </a:defRPr>
            </a:lvl2pPr>
            <a:lvl3pPr marL="1143000" indent="-228600" algn="l" defTabSz="457200" rtl="0" eaLnBrk="1" latinLnBrk="0" hangingPunct="1">
              <a:lnSpc>
                <a:spcPct val="110000"/>
              </a:lnSpc>
              <a:spcBef>
                <a:spcPts val="900"/>
              </a:spcBef>
              <a:buClrTx/>
              <a:buFont typeface="Arial"/>
              <a:buChar char="•"/>
              <a:defRPr sz="2400" b="0" i="0" kern="1200">
                <a:solidFill>
                  <a:schemeClr val="tx1">
                    <a:lumMod val="65000"/>
                    <a:lumOff val="35000"/>
                  </a:schemeClr>
                </a:solidFill>
                <a:latin typeface="+mn-lt"/>
                <a:ea typeface="+mn-ea"/>
                <a:cs typeface="Arial"/>
              </a:defRPr>
            </a:lvl3pPr>
            <a:lvl4pPr marL="1600200" indent="-228600" algn="l" defTabSz="457200" rtl="0" eaLnBrk="1" latinLnBrk="0" hangingPunct="1">
              <a:lnSpc>
                <a:spcPct val="110000"/>
              </a:lnSpc>
              <a:spcBef>
                <a:spcPts val="900"/>
              </a:spcBef>
              <a:buClrTx/>
              <a:buFont typeface="Lucida Grande"/>
              <a:buChar char="–"/>
              <a:defRPr sz="2000" b="0" i="0" kern="1200">
                <a:solidFill>
                  <a:schemeClr val="tx1">
                    <a:lumMod val="65000"/>
                    <a:lumOff val="35000"/>
                  </a:schemeClr>
                </a:solidFill>
                <a:latin typeface="+mn-lt"/>
                <a:ea typeface="+mn-ea"/>
                <a:cs typeface="Arial"/>
              </a:defRPr>
            </a:lvl4pPr>
            <a:lvl5pPr marL="2057400" indent="-228600" algn="l" defTabSz="457200" rtl="0" eaLnBrk="1" latinLnBrk="0" hangingPunct="1">
              <a:lnSpc>
                <a:spcPct val="110000"/>
              </a:lnSpc>
              <a:spcBef>
                <a:spcPts val="900"/>
              </a:spcBef>
              <a:buClrTx/>
              <a:buFont typeface="Arial"/>
              <a:buChar char="•"/>
              <a:defRPr sz="2000" b="0" i="0" kern="1200">
                <a:solidFill>
                  <a:schemeClr val="tx1">
                    <a:lumMod val="65000"/>
                    <a:lumOff val="35000"/>
                  </a:schemeClr>
                </a:solidFill>
                <a:latin typeface="+mn-lt"/>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Font typeface="Wingdings" charset="2"/>
              <a:buChar char="Ø"/>
            </a:pPr>
            <a:r>
              <a:rPr lang="en-US" sz="2000" b="1" dirty="0" smtClean="0">
                <a:solidFill>
                  <a:srgbClr val="FFFFFF"/>
                </a:solidFill>
              </a:rPr>
              <a:t>Application Integration</a:t>
            </a:r>
          </a:p>
          <a:p>
            <a:pPr lvl="1">
              <a:buFont typeface="Wingdings" charset="2"/>
              <a:buChar char="Ø"/>
            </a:pPr>
            <a:r>
              <a:rPr lang="en-US" sz="1800" dirty="0" smtClean="0">
                <a:solidFill>
                  <a:srgbClr val="FFFFFF"/>
                </a:solidFill>
              </a:rPr>
              <a:t>WorldCat Discovery</a:t>
            </a:r>
          </a:p>
          <a:p>
            <a:pPr lvl="1">
              <a:buFont typeface="Wingdings" charset="2"/>
              <a:buChar char="Ø"/>
            </a:pPr>
            <a:r>
              <a:rPr lang="en-US" sz="1800" dirty="0" smtClean="0">
                <a:solidFill>
                  <a:srgbClr val="FFFFFF"/>
                </a:solidFill>
              </a:rPr>
              <a:t>Analytics</a:t>
            </a:r>
          </a:p>
          <a:p>
            <a:pPr lvl="1">
              <a:buFont typeface="Wingdings" charset="2"/>
              <a:buChar char="Ø"/>
            </a:pPr>
            <a:r>
              <a:rPr lang="en-US" sz="1800" dirty="0" smtClean="0">
                <a:solidFill>
                  <a:srgbClr val="FFFFFF"/>
                </a:solidFill>
              </a:rPr>
              <a:t>Discovery API</a:t>
            </a:r>
          </a:p>
          <a:p>
            <a:pPr lvl="1">
              <a:buFont typeface="Wingdings" charset="2"/>
              <a:buChar char="Ø"/>
            </a:pPr>
            <a:r>
              <a:rPr lang="en-US" sz="1800" dirty="0" smtClean="0">
                <a:solidFill>
                  <a:srgbClr val="FFFFFF"/>
                </a:solidFill>
              </a:rPr>
              <a:t>Cataloging</a:t>
            </a:r>
          </a:p>
          <a:p>
            <a:pPr marL="0" indent="0">
              <a:buNone/>
            </a:pPr>
            <a:endParaRPr lang="en-US" sz="1800" b="1" dirty="0">
              <a:solidFill>
                <a:srgbClr val="FFFFFF"/>
              </a:solidFill>
            </a:endParaRPr>
          </a:p>
          <a:p>
            <a:pPr marL="0" indent="0">
              <a:buNone/>
            </a:pPr>
            <a:endParaRPr lang="en-US" sz="1800" b="1" dirty="0" smtClean="0">
              <a:solidFill>
                <a:srgbClr val="FFFFFF"/>
              </a:solidFill>
            </a:endParaRPr>
          </a:p>
        </p:txBody>
      </p:sp>
      <p:sp>
        <p:nvSpPr>
          <p:cNvPr id="10" name="Striped Right Arrow 9"/>
          <p:cNvSpPr/>
          <p:nvPr/>
        </p:nvSpPr>
        <p:spPr>
          <a:xfrm rot="5400000">
            <a:off x="-1550554" y="3106881"/>
            <a:ext cx="5306292" cy="646546"/>
          </a:xfrm>
          <a:prstGeom prst="stripedRightArrow">
            <a:avLst/>
          </a:prstGeom>
          <a:gradFill>
            <a:gsLst>
              <a:gs pos="0">
                <a:schemeClr val="tx2">
                  <a:lumMod val="60000"/>
                  <a:lumOff val="40000"/>
                </a:schemeClr>
              </a:gs>
              <a:gs pos="64000">
                <a:schemeClr val="accent1">
                  <a:lumMod val="20000"/>
                  <a:lumOff val="80000"/>
                </a:schemeClr>
              </a:gs>
              <a:gs pos="100000">
                <a:schemeClr val="bg2"/>
              </a:gs>
            </a:gsLst>
            <a:lin ang="0" scaled="0"/>
          </a:gradFill>
          <a:ln>
            <a:gradFill flip="none" rotWithShape="1">
              <a:gsLst>
                <a:gs pos="0">
                  <a:schemeClr val="accent1"/>
                </a:gs>
                <a:gs pos="100000">
                  <a:prstClr val="white"/>
                </a:gs>
              </a:gsLst>
              <a:lin ang="0" scaled="1"/>
              <a:tileRect/>
            </a:gra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p:cNvSpPr txBox="1"/>
          <p:nvPr/>
        </p:nvSpPr>
        <p:spPr>
          <a:xfrm>
            <a:off x="36950" y="3907914"/>
            <a:ext cx="1016000" cy="369332"/>
          </a:xfrm>
          <a:prstGeom prst="rect">
            <a:avLst/>
          </a:prstGeom>
          <a:noFill/>
        </p:spPr>
        <p:txBody>
          <a:bodyPr wrap="square" rtlCol="0">
            <a:spAutoFit/>
          </a:bodyPr>
          <a:lstStyle/>
          <a:p>
            <a:r>
              <a:rPr lang="en-US" dirty="0" smtClean="0">
                <a:solidFill>
                  <a:schemeClr val="bg1">
                    <a:lumMod val="75000"/>
                  </a:schemeClr>
                </a:solidFill>
              </a:rPr>
              <a:t>2015</a:t>
            </a:r>
            <a:endParaRPr lang="en-US" dirty="0">
              <a:solidFill>
                <a:schemeClr val="bg1">
                  <a:lumMod val="75000"/>
                </a:schemeClr>
              </a:solidFill>
            </a:endParaRPr>
          </a:p>
        </p:txBody>
      </p:sp>
      <p:sp>
        <p:nvSpPr>
          <p:cNvPr id="14" name="Content Placeholder 2"/>
          <p:cNvSpPr txBox="1">
            <a:spLocks/>
          </p:cNvSpPr>
          <p:nvPr/>
        </p:nvSpPr>
        <p:spPr>
          <a:xfrm>
            <a:off x="5116945" y="3189467"/>
            <a:ext cx="3253509" cy="2156971"/>
          </a:xfrm>
          <a:prstGeom prst="rect">
            <a:avLst/>
          </a:prstGeom>
        </p:spPr>
        <p:txBody>
          <a:bodyPr vert="horz" lIns="91440" tIns="45720" rIns="91440" bIns="45720" rtlCol="0">
            <a:normAutofit/>
          </a:bodyPr>
          <a:lstStyle>
            <a:lvl1pPr marL="233363" indent="-233363" algn="l" defTabSz="457200" rtl="0" eaLnBrk="1" latinLnBrk="0" hangingPunct="1">
              <a:lnSpc>
                <a:spcPct val="110000"/>
              </a:lnSpc>
              <a:spcBef>
                <a:spcPts val="900"/>
              </a:spcBef>
              <a:buClrTx/>
              <a:buFont typeface="Arial"/>
              <a:buChar char="•"/>
              <a:defRPr sz="3200" b="0" i="0" kern="1200">
                <a:solidFill>
                  <a:schemeClr val="tx1">
                    <a:lumMod val="65000"/>
                    <a:lumOff val="35000"/>
                  </a:schemeClr>
                </a:solidFill>
                <a:latin typeface="+mn-lt"/>
                <a:ea typeface="+mn-ea"/>
                <a:cs typeface="Arial"/>
              </a:defRPr>
            </a:lvl1pPr>
            <a:lvl2pPr marL="690563" indent="-233363" algn="l" defTabSz="457200" rtl="0" eaLnBrk="1" latinLnBrk="0" hangingPunct="1">
              <a:lnSpc>
                <a:spcPct val="110000"/>
              </a:lnSpc>
              <a:spcBef>
                <a:spcPts val="900"/>
              </a:spcBef>
              <a:buClrTx/>
              <a:buFont typeface="Lucida Grande"/>
              <a:buChar char="–"/>
              <a:defRPr sz="2800" b="0" i="0" kern="1200">
                <a:solidFill>
                  <a:schemeClr val="tx1">
                    <a:lumMod val="65000"/>
                    <a:lumOff val="35000"/>
                  </a:schemeClr>
                </a:solidFill>
                <a:latin typeface="+mn-lt"/>
                <a:ea typeface="+mn-ea"/>
                <a:cs typeface="Arial"/>
              </a:defRPr>
            </a:lvl2pPr>
            <a:lvl3pPr marL="1143000" indent="-228600" algn="l" defTabSz="457200" rtl="0" eaLnBrk="1" latinLnBrk="0" hangingPunct="1">
              <a:lnSpc>
                <a:spcPct val="110000"/>
              </a:lnSpc>
              <a:spcBef>
                <a:spcPts val="900"/>
              </a:spcBef>
              <a:buClrTx/>
              <a:buFont typeface="Arial"/>
              <a:buChar char="•"/>
              <a:defRPr sz="2400" b="0" i="0" kern="1200">
                <a:solidFill>
                  <a:schemeClr val="tx1">
                    <a:lumMod val="65000"/>
                    <a:lumOff val="35000"/>
                  </a:schemeClr>
                </a:solidFill>
                <a:latin typeface="+mn-lt"/>
                <a:ea typeface="+mn-ea"/>
                <a:cs typeface="Arial"/>
              </a:defRPr>
            </a:lvl3pPr>
            <a:lvl4pPr marL="1600200" indent="-228600" algn="l" defTabSz="457200" rtl="0" eaLnBrk="1" latinLnBrk="0" hangingPunct="1">
              <a:lnSpc>
                <a:spcPct val="110000"/>
              </a:lnSpc>
              <a:spcBef>
                <a:spcPts val="900"/>
              </a:spcBef>
              <a:buClrTx/>
              <a:buFont typeface="Lucida Grande"/>
              <a:buChar char="–"/>
              <a:defRPr sz="2000" b="0" i="0" kern="1200">
                <a:solidFill>
                  <a:schemeClr val="tx1">
                    <a:lumMod val="65000"/>
                    <a:lumOff val="35000"/>
                  </a:schemeClr>
                </a:solidFill>
                <a:latin typeface="+mn-lt"/>
                <a:ea typeface="+mn-ea"/>
                <a:cs typeface="Arial"/>
              </a:defRPr>
            </a:lvl4pPr>
            <a:lvl5pPr marL="2057400" indent="-228600" algn="l" defTabSz="457200" rtl="0" eaLnBrk="1" latinLnBrk="0" hangingPunct="1">
              <a:lnSpc>
                <a:spcPct val="110000"/>
              </a:lnSpc>
              <a:spcBef>
                <a:spcPts val="900"/>
              </a:spcBef>
              <a:buClrTx/>
              <a:buFont typeface="Arial"/>
              <a:buChar char="•"/>
              <a:defRPr sz="2000" b="0" i="0" kern="1200">
                <a:solidFill>
                  <a:schemeClr val="tx1">
                    <a:lumMod val="65000"/>
                    <a:lumOff val="35000"/>
                  </a:schemeClr>
                </a:solidFill>
                <a:latin typeface="+mn-lt"/>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Font typeface="Wingdings" charset="2"/>
              <a:buChar char="Ø"/>
            </a:pPr>
            <a:r>
              <a:rPr lang="en-US" sz="2000" b="1" dirty="0" smtClean="0">
                <a:solidFill>
                  <a:srgbClr val="FFFFFF"/>
                </a:solidFill>
              </a:rPr>
              <a:t>More Entities Released</a:t>
            </a:r>
          </a:p>
          <a:p>
            <a:pPr lvl="1">
              <a:buFont typeface="Wingdings" charset="2"/>
              <a:buChar char="Ø"/>
            </a:pPr>
            <a:r>
              <a:rPr lang="en-US" sz="1800" dirty="0" smtClean="0">
                <a:solidFill>
                  <a:srgbClr val="FFFFFF"/>
                </a:solidFill>
              </a:rPr>
              <a:t>Person</a:t>
            </a:r>
          </a:p>
          <a:p>
            <a:pPr lvl="1">
              <a:buFont typeface="Wingdings" charset="2"/>
              <a:buChar char="Ø"/>
            </a:pPr>
            <a:r>
              <a:rPr lang="en-US" sz="1800" dirty="0" smtClean="0">
                <a:solidFill>
                  <a:srgbClr val="FFFFFF"/>
                </a:solidFill>
              </a:rPr>
              <a:t>Organization</a:t>
            </a:r>
          </a:p>
          <a:p>
            <a:pPr lvl="1">
              <a:buFont typeface="Wingdings" charset="2"/>
              <a:buChar char="Ø"/>
            </a:pPr>
            <a:r>
              <a:rPr lang="en-US" sz="1800" dirty="0" smtClean="0">
                <a:solidFill>
                  <a:srgbClr val="FFFFFF"/>
                </a:solidFill>
              </a:rPr>
              <a:t>Event</a:t>
            </a:r>
          </a:p>
          <a:p>
            <a:pPr lvl="1">
              <a:buFont typeface="Wingdings" charset="2"/>
              <a:buChar char="Ø"/>
            </a:pPr>
            <a:r>
              <a:rPr lang="en-US" sz="1800" dirty="0" smtClean="0">
                <a:solidFill>
                  <a:srgbClr val="FFFFFF"/>
                </a:solidFill>
              </a:rPr>
              <a:t>Concept</a:t>
            </a:r>
          </a:p>
          <a:p>
            <a:pPr marL="0" indent="0">
              <a:buNone/>
            </a:pPr>
            <a:endParaRPr lang="en-US" sz="1800" b="1" dirty="0" smtClean="0">
              <a:solidFill>
                <a:srgbClr val="FFFFFF"/>
              </a:solidFill>
            </a:endParaRPr>
          </a:p>
          <a:p>
            <a:pPr>
              <a:buFont typeface="Wingdings" charset="2"/>
              <a:buChar char="ü"/>
            </a:pPr>
            <a:endParaRPr lang="en-US" sz="1800" b="1" dirty="0">
              <a:solidFill>
                <a:srgbClr val="FFFFFF"/>
              </a:solidFill>
            </a:endParaRPr>
          </a:p>
          <a:p>
            <a:pPr marL="0" indent="0">
              <a:buNone/>
            </a:pPr>
            <a:endParaRPr lang="en-US" sz="1800" b="1" dirty="0" smtClean="0">
              <a:solidFill>
                <a:srgbClr val="FFFFFF"/>
              </a:solidFill>
            </a:endParaRPr>
          </a:p>
        </p:txBody>
      </p:sp>
      <p:sp>
        <p:nvSpPr>
          <p:cNvPr id="15" name="Content Placeholder 2"/>
          <p:cNvSpPr txBox="1">
            <a:spLocks/>
          </p:cNvSpPr>
          <p:nvPr/>
        </p:nvSpPr>
        <p:spPr>
          <a:xfrm>
            <a:off x="1698780" y="5254078"/>
            <a:ext cx="3302934" cy="952749"/>
          </a:xfrm>
          <a:prstGeom prst="rect">
            <a:avLst/>
          </a:prstGeom>
        </p:spPr>
        <p:txBody>
          <a:bodyPr vert="horz" lIns="91440" tIns="45720" rIns="91440" bIns="45720" rtlCol="0">
            <a:normAutofit/>
          </a:bodyPr>
          <a:lstStyle>
            <a:lvl1pPr marL="233363" indent="-233363" algn="l" defTabSz="457200" rtl="0" eaLnBrk="1" latinLnBrk="0" hangingPunct="1">
              <a:lnSpc>
                <a:spcPct val="110000"/>
              </a:lnSpc>
              <a:spcBef>
                <a:spcPts val="900"/>
              </a:spcBef>
              <a:buClrTx/>
              <a:buFont typeface="Arial"/>
              <a:buChar char="•"/>
              <a:defRPr sz="3200" b="0" i="0" kern="1200">
                <a:solidFill>
                  <a:schemeClr val="tx1">
                    <a:lumMod val="65000"/>
                    <a:lumOff val="35000"/>
                  </a:schemeClr>
                </a:solidFill>
                <a:latin typeface="+mn-lt"/>
                <a:ea typeface="+mn-ea"/>
                <a:cs typeface="Arial"/>
              </a:defRPr>
            </a:lvl1pPr>
            <a:lvl2pPr marL="690563" indent="-233363" algn="l" defTabSz="457200" rtl="0" eaLnBrk="1" latinLnBrk="0" hangingPunct="1">
              <a:lnSpc>
                <a:spcPct val="110000"/>
              </a:lnSpc>
              <a:spcBef>
                <a:spcPts val="900"/>
              </a:spcBef>
              <a:buClrTx/>
              <a:buFont typeface="Lucida Grande"/>
              <a:buChar char="–"/>
              <a:defRPr sz="2800" b="0" i="0" kern="1200">
                <a:solidFill>
                  <a:schemeClr val="tx1">
                    <a:lumMod val="65000"/>
                    <a:lumOff val="35000"/>
                  </a:schemeClr>
                </a:solidFill>
                <a:latin typeface="+mn-lt"/>
                <a:ea typeface="+mn-ea"/>
                <a:cs typeface="Arial"/>
              </a:defRPr>
            </a:lvl2pPr>
            <a:lvl3pPr marL="1143000" indent="-228600" algn="l" defTabSz="457200" rtl="0" eaLnBrk="1" latinLnBrk="0" hangingPunct="1">
              <a:lnSpc>
                <a:spcPct val="110000"/>
              </a:lnSpc>
              <a:spcBef>
                <a:spcPts val="900"/>
              </a:spcBef>
              <a:buClrTx/>
              <a:buFont typeface="Arial"/>
              <a:buChar char="•"/>
              <a:defRPr sz="2400" b="0" i="0" kern="1200">
                <a:solidFill>
                  <a:schemeClr val="tx1">
                    <a:lumMod val="65000"/>
                    <a:lumOff val="35000"/>
                  </a:schemeClr>
                </a:solidFill>
                <a:latin typeface="+mn-lt"/>
                <a:ea typeface="+mn-ea"/>
                <a:cs typeface="Arial"/>
              </a:defRPr>
            </a:lvl3pPr>
            <a:lvl4pPr marL="1600200" indent="-228600" algn="l" defTabSz="457200" rtl="0" eaLnBrk="1" latinLnBrk="0" hangingPunct="1">
              <a:lnSpc>
                <a:spcPct val="110000"/>
              </a:lnSpc>
              <a:spcBef>
                <a:spcPts val="900"/>
              </a:spcBef>
              <a:buClrTx/>
              <a:buFont typeface="Lucida Grande"/>
              <a:buChar char="–"/>
              <a:defRPr sz="2000" b="0" i="0" kern="1200">
                <a:solidFill>
                  <a:schemeClr val="tx1">
                    <a:lumMod val="65000"/>
                    <a:lumOff val="35000"/>
                  </a:schemeClr>
                </a:solidFill>
                <a:latin typeface="+mn-lt"/>
                <a:ea typeface="+mn-ea"/>
                <a:cs typeface="Arial"/>
              </a:defRPr>
            </a:lvl4pPr>
            <a:lvl5pPr marL="2057400" indent="-228600" algn="l" defTabSz="457200" rtl="0" eaLnBrk="1" latinLnBrk="0" hangingPunct="1">
              <a:lnSpc>
                <a:spcPct val="110000"/>
              </a:lnSpc>
              <a:spcBef>
                <a:spcPts val="900"/>
              </a:spcBef>
              <a:buClrTx/>
              <a:buFont typeface="Arial"/>
              <a:buChar char="•"/>
              <a:defRPr sz="2000" b="0" i="0" kern="1200">
                <a:solidFill>
                  <a:schemeClr val="tx1">
                    <a:lumMod val="65000"/>
                    <a:lumOff val="35000"/>
                  </a:schemeClr>
                </a:solidFill>
                <a:latin typeface="+mn-lt"/>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Font typeface="Wingdings" charset="2"/>
              <a:buChar char="Ø"/>
            </a:pPr>
            <a:r>
              <a:rPr lang="en-US" sz="2000" b="1" dirty="0">
                <a:solidFill>
                  <a:srgbClr val="FFFFFF"/>
                </a:solidFill>
              </a:rPr>
              <a:t>New Products       </a:t>
            </a:r>
          </a:p>
          <a:p>
            <a:pPr>
              <a:buFont typeface="Wingdings" charset="2"/>
              <a:buChar char="Ø"/>
            </a:pPr>
            <a:r>
              <a:rPr lang="en-US" sz="2000" b="1" dirty="0" smtClean="0">
                <a:solidFill>
                  <a:srgbClr val="FFFFFF"/>
                </a:solidFill>
              </a:rPr>
              <a:t>Continuing Evangelism</a:t>
            </a:r>
          </a:p>
          <a:p>
            <a:pPr>
              <a:buFont typeface="Wingdings" charset="2"/>
              <a:buChar char="ü"/>
            </a:pPr>
            <a:endParaRPr lang="en-US" sz="1800" b="1" dirty="0"/>
          </a:p>
          <a:p>
            <a:pPr marL="0" indent="0">
              <a:buNone/>
            </a:pPr>
            <a:endParaRPr lang="en-US" sz="1800" b="1" dirty="0" smtClean="0"/>
          </a:p>
        </p:txBody>
      </p:sp>
      <p:sp>
        <p:nvSpPr>
          <p:cNvPr id="16" name="Content Placeholder 2"/>
          <p:cNvSpPr txBox="1">
            <a:spLocks/>
          </p:cNvSpPr>
          <p:nvPr/>
        </p:nvSpPr>
        <p:spPr>
          <a:xfrm>
            <a:off x="5116945" y="5254078"/>
            <a:ext cx="4905443" cy="952749"/>
          </a:xfrm>
          <a:prstGeom prst="rect">
            <a:avLst/>
          </a:prstGeom>
        </p:spPr>
        <p:txBody>
          <a:bodyPr vert="horz" lIns="91440" tIns="45720" rIns="91440" bIns="45720" rtlCol="0">
            <a:normAutofit/>
          </a:bodyPr>
          <a:lstStyle>
            <a:lvl1pPr marL="233363" indent="-233363" algn="l" defTabSz="457200" rtl="0" eaLnBrk="1" latinLnBrk="0" hangingPunct="1">
              <a:lnSpc>
                <a:spcPct val="110000"/>
              </a:lnSpc>
              <a:spcBef>
                <a:spcPts val="900"/>
              </a:spcBef>
              <a:buClrTx/>
              <a:buFont typeface="Arial"/>
              <a:buChar char="•"/>
              <a:defRPr sz="3200" b="0" i="0" kern="1200">
                <a:solidFill>
                  <a:schemeClr val="tx1">
                    <a:lumMod val="65000"/>
                    <a:lumOff val="35000"/>
                  </a:schemeClr>
                </a:solidFill>
                <a:latin typeface="+mn-lt"/>
                <a:ea typeface="+mn-ea"/>
                <a:cs typeface="Arial"/>
              </a:defRPr>
            </a:lvl1pPr>
            <a:lvl2pPr marL="690563" indent="-233363" algn="l" defTabSz="457200" rtl="0" eaLnBrk="1" latinLnBrk="0" hangingPunct="1">
              <a:lnSpc>
                <a:spcPct val="110000"/>
              </a:lnSpc>
              <a:spcBef>
                <a:spcPts val="900"/>
              </a:spcBef>
              <a:buClrTx/>
              <a:buFont typeface="Lucida Grande"/>
              <a:buChar char="–"/>
              <a:defRPr sz="2800" b="0" i="0" kern="1200">
                <a:solidFill>
                  <a:schemeClr val="tx1">
                    <a:lumMod val="65000"/>
                    <a:lumOff val="35000"/>
                  </a:schemeClr>
                </a:solidFill>
                <a:latin typeface="+mn-lt"/>
                <a:ea typeface="+mn-ea"/>
                <a:cs typeface="Arial"/>
              </a:defRPr>
            </a:lvl2pPr>
            <a:lvl3pPr marL="1143000" indent="-228600" algn="l" defTabSz="457200" rtl="0" eaLnBrk="1" latinLnBrk="0" hangingPunct="1">
              <a:lnSpc>
                <a:spcPct val="110000"/>
              </a:lnSpc>
              <a:spcBef>
                <a:spcPts val="900"/>
              </a:spcBef>
              <a:buClrTx/>
              <a:buFont typeface="Arial"/>
              <a:buChar char="•"/>
              <a:defRPr sz="2400" b="0" i="0" kern="1200">
                <a:solidFill>
                  <a:schemeClr val="tx1">
                    <a:lumMod val="65000"/>
                    <a:lumOff val="35000"/>
                  </a:schemeClr>
                </a:solidFill>
                <a:latin typeface="+mn-lt"/>
                <a:ea typeface="+mn-ea"/>
                <a:cs typeface="Arial"/>
              </a:defRPr>
            </a:lvl3pPr>
            <a:lvl4pPr marL="1600200" indent="-228600" algn="l" defTabSz="457200" rtl="0" eaLnBrk="1" latinLnBrk="0" hangingPunct="1">
              <a:lnSpc>
                <a:spcPct val="110000"/>
              </a:lnSpc>
              <a:spcBef>
                <a:spcPts val="900"/>
              </a:spcBef>
              <a:buClrTx/>
              <a:buFont typeface="Lucida Grande"/>
              <a:buChar char="–"/>
              <a:defRPr sz="2000" b="0" i="0" kern="1200">
                <a:solidFill>
                  <a:schemeClr val="tx1">
                    <a:lumMod val="65000"/>
                    <a:lumOff val="35000"/>
                  </a:schemeClr>
                </a:solidFill>
                <a:latin typeface="+mn-lt"/>
                <a:ea typeface="+mn-ea"/>
                <a:cs typeface="Arial"/>
              </a:defRPr>
            </a:lvl4pPr>
            <a:lvl5pPr marL="2057400" indent="-228600" algn="l" defTabSz="457200" rtl="0" eaLnBrk="1" latinLnBrk="0" hangingPunct="1">
              <a:lnSpc>
                <a:spcPct val="110000"/>
              </a:lnSpc>
              <a:spcBef>
                <a:spcPts val="900"/>
              </a:spcBef>
              <a:buClrTx/>
              <a:buFont typeface="Arial"/>
              <a:buChar char="•"/>
              <a:defRPr sz="2000" b="0" i="0" kern="1200">
                <a:solidFill>
                  <a:schemeClr val="tx1">
                    <a:lumMod val="65000"/>
                    <a:lumOff val="35000"/>
                  </a:schemeClr>
                </a:solidFill>
                <a:latin typeface="+mn-lt"/>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Font typeface="Wingdings" charset="2"/>
              <a:buChar char="Ø"/>
            </a:pPr>
            <a:r>
              <a:rPr lang="en-US" sz="2000" b="1" dirty="0" smtClean="0">
                <a:solidFill>
                  <a:srgbClr val="FFFFFF"/>
                </a:solidFill>
              </a:rPr>
              <a:t>New Services</a:t>
            </a:r>
          </a:p>
          <a:p>
            <a:pPr>
              <a:buFont typeface="Wingdings" charset="2"/>
              <a:buChar char="Ø"/>
            </a:pPr>
            <a:r>
              <a:rPr lang="en-US" sz="2000" b="1" dirty="0" smtClean="0">
                <a:solidFill>
                  <a:srgbClr val="FFFFFF"/>
                </a:solidFill>
              </a:rPr>
              <a:t>Continuing Innovation</a:t>
            </a:r>
          </a:p>
          <a:p>
            <a:pPr>
              <a:buFont typeface="Wingdings" charset="2"/>
              <a:buChar char="ü"/>
            </a:pPr>
            <a:endParaRPr lang="en-US" sz="1800" b="1" dirty="0"/>
          </a:p>
          <a:p>
            <a:pPr marL="0" indent="0">
              <a:buNone/>
            </a:pPr>
            <a:endParaRPr lang="en-US" sz="1800" b="1" dirty="0" smtClean="0"/>
          </a:p>
        </p:txBody>
      </p:sp>
      <p:sp>
        <p:nvSpPr>
          <p:cNvPr id="17" name="TextBox 16"/>
          <p:cNvSpPr txBox="1"/>
          <p:nvPr/>
        </p:nvSpPr>
        <p:spPr>
          <a:xfrm>
            <a:off x="36950" y="1563005"/>
            <a:ext cx="1016000" cy="369332"/>
          </a:xfrm>
          <a:prstGeom prst="rect">
            <a:avLst/>
          </a:prstGeom>
          <a:noFill/>
        </p:spPr>
        <p:txBody>
          <a:bodyPr wrap="square" rtlCol="0">
            <a:spAutoFit/>
          </a:bodyPr>
          <a:lstStyle/>
          <a:p>
            <a:r>
              <a:rPr lang="en-US" dirty="0" smtClean="0">
                <a:solidFill>
                  <a:schemeClr val="accent1">
                    <a:lumMod val="60000"/>
                    <a:lumOff val="40000"/>
                  </a:schemeClr>
                </a:solidFill>
              </a:rPr>
              <a:t>2013</a:t>
            </a:r>
            <a:endParaRPr lang="en-US" dirty="0">
              <a:solidFill>
                <a:schemeClr val="accent1">
                  <a:lumMod val="60000"/>
                  <a:lumOff val="40000"/>
                </a:schemeClr>
              </a:solidFill>
            </a:endParaRPr>
          </a:p>
        </p:txBody>
      </p:sp>
      <p:sp>
        <p:nvSpPr>
          <p:cNvPr id="18" name="TextBox 17"/>
          <p:cNvSpPr txBox="1"/>
          <p:nvPr/>
        </p:nvSpPr>
        <p:spPr>
          <a:xfrm>
            <a:off x="36950" y="5525857"/>
            <a:ext cx="1016000" cy="369332"/>
          </a:xfrm>
          <a:prstGeom prst="rect">
            <a:avLst/>
          </a:prstGeom>
          <a:noFill/>
        </p:spPr>
        <p:txBody>
          <a:bodyPr wrap="square" rtlCol="0">
            <a:spAutoFit/>
          </a:bodyPr>
          <a:lstStyle/>
          <a:p>
            <a:r>
              <a:rPr lang="en-US" dirty="0" smtClean="0">
                <a:solidFill>
                  <a:schemeClr val="bg1">
                    <a:lumMod val="75000"/>
                  </a:schemeClr>
                </a:solidFill>
              </a:rPr>
              <a:t>2016</a:t>
            </a:r>
            <a:endParaRPr lang="en-US" dirty="0">
              <a:solidFill>
                <a:schemeClr val="bg1">
                  <a:lumMod val="75000"/>
                </a:schemeClr>
              </a:solidFill>
            </a:endParaRPr>
          </a:p>
        </p:txBody>
      </p:sp>
      <p:sp>
        <p:nvSpPr>
          <p:cNvPr id="20" name="TextBox 19"/>
          <p:cNvSpPr txBox="1"/>
          <p:nvPr/>
        </p:nvSpPr>
        <p:spPr>
          <a:xfrm>
            <a:off x="36950" y="726401"/>
            <a:ext cx="1016000" cy="369332"/>
          </a:xfrm>
          <a:prstGeom prst="rect">
            <a:avLst/>
          </a:prstGeom>
          <a:noFill/>
        </p:spPr>
        <p:txBody>
          <a:bodyPr wrap="square" rtlCol="0">
            <a:spAutoFit/>
          </a:bodyPr>
          <a:lstStyle/>
          <a:p>
            <a:r>
              <a:rPr lang="en-US" dirty="0" smtClean="0">
                <a:solidFill>
                  <a:schemeClr val="accent1">
                    <a:lumMod val="60000"/>
                    <a:lumOff val="40000"/>
                  </a:schemeClr>
                </a:solidFill>
              </a:rPr>
              <a:t>2010</a:t>
            </a:r>
          </a:p>
        </p:txBody>
      </p:sp>
    </p:spTree>
    <p:extLst>
      <p:ext uri="{BB962C8B-B14F-4D97-AF65-F5344CB8AC3E}">
        <p14:creationId xmlns:p14="http://schemas.microsoft.com/office/powerpoint/2010/main" val="30067584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100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p:tgtEl>
                                          <p:spTgt spid="7"/>
                                        </p:tgtEl>
                                        <p:attrNameLst>
                                          <p:attrName>ppt_y</p:attrName>
                                        </p:attrNameLst>
                                      </p:cBhvr>
                                      <p:tavLst>
                                        <p:tav tm="0">
                                          <p:val>
                                            <p:strVal val="#ppt_y+#ppt_h*1.125000"/>
                                          </p:val>
                                        </p:tav>
                                        <p:tav tm="100000">
                                          <p:val>
                                            <p:strVal val="#ppt_y"/>
                                          </p:val>
                                        </p:tav>
                                      </p:tavLst>
                                    </p:anim>
                                    <p:animEffect transition="in" filter="wipe(up)">
                                      <p:cBhvr>
                                        <p:cTn id="8" dur="500"/>
                                        <p:tgtEl>
                                          <p:spTgt spid="7"/>
                                        </p:tgtEl>
                                      </p:cBhvr>
                                    </p:animEffect>
                                  </p:childTnLst>
                                </p:cTn>
                              </p:par>
                              <p:par>
                                <p:cTn id="9" presetID="22" presetClass="entr" presetSubtype="8" fill="hold" grpId="0"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animEffect transition="in" filter="wipe(left)">
                                      <p:cBhvr>
                                        <p:cTn id="11" dur="1000"/>
                                        <p:tgtEl>
                                          <p:spTgt spid="3">
                                            <p:txEl>
                                              <p:pRg st="3" end="3"/>
                                            </p:txEl>
                                          </p:spTgt>
                                        </p:tgtEl>
                                      </p:cBhvr>
                                    </p:animEffect>
                                  </p:childTnLst>
                                </p:cTn>
                              </p:par>
                            </p:childTnLst>
                          </p:cTn>
                        </p:par>
                        <p:par>
                          <p:cTn id="12" fill="hold">
                            <p:stCondLst>
                              <p:cond delay="1500"/>
                            </p:stCondLst>
                            <p:childTnLst>
                              <p:par>
                                <p:cTn id="13" presetID="22" presetClass="entr" presetSubtype="8" fill="hold" grpId="0" nodeType="after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animEffect transition="in" filter="wipe(left)">
                                      <p:cBhvr>
                                        <p:cTn id="15" dur="1000"/>
                                        <p:tgtEl>
                                          <p:spTgt spid="3">
                                            <p:txEl>
                                              <p:pRg st="4" end="4"/>
                                            </p:txEl>
                                          </p:spTgt>
                                        </p:tgtEl>
                                      </p:cBhvr>
                                    </p:animEffect>
                                  </p:childTnLst>
                                </p:cTn>
                              </p:par>
                            </p:childTnLst>
                          </p:cTn>
                        </p:par>
                        <p:par>
                          <p:cTn id="16" fill="hold">
                            <p:stCondLst>
                              <p:cond delay="2500"/>
                            </p:stCondLst>
                            <p:childTnLst>
                              <p:par>
                                <p:cTn id="17" presetID="22" presetClass="entr" presetSubtype="8" fill="hold" grpId="0" nodeType="after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animEffect transition="in" filter="wipe(left)">
                                      <p:cBhvr>
                                        <p:cTn id="19" dur="1000"/>
                                        <p:tgtEl>
                                          <p:spTgt spid="3">
                                            <p:txEl>
                                              <p:pRg st="5" end="5"/>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9">
                                            <p:txEl>
                                              <p:pRg st="0" end="0"/>
                                            </p:txEl>
                                          </p:spTgt>
                                        </p:tgtEl>
                                        <p:attrNameLst>
                                          <p:attrName>style.visibility</p:attrName>
                                        </p:attrNameLst>
                                      </p:cBhvr>
                                      <p:to>
                                        <p:strVal val="visible"/>
                                      </p:to>
                                    </p:set>
                                    <p:animEffect transition="in" filter="wipe(left)">
                                      <p:cBhvr>
                                        <p:cTn id="24" dur="1000"/>
                                        <p:tgtEl>
                                          <p:spTgt spid="9">
                                            <p:txEl>
                                              <p:pRg st="0" end="0"/>
                                            </p:txEl>
                                          </p:spTgt>
                                        </p:tgtEl>
                                      </p:cBhvr>
                                    </p:animEffect>
                                  </p:childTnLst>
                                </p:cTn>
                              </p:par>
                            </p:childTnLst>
                          </p:cTn>
                        </p:par>
                        <p:par>
                          <p:cTn id="25" fill="hold">
                            <p:stCondLst>
                              <p:cond delay="1000"/>
                            </p:stCondLst>
                            <p:childTnLst>
                              <p:par>
                                <p:cTn id="26" presetID="22" presetClass="entr" presetSubtype="8" fill="hold" grpId="0" nodeType="afterEffect">
                                  <p:stCondLst>
                                    <p:cond delay="0"/>
                                  </p:stCondLst>
                                  <p:childTnLst>
                                    <p:set>
                                      <p:cBhvr>
                                        <p:cTn id="27" dur="1" fill="hold">
                                          <p:stCondLst>
                                            <p:cond delay="0"/>
                                          </p:stCondLst>
                                        </p:cTn>
                                        <p:tgtEl>
                                          <p:spTgt spid="9">
                                            <p:txEl>
                                              <p:pRg st="1" end="1"/>
                                            </p:txEl>
                                          </p:spTgt>
                                        </p:tgtEl>
                                        <p:attrNameLst>
                                          <p:attrName>style.visibility</p:attrName>
                                        </p:attrNameLst>
                                      </p:cBhvr>
                                      <p:to>
                                        <p:strVal val="visible"/>
                                      </p:to>
                                    </p:set>
                                    <p:animEffect transition="in" filter="wipe(left)">
                                      <p:cBhvr>
                                        <p:cTn id="28" dur="500"/>
                                        <p:tgtEl>
                                          <p:spTgt spid="9">
                                            <p:txEl>
                                              <p:pRg st="1" end="1"/>
                                            </p:txEl>
                                          </p:spTgt>
                                        </p:tgtEl>
                                      </p:cBhvr>
                                    </p:animEffect>
                                  </p:childTnLst>
                                </p:cTn>
                              </p:par>
                            </p:childTnLst>
                          </p:cTn>
                        </p:par>
                        <p:par>
                          <p:cTn id="29" fill="hold">
                            <p:stCondLst>
                              <p:cond delay="1500"/>
                            </p:stCondLst>
                            <p:childTnLst>
                              <p:par>
                                <p:cTn id="30" presetID="22" presetClass="entr" presetSubtype="8" fill="hold" grpId="0" nodeType="afterEffect">
                                  <p:stCondLst>
                                    <p:cond delay="0"/>
                                  </p:stCondLst>
                                  <p:childTnLst>
                                    <p:set>
                                      <p:cBhvr>
                                        <p:cTn id="31" dur="1" fill="hold">
                                          <p:stCondLst>
                                            <p:cond delay="0"/>
                                          </p:stCondLst>
                                        </p:cTn>
                                        <p:tgtEl>
                                          <p:spTgt spid="9">
                                            <p:txEl>
                                              <p:pRg st="2" end="2"/>
                                            </p:txEl>
                                          </p:spTgt>
                                        </p:tgtEl>
                                        <p:attrNameLst>
                                          <p:attrName>style.visibility</p:attrName>
                                        </p:attrNameLst>
                                      </p:cBhvr>
                                      <p:to>
                                        <p:strVal val="visible"/>
                                      </p:to>
                                    </p:set>
                                    <p:animEffect transition="in" filter="wipe(left)">
                                      <p:cBhvr>
                                        <p:cTn id="32" dur="500"/>
                                        <p:tgtEl>
                                          <p:spTgt spid="9">
                                            <p:txEl>
                                              <p:pRg st="2" end="2"/>
                                            </p:txEl>
                                          </p:spTgt>
                                        </p:tgtEl>
                                      </p:cBhvr>
                                    </p:animEffect>
                                  </p:childTnLst>
                                </p:cTn>
                              </p:par>
                            </p:childTnLst>
                          </p:cTn>
                        </p:par>
                        <p:par>
                          <p:cTn id="33" fill="hold">
                            <p:stCondLst>
                              <p:cond delay="2000"/>
                            </p:stCondLst>
                            <p:childTnLst>
                              <p:par>
                                <p:cTn id="34" presetID="22" presetClass="entr" presetSubtype="8" fill="hold" grpId="0" nodeType="afterEffect">
                                  <p:stCondLst>
                                    <p:cond delay="0"/>
                                  </p:stCondLst>
                                  <p:childTnLst>
                                    <p:set>
                                      <p:cBhvr>
                                        <p:cTn id="35" dur="1" fill="hold">
                                          <p:stCondLst>
                                            <p:cond delay="0"/>
                                          </p:stCondLst>
                                        </p:cTn>
                                        <p:tgtEl>
                                          <p:spTgt spid="9">
                                            <p:txEl>
                                              <p:pRg st="3" end="3"/>
                                            </p:txEl>
                                          </p:spTgt>
                                        </p:tgtEl>
                                        <p:attrNameLst>
                                          <p:attrName>style.visibility</p:attrName>
                                        </p:attrNameLst>
                                      </p:cBhvr>
                                      <p:to>
                                        <p:strVal val="visible"/>
                                      </p:to>
                                    </p:set>
                                    <p:animEffect transition="in" filter="wipe(left)">
                                      <p:cBhvr>
                                        <p:cTn id="36" dur="500"/>
                                        <p:tgtEl>
                                          <p:spTgt spid="9">
                                            <p:txEl>
                                              <p:pRg st="3" end="3"/>
                                            </p:txEl>
                                          </p:spTgt>
                                        </p:tgtEl>
                                      </p:cBhvr>
                                    </p:animEffect>
                                  </p:childTnLst>
                                </p:cTn>
                              </p:par>
                            </p:childTnLst>
                          </p:cTn>
                        </p:par>
                        <p:par>
                          <p:cTn id="37" fill="hold">
                            <p:stCondLst>
                              <p:cond delay="2500"/>
                            </p:stCondLst>
                            <p:childTnLst>
                              <p:par>
                                <p:cTn id="38" presetID="22" presetClass="entr" presetSubtype="8" fill="hold" grpId="0" nodeType="afterEffect">
                                  <p:stCondLst>
                                    <p:cond delay="0"/>
                                  </p:stCondLst>
                                  <p:childTnLst>
                                    <p:set>
                                      <p:cBhvr>
                                        <p:cTn id="39" dur="1" fill="hold">
                                          <p:stCondLst>
                                            <p:cond delay="0"/>
                                          </p:stCondLst>
                                        </p:cTn>
                                        <p:tgtEl>
                                          <p:spTgt spid="9">
                                            <p:txEl>
                                              <p:pRg st="4" end="4"/>
                                            </p:txEl>
                                          </p:spTgt>
                                        </p:tgtEl>
                                        <p:attrNameLst>
                                          <p:attrName>style.visibility</p:attrName>
                                        </p:attrNameLst>
                                      </p:cBhvr>
                                      <p:to>
                                        <p:strVal val="visible"/>
                                      </p:to>
                                    </p:set>
                                    <p:animEffect transition="in" filter="wipe(left)">
                                      <p:cBhvr>
                                        <p:cTn id="40" dur="500"/>
                                        <p:tgtEl>
                                          <p:spTgt spid="9">
                                            <p:txEl>
                                              <p:pRg st="4" end="4"/>
                                            </p:txEl>
                                          </p:spTgt>
                                        </p:tgtEl>
                                      </p:cBhvr>
                                    </p:animEffect>
                                  </p:childTnLst>
                                </p:cTn>
                              </p:par>
                              <p:par>
                                <p:cTn id="41" presetID="12" presetClass="entr" presetSubtype="4" fill="hold" grpId="0" nodeType="withEffect">
                                  <p:stCondLst>
                                    <p:cond delay="500"/>
                                  </p:stCondLst>
                                  <p:childTnLst>
                                    <p:set>
                                      <p:cBhvr>
                                        <p:cTn id="42" dur="1" fill="hold">
                                          <p:stCondLst>
                                            <p:cond delay="0"/>
                                          </p:stCondLst>
                                        </p:cTn>
                                        <p:tgtEl>
                                          <p:spTgt spid="11"/>
                                        </p:tgtEl>
                                        <p:attrNameLst>
                                          <p:attrName>style.visibility</p:attrName>
                                        </p:attrNameLst>
                                      </p:cBhvr>
                                      <p:to>
                                        <p:strVal val="visible"/>
                                      </p:to>
                                    </p:set>
                                    <p:anim calcmode="lin" valueType="num">
                                      <p:cBhvr additive="base">
                                        <p:cTn id="43" dur="500"/>
                                        <p:tgtEl>
                                          <p:spTgt spid="11"/>
                                        </p:tgtEl>
                                        <p:attrNameLst>
                                          <p:attrName>ppt_y</p:attrName>
                                        </p:attrNameLst>
                                      </p:cBhvr>
                                      <p:tavLst>
                                        <p:tav tm="0">
                                          <p:val>
                                            <p:strVal val="#ppt_y+#ppt_h*1.125000"/>
                                          </p:val>
                                        </p:tav>
                                        <p:tav tm="100000">
                                          <p:val>
                                            <p:strVal val="#ppt_y"/>
                                          </p:val>
                                        </p:tav>
                                      </p:tavLst>
                                    </p:anim>
                                    <p:animEffect transition="in" filter="wipe(up)">
                                      <p:cBhvr>
                                        <p:cTn id="44" dur="500"/>
                                        <p:tgtEl>
                                          <p:spTgt spid="11"/>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grpId="0" nodeType="clickEffect">
                                  <p:stCondLst>
                                    <p:cond delay="0"/>
                                  </p:stCondLst>
                                  <p:childTnLst>
                                    <p:set>
                                      <p:cBhvr>
                                        <p:cTn id="48" dur="1" fill="hold">
                                          <p:stCondLst>
                                            <p:cond delay="0"/>
                                          </p:stCondLst>
                                        </p:cTn>
                                        <p:tgtEl>
                                          <p:spTgt spid="14">
                                            <p:txEl>
                                              <p:pRg st="0" end="0"/>
                                            </p:txEl>
                                          </p:spTgt>
                                        </p:tgtEl>
                                        <p:attrNameLst>
                                          <p:attrName>style.visibility</p:attrName>
                                        </p:attrNameLst>
                                      </p:cBhvr>
                                      <p:to>
                                        <p:strVal val="visible"/>
                                      </p:to>
                                    </p:set>
                                    <p:animEffect transition="in" filter="wipe(left)">
                                      <p:cBhvr>
                                        <p:cTn id="49" dur="1000"/>
                                        <p:tgtEl>
                                          <p:spTgt spid="14">
                                            <p:txEl>
                                              <p:pRg st="0" end="0"/>
                                            </p:txEl>
                                          </p:spTgt>
                                        </p:tgtEl>
                                      </p:cBhvr>
                                    </p:animEffect>
                                  </p:childTnLst>
                                </p:cTn>
                              </p:par>
                            </p:childTnLst>
                          </p:cTn>
                        </p:par>
                        <p:par>
                          <p:cTn id="50" fill="hold">
                            <p:stCondLst>
                              <p:cond delay="1000"/>
                            </p:stCondLst>
                            <p:childTnLst>
                              <p:par>
                                <p:cTn id="51" presetID="22" presetClass="entr" presetSubtype="8" fill="hold" grpId="0" nodeType="afterEffect">
                                  <p:stCondLst>
                                    <p:cond delay="0"/>
                                  </p:stCondLst>
                                  <p:childTnLst>
                                    <p:set>
                                      <p:cBhvr>
                                        <p:cTn id="52" dur="1" fill="hold">
                                          <p:stCondLst>
                                            <p:cond delay="0"/>
                                          </p:stCondLst>
                                        </p:cTn>
                                        <p:tgtEl>
                                          <p:spTgt spid="14">
                                            <p:txEl>
                                              <p:pRg st="1" end="1"/>
                                            </p:txEl>
                                          </p:spTgt>
                                        </p:tgtEl>
                                        <p:attrNameLst>
                                          <p:attrName>style.visibility</p:attrName>
                                        </p:attrNameLst>
                                      </p:cBhvr>
                                      <p:to>
                                        <p:strVal val="visible"/>
                                      </p:to>
                                    </p:set>
                                    <p:animEffect transition="in" filter="wipe(left)">
                                      <p:cBhvr>
                                        <p:cTn id="53" dur="500"/>
                                        <p:tgtEl>
                                          <p:spTgt spid="14">
                                            <p:txEl>
                                              <p:pRg st="1" end="1"/>
                                            </p:txEl>
                                          </p:spTgt>
                                        </p:tgtEl>
                                      </p:cBhvr>
                                    </p:animEffect>
                                  </p:childTnLst>
                                </p:cTn>
                              </p:par>
                            </p:childTnLst>
                          </p:cTn>
                        </p:par>
                        <p:par>
                          <p:cTn id="54" fill="hold">
                            <p:stCondLst>
                              <p:cond delay="1500"/>
                            </p:stCondLst>
                            <p:childTnLst>
                              <p:par>
                                <p:cTn id="55" presetID="22" presetClass="entr" presetSubtype="8" fill="hold" grpId="0" nodeType="afterEffect">
                                  <p:stCondLst>
                                    <p:cond delay="0"/>
                                  </p:stCondLst>
                                  <p:childTnLst>
                                    <p:set>
                                      <p:cBhvr>
                                        <p:cTn id="56" dur="1" fill="hold">
                                          <p:stCondLst>
                                            <p:cond delay="0"/>
                                          </p:stCondLst>
                                        </p:cTn>
                                        <p:tgtEl>
                                          <p:spTgt spid="14">
                                            <p:txEl>
                                              <p:pRg st="2" end="2"/>
                                            </p:txEl>
                                          </p:spTgt>
                                        </p:tgtEl>
                                        <p:attrNameLst>
                                          <p:attrName>style.visibility</p:attrName>
                                        </p:attrNameLst>
                                      </p:cBhvr>
                                      <p:to>
                                        <p:strVal val="visible"/>
                                      </p:to>
                                    </p:set>
                                    <p:animEffect transition="in" filter="wipe(left)">
                                      <p:cBhvr>
                                        <p:cTn id="57" dur="500"/>
                                        <p:tgtEl>
                                          <p:spTgt spid="14">
                                            <p:txEl>
                                              <p:pRg st="2" end="2"/>
                                            </p:txEl>
                                          </p:spTgt>
                                        </p:tgtEl>
                                      </p:cBhvr>
                                    </p:animEffect>
                                  </p:childTnLst>
                                </p:cTn>
                              </p:par>
                            </p:childTnLst>
                          </p:cTn>
                        </p:par>
                        <p:par>
                          <p:cTn id="58" fill="hold">
                            <p:stCondLst>
                              <p:cond delay="2000"/>
                            </p:stCondLst>
                            <p:childTnLst>
                              <p:par>
                                <p:cTn id="59" presetID="22" presetClass="entr" presetSubtype="8" fill="hold" grpId="0" nodeType="afterEffect">
                                  <p:stCondLst>
                                    <p:cond delay="0"/>
                                  </p:stCondLst>
                                  <p:childTnLst>
                                    <p:set>
                                      <p:cBhvr>
                                        <p:cTn id="60" dur="1" fill="hold">
                                          <p:stCondLst>
                                            <p:cond delay="0"/>
                                          </p:stCondLst>
                                        </p:cTn>
                                        <p:tgtEl>
                                          <p:spTgt spid="14">
                                            <p:txEl>
                                              <p:pRg st="3" end="3"/>
                                            </p:txEl>
                                          </p:spTgt>
                                        </p:tgtEl>
                                        <p:attrNameLst>
                                          <p:attrName>style.visibility</p:attrName>
                                        </p:attrNameLst>
                                      </p:cBhvr>
                                      <p:to>
                                        <p:strVal val="visible"/>
                                      </p:to>
                                    </p:set>
                                    <p:animEffect transition="in" filter="wipe(left)">
                                      <p:cBhvr>
                                        <p:cTn id="61" dur="500"/>
                                        <p:tgtEl>
                                          <p:spTgt spid="14">
                                            <p:txEl>
                                              <p:pRg st="3" end="3"/>
                                            </p:txEl>
                                          </p:spTgt>
                                        </p:tgtEl>
                                      </p:cBhvr>
                                    </p:animEffect>
                                  </p:childTnLst>
                                </p:cTn>
                              </p:par>
                            </p:childTnLst>
                          </p:cTn>
                        </p:par>
                        <p:par>
                          <p:cTn id="62" fill="hold">
                            <p:stCondLst>
                              <p:cond delay="2500"/>
                            </p:stCondLst>
                            <p:childTnLst>
                              <p:par>
                                <p:cTn id="63" presetID="22" presetClass="entr" presetSubtype="8" fill="hold" grpId="0" nodeType="afterEffect">
                                  <p:stCondLst>
                                    <p:cond delay="0"/>
                                  </p:stCondLst>
                                  <p:childTnLst>
                                    <p:set>
                                      <p:cBhvr>
                                        <p:cTn id="64" dur="1" fill="hold">
                                          <p:stCondLst>
                                            <p:cond delay="0"/>
                                          </p:stCondLst>
                                        </p:cTn>
                                        <p:tgtEl>
                                          <p:spTgt spid="14">
                                            <p:txEl>
                                              <p:pRg st="4" end="4"/>
                                            </p:txEl>
                                          </p:spTgt>
                                        </p:tgtEl>
                                        <p:attrNameLst>
                                          <p:attrName>style.visibility</p:attrName>
                                        </p:attrNameLst>
                                      </p:cBhvr>
                                      <p:to>
                                        <p:strVal val="visible"/>
                                      </p:to>
                                    </p:set>
                                    <p:animEffect transition="in" filter="wipe(left)">
                                      <p:cBhvr>
                                        <p:cTn id="65" dur="500"/>
                                        <p:tgtEl>
                                          <p:spTgt spid="14">
                                            <p:txEl>
                                              <p:pRg st="4" end="4"/>
                                            </p:txEl>
                                          </p:spTgt>
                                        </p:tgtEl>
                                      </p:cBhvr>
                                    </p:animEffect>
                                  </p:childTnLst>
                                </p:cTn>
                              </p:par>
                            </p:childTnLst>
                          </p:cTn>
                        </p:par>
                        <p:par>
                          <p:cTn id="66" fill="hold">
                            <p:stCondLst>
                              <p:cond delay="3000"/>
                            </p:stCondLst>
                            <p:childTnLst>
                              <p:par>
                                <p:cTn id="67" presetID="22" presetClass="entr" presetSubtype="8" fill="hold" grpId="0" nodeType="afterEffect">
                                  <p:stCondLst>
                                    <p:cond delay="0"/>
                                  </p:stCondLst>
                                  <p:childTnLst>
                                    <p:set>
                                      <p:cBhvr>
                                        <p:cTn id="68" dur="1" fill="hold">
                                          <p:stCondLst>
                                            <p:cond delay="0"/>
                                          </p:stCondLst>
                                        </p:cTn>
                                        <p:tgtEl>
                                          <p:spTgt spid="15">
                                            <p:txEl>
                                              <p:pRg st="0" end="0"/>
                                            </p:txEl>
                                          </p:spTgt>
                                        </p:tgtEl>
                                        <p:attrNameLst>
                                          <p:attrName>style.visibility</p:attrName>
                                        </p:attrNameLst>
                                      </p:cBhvr>
                                      <p:to>
                                        <p:strVal val="visible"/>
                                      </p:to>
                                    </p:set>
                                    <p:animEffect transition="in" filter="wipe(left)">
                                      <p:cBhvr>
                                        <p:cTn id="69" dur="1000"/>
                                        <p:tgtEl>
                                          <p:spTgt spid="15">
                                            <p:txEl>
                                              <p:pRg st="0" end="0"/>
                                            </p:txEl>
                                          </p:spTgt>
                                        </p:tgtEl>
                                      </p:cBhvr>
                                    </p:animEffect>
                                  </p:childTnLst>
                                </p:cTn>
                              </p:par>
                            </p:childTnLst>
                          </p:cTn>
                        </p:par>
                        <p:par>
                          <p:cTn id="70" fill="hold">
                            <p:stCondLst>
                              <p:cond delay="4000"/>
                            </p:stCondLst>
                            <p:childTnLst>
                              <p:par>
                                <p:cTn id="71" presetID="22" presetClass="entr" presetSubtype="8" fill="hold" grpId="0" nodeType="afterEffect">
                                  <p:stCondLst>
                                    <p:cond delay="0"/>
                                  </p:stCondLst>
                                  <p:childTnLst>
                                    <p:set>
                                      <p:cBhvr>
                                        <p:cTn id="72" dur="1" fill="hold">
                                          <p:stCondLst>
                                            <p:cond delay="0"/>
                                          </p:stCondLst>
                                        </p:cTn>
                                        <p:tgtEl>
                                          <p:spTgt spid="16">
                                            <p:txEl>
                                              <p:pRg st="0" end="0"/>
                                            </p:txEl>
                                          </p:spTgt>
                                        </p:tgtEl>
                                        <p:attrNameLst>
                                          <p:attrName>style.visibility</p:attrName>
                                        </p:attrNameLst>
                                      </p:cBhvr>
                                      <p:to>
                                        <p:strVal val="visible"/>
                                      </p:to>
                                    </p:set>
                                    <p:animEffect transition="in" filter="wipe(left)">
                                      <p:cBhvr>
                                        <p:cTn id="73" dur="1000"/>
                                        <p:tgtEl>
                                          <p:spTgt spid="16">
                                            <p:txEl>
                                              <p:pRg st="0" end="0"/>
                                            </p:txEl>
                                          </p:spTgt>
                                        </p:tgtEl>
                                      </p:cBhvr>
                                    </p:animEffect>
                                  </p:childTnLst>
                                </p:cTn>
                              </p:par>
                            </p:childTnLst>
                          </p:cTn>
                        </p:par>
                        <p:par>
                          <p:cTn id="74" fill="hold">
                            <p:stCondLst>
                              <p:cond delay="5000"/>
                            </p:stCondLst>
                            <p:childTnLst>
                              <p:par>
                                <p:cTn id="75" presetID="12" presetClass="entr" presetSubtype="4" fill="hold" grpId="0" nodeType="afterEffect">
                                  <p:stCondLst>
                                    <p:cond delay="0"/>
                                  </p:stCondLst>
                                  <p:childTnLst>
                                    <p:set>
                                      <p:cBhvr>
                                        <p:cTn id="76" dur="1" fill="hold">
                                          <p:stCondLst>
                                            <p:cond delay="0"/>
                                          </p:stCondLst>
                                        </p:cTn>
                                        <p:tgtEl>
                                          <p:spTgt spid="18"/>
                                        </p:tgtEl>
                                        <p:attrNameLst>
                                          <p:attrName>style.visibility</p:attrName>
                                        </p:attrNameLst>
                                      </p:cBhvr>
                                      <p:to>
                                        <p:strVal val="visible"/>
                                      </p:to>
                                    </p:set>
                                    <p:anim calcmode="lin" valueType="num">
                                      <p:cBhvr additive="base">
                                        <p:cTn id="77" dur="500"/>
                                        <p:tgtEl>
                                          <p:spTgt spid="18"/>
                                        </p:tgtEl>
                                        <p:attrNameLst>
                                          <p:attrName>ppt_y</p:attrName>
                                        </p:attrNameLst>
                                      </p:cBhvr>
                                      <p:tavLst>
                                        <p:tav tm="0">
                                          <p:val>
                                            <p:strVal val="#ppt_y+#ppt_h*1.125000"/>
                                          </p:val>
                                        </p:tav>
                                        <p:tav tm="100000">
                                          <p:val>
                                            <p:strVal val="#ppt_y"/>
                                          </p:val>
                                        </p:tav>
                                      </p:tavLst>
                                    </p:anim>
                                    <p:animEffect transition="in" filter="wipe(up)">
                                      <p:cBhvr>
                                        <p:cTn id="78" dur="500"/>
                                        <p:tgtEl>
                                          <p:spTgt spid="18"/>
                                        </p:tgtEl>
                                      </p:cBhvr>
                                    </p:animEffect>
                                  </p:childTnLst>
                                </p:cTn>
                              </p:par>
                            </p:childTnLst>
                          </p:cTn>
                        </p:par>
                      </p:childTnLst>
                    </p:cTn>
                  </p:par>
                  <p:par>
                    <p:cTn id="79" fill="hold">
                      <p:stCondLst>
                        <p:cond delay="indefinite"/>
                      </p:stCondLst>
                      <p:childTnLst>
                        <p:par>
                          <p:cTn id="80" fill="hold">
                            <p:stCondLst>
                              <p:cond delay="0"/>
                            </p:stCondLst>
                            <p:childTnLst>
                              <p:par>
                                <p:cTn id="81" presetID="22" presetClass="entr" presetSubtype="8" fill="hold" grpId="0" nodeType="clickEffect">
                                  <p:stCondLst>
                                    <p:cond delay="0"/>
                                  </p:stCondLst>
                                  <p:childTnLst>
                                    <p:set>
                                      <p:cBhvr>
                                        <p:cTn id="82" dur="1" fill="hold">
                                          <p:stCondLst>
                                            <p:cond delay="0"/>
                                          </p:stCondLst>
                                        </p:cTn>
                                        <p:tgtEl>
                                          <p:spTgt spid="15">
                                            <p:txEl>
                                              <p:pRg st="1" end="1"/>
                                            </p:txEl>
                                          </p:spTgt>
                                        </p:tgtEl>
                                        <p:attrNameLst>
                                          <p:attrName>style.visibility</p:attrName>
                                        </p:attrNameLst>
                                      </p:cBhvr>
                                      <p:to>
                                        <p:strVal val="visible"/>
                                      </p:to>
                                    </p:set>
                                    <p:animEffect transition="in" filter="wipe(left)">
                                      <p:cBhvr>
                                        <p:cTn id="83" dur="1000"/>
                                        <p:tgtEl>
                                          <p:spTgt spid="15">
                                            <p:txEl>
                                              <p:pRg st="1" end="1"/>
                                            </p:txEl>
                                          </p:spTgt>
                                        </p:tgtEl>
                                      </p:cBhvr>
                                    </p:animEffect>
                                  </p:childTnLst>
                                </p:cTn>
                              </p:par>
                            </p:childTnLst>
                          </p:cTn>
                        </p:par>
                        <p:par>
                          <p:cTn id="84" fill="hold">
                            <p:stCondLst>
                              <p:cond delay="1000"/>
                            </p:stCondLst>
                            <p:childTnLst>
                              <p:par>
                                <p:cTn id="85" presetID="22" presetClass="entr" presetSubtype="8" fill="hold" grpId="0" nodeType="afterEffect">
                                  <p:stCondLst>
                                    <p:cond delay="0"/>
                                  </p:stCondLst>
                                  <p:childTnLst>
                                    <p:set>
                                      <p:cBhvr>
                                        <p:cTn id="86" dur="1" fill="hold">
                                          <p:stCondLst>
                                            <p:cond delay="0"/>
                                          </p:stCondLst>
                                        </p:cTn>
                                        <p:tgtEl>
                                          <p:spTgt spid="16">
                                            <p:txEl>
                                              <p:pRg st="1" end="1"/>
                                            </p:txEl>
                                          </p:spTgt>
                                        </p:tgtEl>
                                        <p:attrNameLst>
                                          <p:attrName>style.visibility</p:attrName>
                                        </p:attrNameLst>
                                      </p:cBhvr>
                                      <p:to>
                                        <p:strVal val="visible"/>
                                      </p:to>
                                    </p:set>
                                    <p:animEffect transition="in" filter="wipe(left)">
                                      <p:cBhvr>
                                        <p:cTn id="87" dur="1000"/>
                                        <p:tgtEl>
                                          <p:spTgt spid="1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7" grpId="0"/>
      <p:bldP spid="9" grpId="0" build="p" bldLvl="2"/>
      <p:bldP spid="11" grpId="0"/>
      <p:bldP spid="14" grpId="0" build="p" bldLvl="2"/>
      <p:bldP spid="15" grpId="0" build="p" bldLvl="2"/>
      <p:bldP spid="16" grpId="0" build="p"/>
      <p:bldP spid="18"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1254601" y="854889"/>
            <a:ext cx="6634799" cy="5478423"/>
          </a:xfrm>
          <a:prstGeom prst="rect">
            <a:avLst/>
          </a:prstGeom>
          <a:noFill/>
        </p:spPr>
        <p:txBody>
          <a:bodyPr wrap="none" lIns="91440" tIns="45720" rIns="91440" bIns="45720">
            <a:spAutoFit/>
          </a:bodyPr>
          <a:lstStyle/>
          <a:p>
            <a:pPr algn="ctr"/>
            <a:r>
              <a:rPr lang="en-GB" sz="35000" b="1" spc="300" dirty="0" smtClean="0">
                <a:ln w="11430" cmpd="sng">
                  <a:solidFill>
                    <a:schemeClr val="tx2">
                      <a:lumMod val="60000"/>
                      <a:lumOff val="40000"/>
                    </a:schemeClr>
                  </a:solidFill>
                  <a:prstDash val="solid"/>
                  <a:miter lim="800000"/>
                </a:ln>
                <a:gradFill>
                  <a:gsLst>
                    <a:gs pos="10000">
                      <a:srgbClr val="094F7A"/>
                    </a:gs>
                    <a:gs pos="75000">
                      <a:srgbClr val="04293E"/>
                    </a:gs>
                  </a:gsLst>
                  <a:lin ang="5400000"/>
                </a:gradFill>
                <a:effectLst>
                  <a:glow rad="45500">
                    <a:schemeClr val="accent1">
                      <a:satMod val="220000"/>
                      <a:alpha val="35000"/>
                    </a:schemeClr>
                  </a:glow>
                </a:effectLst>
              </a:rPr>
              <a:t>but</a:t>
            </a:r>
            <a:endParaRPr lang="en-GB" sz="35000" b="1" spc="300" dirty="0">
              <a:ln w="11430" cmpd="sng">
                <a:solidFill>
                  <a:schemeClr val="tx2">
                    <a:lumMod val="60000"/>
                    <a:lumOff val="40000"/>
                  </a:schemeClr>
                </a:solidFill>
                <a:prstDash val="solid"/>
                <a:miter lim="800000"/>
              </a:ln>
              <a:gradFill>
                <a:gsLst>
                  <a:gs pos="10000">
                    <a:srgbClr val="094F7A"/>
                  </a:gs>
                  <a:gs pos="75000">
                    <a:srgbClr val="04293E"/>
                  </a:gs>
                </a:gsLst>
                <a:lin ang="5400000"/>
              </a:gradFill>
              <a:effectLst>
                <a:glow rad="45500">
                  <a:schemeClr val="accent1">
                    <a:satMod val="220000"/>
                    <a:alpha val="35000"/>
                  </a:schemeClr>
                </a:glow>
              </a:effectLst>
            </a:endParaRPr>
          </a:p>
        </p:txBody>
      </p:sp>
      <p:sp>
        <p:nvSpPr>
          <p:cNvPr id="9" name="TextBox 8"/>
          <p:cNvSpPr txBox="1"/>
          <p:nvPr/>
        </p:nvSpPr>
        <p:spPr>
          <a:xfrm>
            <a:off x="1911350" y="203200"/>
            <a:ext cx="5321300" cy="2062103"/>
          </a:xfrm>
          <a:prstGeom prst="rect">
            <a:avLst/>
          </a:prstGeom>
          <a:noFill/>
        </p:spPr>
        <p:txBody>
          <a:bodyPr wrap="square" rtlCol="0">
            <a:spAutoFit/>
          </a:bodyPr>
          <a:lstStyle/>
          <a:p>
            <a:pPr algn="ctr"/>
            <a:endParaRPr lang="en-US" sz="3200" dirty="0" smtClean="0">
              <a:solidFill>
                <a:schemeClr val="bg1"/>
              </a:solidFill>
              <a:latin typeface="Comic Sans MS"/>
              <a:cs typeface="Comic Sans MS"/>
            </a:endParaRPr>
          </a:p>
          <a:p>
            <a:pPr algn="ctr"/>
            <a:r>
              <a:rPr lang="en-US" sz="3200" dirty="0" smtClean="0">
                <a:solidFill>
                  <a:schemeClr val="bg1"/>
                </a:solidFill>
                <a:latin typeface="Comic Sans MS"/>
                <a:cs typeface="Comic Sans MS"/>
              </a:rPr>
              <a:t>Many great Library Linked Data Initiatives</a:t>
            </a:r>
          </a:p>
          <a:p>
            <a:pPr algn="ctr"/>
            <a:endParaRPr lang="en-US" sz="3200" dirty="0">
              <a:solidFill>
                <a:schemeClr val="bg1"/>
              </a:solidFill>
              <a:latin typeface="Comic Sans MS"/>
              <a:cs typeface="Comic Sans MS"/>
            </a:endParaRPr>
          </a:p>
        </p:txBody>
      </p:sp>
      <p:sp>
        <p:nvSpPr>
          <p:cNvPr id="10" name="TextBox 9"/>
          <p:cNvSpPr txBox="1"/>
          <p:nvPr/>
        </p:nvSpPr>
        <p:spPr>
          <a:xfrm>
            <a:off x="0" y="2959100"/>
            <a:ext cx="9144000" cy="769441"/>
          </a:xfrm>
          <a:prstGeom prst="rect">
            <a:avLst/>
          </a:prstGeom>
          <a:noFill/>
        </p:spPr>
        <p:txBody>
          <a:bodyPr wrap="square" rtlCol="0">
            <a:spAutoFit/>
          </a:bodyPr>
          <a:lstStyle/>
          <a:p>
            <a:pPr algn="ctr"/>
            <a:r>
              <a:rPr lang="en-US" sz="4400" b="1" dirty="0" smtClean="0">
                <a:solidFill>
                  <a:srgbClr val="FFFFFF"/>
                </a:solidFill>
                <a:effectLst>
                  <a:outerShdw blurRad="50800" dist="38100" dir="2700000" algn="tl" rotWithShape="0">
                    <a:prstClr val="black">
                      <a:alpha val="40000"/>
                    </a:prstClr>
                  </a:outerShdw>
                </a:effectLst>
              </a:rPr>
              <a:t>If users can't discover our resources</a:t>
            </a:r>
            <a:endParaRPr lang="en-US" sz="4400" b="1" dirty="0">
              <a:solidFill>
                <a:srgbClr val="FFFFFF"/>
              </a:solidFill>
              <a:effectLst>
                <a:outerShdw blurRad="50800" dist="38100" dir="2700000" algn="tl" rotWithShape="0">
                  <a:prstClr val="black">
                    <a:alpha val="40000"/>
                  </a:prstClr>
                </a:outerShdw>
              </a:effectLst>
            </a:endParaRPr>
          </a:p>
        </p:txBody>
      </p:sp>
      <p:sp>
        <p:nvSpPr>
          <p:cNvPr id="11" name="TextBox 10"/>
          <p:cNvSpPr txBox="1"/>
          <p:nvPr/>
        </p:nvSpPr>
        <p:spPr>
          <a:xfrm>
            <a:off x="-101600" y="4559300"/>
            <a:ext cx="9144000" cy="769441"/>
          </a:xfrm>
          <a:prstGeom prst="rect">
            <a:avLst/>
          </a:prstGeom>
          <a:noFill/>
        </p:spPr>
        <p:txBody>
          <a:bodyPr wrap="square" rtlCol="0">
            <a:spAutoFit/>
          </a:bodyPr>
          <a:lstStyle/>
          <a:p>
            <a:pPr algn="ctr"/>
            <a:r>
              <a:rPr lang="en-US" sz="4400" b="1" dirty="0" smtClean="0">
                <a:solidFill>
                  <a:srgbClr val="FFFFFF"/>
                </a:solidFill>
                <a:effectLst>
                  <a:outerShdw blurRad="50800" dist="38100" dir="2700000" algn="tl" rotWithShape="0">
                    <a:prstClr val="black">
                      <a:alpha val="40000"/>
                    </a:prstClr>
                  </a:outerShdw>
                </a:effectLst>
              </a:rPr>
              <a:t>What is the point?</a:t>
            </a:r>
            <a:endParaRPr lang="en-US" sz="4400" b="1" dirty="0">
              <a:solidFill>
                <a:srgbClr val="FFFFFF"/>
              </a:solidFill>
              <a:effectLst>
                <a:outerShdw blurRad="50800" dist="38100" dir="2700000" algn="tl" rotWithShape="0">
                  <a:prstClr val="black">
                    <a:alpha val="40000"/>
                  </a:prstClr>
                </a:outerShdw>
              </a:effectLst>
            </a:endParaRPr>
          </a:p>
        </p:txBody>
      </p:sp>
      <p:sp>
        <p:nvSpPr>
          <p:cNvPr id="6" name="TextBox 5"/>
          <p:cNvSpPr txBox="1"/>
          <p:nvPr/>
        </p:nvSpPr>
        <p:spPr>
          <a:xfrm>
            <a:off x="50800" y="5948591"/>
            <a:ext cx="9144000" cy="769441"/>
          </a:xfrm>
          <a:prstGeom prst="rect">
            <a:avLst/>
          </a:prstGeom>
          <a:noFill/>
        </p:spPr>
        <p:txBody>
          <a:bodyPr wrap="square" rtlCol="0">
            <a:spAutoFit/>
          </a:bodyPr>
          <a:lstStyle/>
          <a:p>
            <a:pPr algn="ctr"/>
            <a:r>
              <a:rPr lang="en-US" sz="4400" b="1" dirty="0" smtClean="0">
                <a:solidFill>
                  <a:srgbClr val="FFFFFF"/>
                </a:solidFill>
                <a:effectLst>
                  <a:outerShdw blurRad="50800" dist="38100" dir="2700000" algn="tl" rotWithShape="0">
                    <a:prstClr val="black">
                      <a:alpha val="40000"/>
                    </a:prstClr>
                  </a:outerShdw>
                </a:effectLst>
              </a:rPr>
              <a:t>Give the Web what it wants!</a:t>
            </a:r>
            <a:endParaRPr lang="en-US" sz="4400" b="1" dirty="0">
              <a:solidFill>
                <a:srgbClr val="FFFFFF"/>
              </a:solidFill>
              <a:effectLst>
                <a:outerShdw blurRad="50800" dist="38100" dir="2700000" algn="tl" rotWithShape="0">
                  <a:prstClr val="black">
                    <a:alpha val="40000"/>
                  </a:prstClr>
                </a:outerShdw>
              </a:effectLst>
            </a:endParaRPr>
          </a:p>
        </p:txBody>
      </p:sp>
      <p:pic>
        <p:nvPicPr>
          <p:cNvPr id="7" name="Picture 6"/>
          <p:cNvPicPr>
            <a:picLocks noChangeAspect="1"/>
          </p:cNvPicPr>
          <p:nvPr/>
        </p:nvPicPr>
        <p:blipFill>
          <a:blip r:embed="rId2"/>
          <a:stretch>
            <a:fillRect/>
          </a:stretch>
        </p:blipFill>
        <p:spPr>
          <a:xfrm rot="19883222">
            <a:off x="7099847" y="4815521"/>
            <a:ext cx="2190709" cy="899438"/>
          </a:xfrm>
          <a:prstGeom prst="rect">
            <a:avLst/>
          </a:prstGeom>
          <a:solidFill>
            <a:srgbClr val="FFFFFF">
              <a:shade val="85000"/>
            </a:srgbClr>
          </a:solidFill>
          <a:ln w="88900" cap="sq">
            <a:noFill/>
            <a:miter lim="800000"/>
          </a:ln>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8509608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37"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1000"/>
                                        <p:tgtEl>
                                          <p:spTgt spid="10"/>
                                        </p:tgtEl>
                                      </p:cBhvr>
                                    </p:animEffect>
                                    <p:anim calcmode="lin" valueType="num">
                                      <p:cBhvr>
                                        <p:cTn id="14" dur="1000" fill="hold"/>
                                        <p:tgtEl>
                                          <p:spTgt spid="10"/>
                                        </p:tgtEl>
                                        <p:attrNameLst>
                                          <p:attrName>ppt_x</p:attrName>
                                        </p:attrNameLst>
                                      </p:cBhvr>
                                      <p:tavLst>
                                        <p:tav tm="0">
                                          <p:val>
                                            <p:strVal val="#ppt_x"/>
                                          </p:val>
                                        </p:tav>
                                        <p:tav tm="100000">
                                          <p:val>
                                            <p:strVal val="#ppt_x"/>
                                          </p:val>
                                        </p:tav>
                                      </p:tavLst>
                                    </p:anim>
                                    <p:anim calcmode="lin" valueType="num">
                                      <p:cBhvr>
                                        <p:cTn id="15" dur="900" decel="100000" fill="hold"/>
                                        <p:tgtEl>
                                          <p:spTgt spid="10"/>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10"/>
                                        </p:tgtEl>
                                        <p:attrNameLst>
                                          <p:attrName>ppt_y</p:attrName>
                                        </p:attrNameLst>
                                      </p:cBhvr>
                                      <p:tavLst>
                                        <p:tav tm="0">
                                          <p:val>
                                            <p:strVal val="#ppt_y-.03"/>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37"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1000"/>
                                        <p:tgtEl>
                                          <p:spTgt spid="11"/>
                                        </p:tgtEl>
                                      </p:cBhvr>
                                    </p:animEffect>
                                    <p:anim calcmode="lin" valueType="num">
                                      <p:cBhvr>
                                        <p:cTn id="22" dur="1000" fill="hold"/>
                                        <p:tgtEl>
                                          <p:spTgt spid="11"/>
                                        </p:tgtEl>
                                        <p:attrNameLst>
                                          <p:attrName>ppt_x</p:attrName>
                                        </p:attrNameLst>
                                      </p:cBhvr>
                                      <p:tavLst>
                                        <p:tav tm="0">
                                          <p:val>
                                            <p:strVal val="#ppt_x"/>
                                          </p:val>
                                        </p:tav>
                                        <p:tav tm="100000">
                                          <p:val>
                                            <p:strVal val="#ppt_x"/>
                                          </p:val>
                                        </p:tav>
                                      </p:tavLst>
                                    </p:anim>
                                    <p:anim calcmode="lin" valueType="num">
                                      <p:cBhvr>
                                        <p:cTn id="23" dur="900" decel="100000" fill="hold"/>
                                        <p:tgtEl>
                                          <p:spTgt spid="11"/>
                                        </p:tgtEl>
                                        <p:attrNameLst>
                                          <p:attrName>ppt_y</p:attrName>
                                        </p:attrNameLst>
                                      </p:cBhvr>
                                      <p:tavLst>
                                        <p:tav tm="0">
                                          <p:val>
                                            <p:strVal val="#ppt_y+1"/>
                                          </p:val>
                                        </p:tav>
                                        <p:tav tm="100000">
                                          <p:val>
                                            <p:strVal val="#ppt_y-.03"/>
                                          </p:val>
                                        </p:tav>
                                      </p:tavLst>
                                    </p:anim>
                                    <p:anim calcmode="lin" valueType="num">
                                      <p:cBhvr>
                                        <p:cTn id="24"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1"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wipe(left)">
                                      <p:cBhvr>
                                        <p:cTn id="29" dur="500"/>
                                        <p:tgtEl>
                                          <p:spTgt spid="6"/>
                                        </p:tgtEl>
                                      </p:cBhvr>
                                    </p:animEffect>
                                  </p:childTnLst>
                                </p:cTn>
                              </p:par>
                            </p:childTnLst>
                          </p:cTn>
                        </p:par>
                        <p:par>
                          <p:cTn id="30" fill="hold">
                            <p:stCondLst>
                              <p:cond delay="500"/>
                            </p:stCondLst>
                            <p:childTnLst>
                              <p:par>
                                <p:cTn id="31" presetID="42" presetClass="entr" presetSubtype="0" fill="hold" nodeType="after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fade">
                                      <p:cBhvr>
                                        <p:cTn id="33" dur="1000"/>
                                        <p:tgtEl>
                                          <p:spTgt spid="7"/>
                                        </p:tgtEl>
                                      </p:cBhvr>
                                    </p:animEffect>
                                    <p:anim calcmode="lin" valueType="num">
                                      <p:cBhvr>
                                        <p:cTn id="34" dur="1000" fill="hold"/>
                                        <p:tgtEl>
                                          <p:spTgt spid="7"/>
                                        </p:tgtEl>
                                        <p:attrNameLst>
                                          <p:attrName>ppt_x</p:attrName>
                                        </p:attrNameLst>
                                      </p:cBhvr>
                                      <p:tavLst>
                                        <p:tav tm="0">
                                          <p:val>
                                            <p:strVal val="#ppt_x"/>
                                          </p:val>
                                        </p:tav>
                                        <p:tav tm="100000">
                                          <p:val>
                                            <p:strVal val="#ppt_x"/>
                                          </p:val>
                                        </p:tav>
                                      </p:tavLst>
                                    </p:anim>
                                    <p:anim calcmode="lin" valueType="num">
                                      <p:cBhvr>
                                        <p:cTn id="3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0" grpId="0"/>
      <p:bldP spid="11" grpId="0"/>
      <p:bldP spid="6" grpId="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0" y="1003845"/>
            <a:ext cx="9144000" cy="5291349"/>
            <a:chOff x="0" y="1003845"/>
            <a:chExt cx="9144000" cy="5291349"/>
          </a:xfrm>
        </p:grpSpPr>
        <p:pic>
          <p:nvPicPr>
            <p:cNvPr id="4" name="Picture 3"/>
            <p:cNvPicPr>
              <a:picLocks noChangeAspect="1"/>
            </p:cNvPicPr>
            <p:nvPr/>
          </p:nvPicPr>
          <p:blipFill>
            <a:blip r:embed="rId3"/>
            <a:stretch>
              <a:fillRect/>
            </a:stretch>
          </p:blipFill>
          <p:spPr>
            <a:xfrm>
              <a:off x="0" y="1181100"/>
              <a:ext cx="9144000" cy="5114094"/>
            </a:xfrm>
            <a:prstGeom prst="rect">
              <a:avLst/>
            </a:prstGeom>
          </p:spPr>
        </p:pic>
        <p:pic>
          <p:nvPicPr>
            <p:cNvPr id="7" name="Picture 6"/>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0" b="99394" l="667" r="100000">
                          <a14:backgroundMark x1="56000" y1="87879" x2="70000" y2="98788"/>
                        </a14:backgroundRemoval>
                      </a14:imgEffect>
                    </a14:imgLayer>
                  </a14:imgProps>
                </a:ext>
                <a:ext uri="{28A0092B-C50C-407E-A947-70E740481C1C}">
                  <a14:useLocalDpi xmlns:a14="http://schemas.microsoft.com/office/drawing/2010/main"/>
                </a:ext>
              </a:extLst>
            </a:blip>
            <a:srcRect l="-1" t="-3304" r="-750" b="-1"/>
            <a:stretch/>
          </p:blipFill>
          <p:spPr>
            <a:xfrm rot="163289" flipH="1">
              <a:off x="3524554" y="2975997"/>
              <a:ext cx="1492050" cy="1682869"/>
            </a:xfrm>
            <a:prstGeom prst="rect">
              <a:avLst/>
            </a:prstGeom>
            <a:ln>
              <a:noFill/>
            </a:ln>
            <a:effectLst>
              <a:outerShdw blurRad="292100" dist="139700" dir="2700000" algn="tl" rotWithShape="0">
                <a:srgbClr val="333333">
                  <a:alpha val="65000"/>
                </a:srgbClr>
              </a:outerShdw>
            </a:effectLst>
          </p:spPr>
        </p:pic>
        <p:pic>
          <p:nvPicPr>
            <p:cNvPr id="6" name="Picture 5"/>
            <p:cNvPicPr>
              <a:picLocks noChangeAspect="1"/>
            </p:cNvPicPr>
            <p:nvPr/>
          </p:nvPicPr>
          <p:blipFill>
            <a:blip r:embed="rId6">
              <a:extLst>
                <a:ext uri="{BEBA8EAE-BF5A-486C-A8C5-ECC9F3942E4B}">
                  <a14:imgProps xmlns:a14="http://schemas.microsoft.com/office/drawing/2010/main">
                    <a14:imgLayer r:embed="rId7">
                      <a14:imgEffect>
                        <a14:backgroundRemoval t="52000" b="69467" l="36391" r="45936">
                          <a14:foregroundMark x1="59210" y1="67733" x2="59210" y2="67733"/>
                        </a14:backgroundRemoval>
                      </a14:imgEffect>
                    </a14:imgLayer>
                  </a14:imgProps>
                </a:ext>
              </a:extLst>
            </a:blip>
            <a:stretch>
              <a:fillRect/>
            </a:stretch>
          </p:blipFill>
          <p:spPr>
            <a:xfrm>
              <a:off x="0" y="1181100"/>
              <a:ext cx="9144000" cy="5114094"/>
            </a:xfrm>
            <a:prstGeom prst="rect">
              <a:avLst/>
            </a:prstGeom>
          </p:spPr>
        </p:pic>
        <p:sp>
          <p:nvSpPr>
            <p:cNvPr id="11" name="TextBox 10"/>
            <p:cNvSpPr txBox="1"/>
            <p:nvPr/>
          </p:nvSpPr>
          <p:spPr>
            <a:xfrm>
              <a:off x="206375" y="1003845"/>
              <a:ext cx="8731250" cy="769441"/>
            </a:xfrm>
            <a:prstGeom prst="rect">
              <a:avLst/>
            </a:prstGeom>
            <a:noFill/>
          </p:spPr>
          <p:txBody>
            <a:bodyPr wrap="square" rtlCol="0">
              <a:spAutoFit/>
            </a:bodyPr>
            <a:lstStyle/>
            <a:p>
              <a:pPr algn="ctr"/>
              <a:r>
                <a:rPr lang="en-US" sz="4400" dirty="0" smtClean="0"/>
                <a:t>The Web of Data is Our Oyster</a:t>
              </a:r>
              <a:endParaRPr lang="en-US" sz="4400" dirty="0"/>
            </a:p>
          </p:txBody>
        </p:sp>
      </p:grpSp>
      <p:sp>
        <p:nvSpPr>
          <p:cNvPr id="2" name="TextBox 1"/>
          <p:cNvSpPr txBox="1"/>
          <p:nvPr/>
        </p:nvSpPr>
        <p:spPr>
          <a:xfrm>
            <a:off x="0" y="0"/>
            <a:ext cx="6667500" cy="461665"/>
          </a:xfrm>
          <a:prstGeom prst="rect">
            <a:avLst/>
          </a:prstGeom>
          <a:noFill/>
        </p:spPr>
        <p:txBody>
          <a:bodyPr wrap="square" rtlCol="0">
            <a:spAutoFit/>
          </a:bodyPr>
          <a:lstStyle/>
          <a:p>
            <a:r>
              <a:rPr lang="en-US" sz="2400" dirty="0" smtClean="0"/>
              <a:t>Linked Data has benefits for library workflows ….</a:t>
            </a:r>
            <a:endParaRPr lang="en-US" sz="2400" dirty="0"/>
          </a:p>
        </p:txBody>
      </p:sp>
      <p:sp>
        <p:nvSpPr>
          <p:cNvPr id="14" name="TextBox 13"/>
          <p:cNvSpPr txBox="1"/>
          <p:nvPr/>
        </p:nvSpPr>
        <p:spPr>
          <a:xfrm>
            <a:off x="2476500" y="568870"/>
            <a:ext cx="6667500" cy="461665"/>
          </a:xfrm>
          <a:prstGeom prst="rect">
            <a:avLst/>
          </a:prstGeom>
          <a:noFill/>
        </p:spPr>
        <p:txBody>
          <a:bodyPr wrap="square" rtlCol="0">
            <a:spAutoFit/>
          </a:bodyPr>
          <a:lstStyle/>
          <a:p>
            <a:pPr algn="r"/>
            <a:r>
              <a:rPr lang="en-US" sz="2400" dirty="0" smtClean="0"/>
              <a:t>….by giving the Web what it wants</a:t>
            </a:r>
            <a:endParaRPr lang="en-US" sz="2400" dirty="0"/>
          </a:p>
        </p:txBody>
      </p:sp>
    </p:spTree>
    <p:extLst>
      <p:ext uri="{BB962C8B-B14F-4D97-AF65-F5344CB8AC3E}">
        <p14:creationId xmlns:p14="http://schemas.microsoft.com/office/powerpoint/2010/main" val="17568534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000"/>
                                        <p:tgtEl>
                                          <p:spTgt spid="2"/>
                                        </p:tgtEl>
                                      </p:cBhvr>
                                    </p:animEffect>
                                  </p:childTnLst>
                                </p:cTn>
                              </p:par>
                            </p:childTnLst>
                          </p:cTn>
                        </p:par>
                        <p:par>
                          <p:cTn id="8" fill="hold">
                            <p:stCondLst>
                              <p:cond delay="1500"/>
                            </p:stCondLst>
                            <p:childTnLst>
                              <p:par>
                                <p:cTn id="9" presetID="22" presetClass="entr" presetSubtype="8"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wipe(left)">
                                      <p:cBhvr>
                                        <p:cTn id="11" dur="1000"/>
                                        <p:tgtEl>
                                          <p:spTgt spid="14"/>
                                        </p:tgtEl>
                                      </p:cBhvr>
                                    </p:animEffect>
                                  </p:childTnLst>
                                </p:cTn>
                              </p:par>
                            </p:childTnLst>
                          </p:cTn>
                        </p:par>
                        <p:par>
                          <p:cTn id="12" fill="hold">
                            <p:stCondLst>
                              <p:cond delay="2500"/>
                            </p:stCondLst>
                            <p:childTnLst>
                              <p:par>
                                <p:cTn id="13" presetID="53" presetClass="entr" presetSubtype="16" fill="hold" nodeType="afterEffect">
                                  <p:stCondLst>
                                    <p:cond delay="1000"/>
                                  </p:stCondLst>
                                  <p:childTnLst>
                                    <p:set>
                                      <p:cBhvr>
                                        <p:cTn id="14" dur="1" fill="hold">
                                          <p:stCondLst>
                                            <p:cond delay="0"/>
                                          </p:stCondLst>
                                        </p:cTn>
                                        <p:tgtEl>
                                          <p:spTgt spid="3"/>
                                        </p:tgtEl>
                                        <p:attrNameLst>
                                          <p:attrName>style.visibility</p:attrName>
                                        </p:attrNameLst>
                                      </p:cBhvr>
                                      <p:to>
                                        <p:strVal val="visible"/>
                                      </p:to>
                                    </p:set>
                                    <p:anim calcmode="lin" valueType="num">
                                      <p:cBhvr>
                                        <p:cTn id="15" dur="500" fill="hold"/>
                                        <p:tgtEl>
                                          <p:spTgt spid="3"/>
                                        </p:tgtEl>
                                        <p:attrNameLst>
                                          <p:attrName>ppt_w</p:attrName>
                                        </p:attrNameLst>
                                      </p:cBhvr>
                                      <p:tavLst>
                                        <p:tav tm="0">
                                          <p:val>
                                            <p:fltVal val="0"/>
                                          </p:val>
                                        </p:tav>
                                        <p:tav tm="100000">
                                          <p:val>
                                            <p:strVal val="#ppt_w"/>
                                          </p:val>
                                        </p:tav>
                                      </p:tavLst>
                                    </p:anim>
                                    <p:anim calcmode="lin" valueType="num">
                                      <p:cBhvr>
                                        <p:cTn id="16" dur="500" fill="hold"/>
                                        <p:tgtEl>
                                          <p:spTgt spid="3"/>
                                        </p:tgtEl>
                                        <p:attrNameLst>
                                          <p:attrName>ppt_h</p:attrName>
                                        </p:attrNameLst>
                                      </p:cBhvr>
                                      <p:tavLst>
                                        <p:tav tm="0">
                                          <p:val>
                                            <p:fltVal val="0"/>
                                          </p:val>
                                        </p:tav>
                                        <p:tav tm="100000">
                                          <p:val>
                                            <p:strVal val="#ppt_h"/>
                                          </p:val>
                                        </p:tav>
                                      </p:tavLst>
                                    </p:anim>
                                    <p:animEffect transition="in" filter="fade">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4"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1181100"/>
            <a:ext cx="9144000" cy="5114094"/>
          </a:xfrm>
          <a:prstGeom prst="rect">
            <a:avLst/>
          </a:prstGeom>
        </p:spPr>
      </p:pic>
      <p:pic>
        <p:nvPicPr>
          <p:cNvPr id="7" name="Picture 6"/>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0" b="99394" l="667" r="100000">
                        <a14:backgroundMark x1="56000" y1="87879" x2="70000" y2="98788"/>
                      </a14:backgroundRemoval>
                    </a14:imgEffect>
                  </a14:imgLayer>
                </a14:imgProps>
              </a:ext>
              <a:ext uri="{28A0092B-C50C-407E-A947-70E740481C1C}">
                <a14:useLocalDpi xmlns:a14="http://schemas.microsoft.com/office/drawing/2010/main"/>
              </a:ext>
            </a:extLst>
          </a:blip>
          <a:srcRect l="-1" t="-3304" r="-750" b="-1"/>
          <a:stretch/>
        </p:blipFill>
        <p:spPr>
          <a:xfrm rot="163289" flipH="1">
            <a:off x="3524554" y="2975997"/>
            <a:ext cx="1492050" cy="1682869"/>
          </a:xfrm>
          <a:prstGeom prst="rect">
            <a:avLst/>
          </a:prstGeom>
          <a:ln>
            <a:noFill/>
          </a:ln>
          <a:effectLst>
            <a:outerShdw blurRad="292100" dist="139700" dir="2700000" algn="tl" rotWithShape="0">
              <a:srgbClr val="333333">
                <a:alpha val="65000"/>
              </a:srgbClr>
            </a:outerShdw>
          </a:effectLst>
        </p:spPr>
      </p:pic>
      <p:pic>
        <p:nvPicPr>
          <p:cNvPr id="6" name="Picture 5"/>
          <p:cNvPicPr>
            <a:picLocks noChangeAspect="1"/>
          </p:cNvPicPr>
          <p:nvPr/>
        </p:nvPicPr>
        <p:blipFill>
          <a:blip r:embed="rId6">
            <a:extLst>
              <a:ext uri="{BEBA8EAE-BF5A-486C-A8C5-ECC9F3942E4B}">
                <a14:imgProps xmlns:a14="http://schemas.microsoft.com/office/drawing/2010/main">
                  <a14:imgLayer r:embed="rId7">
                    <a14:imgEffect>
                      <a14:backgroundRemoval t="52000" b="69467" l="36391" r="45936">
                        <a14:foregroundMark x1="59210" y1="67733" x2="59210" y2="67733"/>
                      </a14:backgroundRemoval>
                    </a14:imgEffect>
                  </a14:imgLayer>
                </a14:imgProps>
              </a:ext>
            </a:extLst>
          </a:blip>
          <a:stretch>
            <a:fillRect/>
          </a:stretch>
        </p:blipFill>
        <p:spPr>
          <a:xfrm>
            <a:off x="0" y="1181100"/>
            <a:ext cx="9144000" cy="5114094"/>
          </a:xfrm>
          <a:prstGeom prst="rect">
            <a:avLst/>
          </a:prstGeom>
        </p:spPr>
      </p:pic>
      <p:pic>
        <p:nvPicPr>
          <p:cNvPr id="8" name="Picture 7"/>
          <p:cNvPicPr>
            <a:picLocks noChangeAspect="1"/>
          </p:cNvPicPr>
          <p:nvPr/>
        </p:nvPicPr>
        <p:blipFill rotWithShape="1">
          <a:blip r:embed="rId8" cstate="print">
            <a:extLst>
              <a:ext uri="{28A0092B-C50C-407E-A947-70E740481C1C}">
                <a14:useLocalDpi xmlns:a14="http://schemas.microsoft.com/office/drawing/2010/main"/>
              </a:ext>
            </a:extLst>
          </a:blip>
          <a:srcRect l="11312" t="20540" r="11313" b="19459"/>
          <a:stretch/>
        </p:blipFill>
        <p:spPr>
          <a:xfrm>
            <a:off x="7023100" y="5954963"/>
            <a:ext cx="2057400" cy="890337"/>
          </a:xfrm>
          <a:prstGeom prst="rect">
            <a:avLst/>
          </a:prstGeom>
        </p:spPr>
      </p:pic>
      <p:sp>
        <p:nvSpPr>
          <p:cNvPr id="9" name="TextBox 8"/>
          <p:cNvSpPr txBox="1"/>
          <p:nvPr/>
        </p:nvSpPr>
        <p:spPr>
          <a:xfrm>
            <a:off x="3130550" y="5847254"/>
            <a:ext cx="2882900" cy="1015663"/>
          </a:xfrm>
          <a:prstGeom prst="rect">
            <a:avLst/>
          </a:prstGeom>
          <a:noFill/>
        </p:spPr>
        <p:txBody>
          <a:bodyPr wrap="square" rtlCol="0">
            <a:spAutoFit/>
          </a:bodyPr>
          <a:lstStyle/>
          <a:p>
            <a:pPr algn="ctr"/>
            <a:r>
              <a:rPr lang="en-US" sz="2400" b="1" dirty="0" smtClean="0"/>
              <a:t>Richard Wallis</a:t>
            </a:r>
          </a:p>
          <a:p>
            <a:pPr algn="ctr"/>
            <a:r>
              <a:rPr lang="en-US" dirty="0" smtClean="0"/>
              <a:t>OCLC Technology Evangelist</a:t>
            </a:r>
          </a:p>
          <a:p>
            <a:pPr algn="ctr"/>
            <a:r>
              <a:rPr lang="en-US" dirty="0" smtClean="0"/>
              <a:t>@</a:t>
            </a:r>
            <a:r>
              <a:rPr lang="en-US" dirty="0" err="1" smtClean="0"/>
              <a:t>rjw</a:t>
            </a:r>
            <a:endParaRPr lang="en-US" dirty="0"/>
          </a:p>
        </p:txBody>
      </p:sp>
      <p:pic>
        <p:nvPicPr>
          <p:cNvPr id="10" name="Picture 9"/>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93420" y="6477000"/>
            <a:ext cx="817884" cy="286158"/>
          </a:xfrm>
          <a:prstGeom prst="rect">
            <a:avLst/>
          </a:prstGeom>
        </p:spPr>
      </p:pic>
      <p:sp>
        <p:nvSpPr>
          <p:cNvPr id="11" name="TextBox 10"/>
          <p:cNvSpPr txBox="1"/>
          <p:nvPr/>
        </p:nvSpPr>
        <p:spPr>
          <a:xfrm>
            <a:off x="206375" y="1003845"/>
            <a:ext cx="8731250" cy="769441"/>
          </a:xfrm>
          <a:prstGeom prst="rect">
            <a:avLst/>
          </a:prstGeom>
          <a:noFill/>
        </p:spPr>
        <p:txBody>
          <a:bodyPr wrap="square" rtlCol="0">
            <a:spAutoFit/>
          </a:bodyPr>
          <a:lstStyle/>
          <a:p>
            <a:pPr algn="ctr"/>
            <a:r>
              <a:rPr lang="en-US" sz="4400" dirty="0" smtClean="0"/>
              <a:t>The Web of Data is Our Oyster</a:t>
            </a:r>
            <a:endParaRPr lang="en-US" sz="4400" dirty="0"/>
          </a:p>
        </p:txBody>
      </p:sp>
      <p:pic>
        <p:nvPicPr>
          <p:cNvPr id="12" name="Picture 11"/>
          <p:cNvPicPr>
            <a:picLocks noChangeAspect="1"/>
          </p:cNvPicPr>
          <p:nvPr/>
        </p:nvPicPr>
        <p:blipFill>
          <a:blip r:embed="rId10"/>
          <a:stretch>
            <a:fillRect/>
          </a:stretch>
        </p:blipFill>
        <p:spPr>
          <a:xfrm>
            <a:off x="0" y="0"/>
            <a:ext cx="1778000" cy="1100667"/>
          </a:xfrm>
          <a:prstGeom prst="rect">
            <a:avLst/>
          </a:prstGeom>
        </p:spPr>
      </p:pic>
      <p:sp>
        <p:nvSpPr>
          <p:cNvPr id="13" name="TextBox 12"/>
          <p:cNvSpPr txBox="1"/>
          <p:nvPr/>
        </p:nvSpPr>
        <p:spPr>
          <a:xfrm>
            <a:off x="6254750" y="19110"/>
            <a:ext cx="2857500" cy="400110"/>
          </a:xfrm>
          <a:prstGeom prst="rect">
            <a:avLst/>
          </a:prstGeom>
          <a:noFill/>
        </p:spPr>
        <p:txBody>
          <a:bodyPr wrap="square" rtlCol="0">
            <a:spAutoFit/>
          </a:bodyPr>
          <a:lstStyle/>
          <a:p>
            <a:pPr algn="r"/>
            <a:r>
              <a:rPr lang="en-US" sz="2000" dirty="0" smtClean="0"/>
              <a:t>CEAL 2015 AAS Chicago</a:t>
            </a:r>
            <a:endParaRPr lang="en-US" sz="2000" dirty="0"/>
          </a:p>
        </p:txBody>
      </p:sp>
    </p:spTree>
    <p:extLst>
      <p:ext uri="{BB962C8B-B14F-4D97-AF65-F5344CB8AC3E}">
        <p14:creationId xmlns:p14="http://schemas.microsoft.com/office/powerpoint/2010/main" val="29977731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114216" y="125100"/>
            <a:ext cx="4915568" cy="66186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3796556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469951" y="91420"/>
            <a:ext cx="2204099" cy="523220"/>
          </a:xfrm>
          <a:prstGeom prst="rect">
            <a:avLst/>
          </a:prstGeom>
          <a:noFill/>
        </p:spPr>
        <p:txBody>
          <a:bodyPr wrap="none" rtlCol="0">
            <a:spAutoFit/>
          </a:bodyPr>
          <a:lstStyle/>
          <a:p>
            <a:pPr algn="ctr"/>
            <a:r>
              <a:rPr lang="en-US" sz="2800" dirty="0" smtClean="0">
                <a:solidFill>
                  <a:schemeClr val="bg1"/>
                </a:solidFill>
              </a:rPr>
              <a:t>The Web of …</a:t>
            </a:r>
            <a:endParaRPr lang="en-US" sz="2800" dirty="0">
              <a:solidFill>
                <a:schemeClr val="bg1"/>
              </a:solidFill>
            </a:endParaRPr>
          </a:p>
        </p:txBody>
      </p:sp>
      <p:sp>
        <p:nvSpPr>
          <p:cNvPr id="3" name="TextBox 2"/>
          <p:cNvSpPr txBox="1"/>
          <p:nvPr/>
        </p:nvSpPr>
        <p:spPr>
          <a:xfrm>
            <a:off x="322786" y="1089967"/>
            <a:ext cx="1612340" cy="461665"/>
          </a:xfrm>
          <a:prstGeom prst="rect">
            <a:avLst/>
          </a:prstGeom>
          <a:noFill/>
        </p:spPr>
        <p:txBody>
          <a:bodyPr wrap="none" rtlCol="0">
            <a:spAutoFit/>
          </a:bodyPr>
          <a:lstStyle/>
          <a:p>
            <a:r>
              <a:rPr lang="en-US" sz="2400" dirty="0" smtClean="0">
                <a:solidFill>
                  <a:srgbClr val="FFFFFF"/>
                </a:solidFill>
              </a:rPr>
              <a:t>Documents</a:t>
            </a:r>
            <a:endParaRPr lang="en-US" sz="2400" dirty="0">
              <a:solidFill>
                <a:srgbClr val="FFFFFF"/>
              </a:solidFill>
            </a:endParaRPr>
          </a:p>
        </p:txBody>
      </p:sp>
      <p:sp>
        <p:nvSpPr>
          <p:cNvPr id="4" name="TextBox 3"/>
          <p:cNvSpPr txBox="1"/>
          <p:nvPr/>
        </p:nvSpPr>
        <p:spPr>
          <a:xfrm>
            <a:off x="322786" y="2239017"/>
            <a:ext cx="2453767" cy="461665"/>
          </a:xfrm>
          <a:prstGeom prst="rect">
            <a:avLst/>
          </a:prstGeom>
          <a:noFill/>
        </p:spPr>
        <p:txBody>
          <a:bodyPr wrap="none" rtlCol="0">
            <a:spAutoFit/>
          </a:bodyPr>
          <a:lstStyle/>
          <a:p>
            <a:r>
              <a:rPr lang="en-US" sz="2400" dirty="0" smtClean="0">
                <a:solidFill>
                  <a:srgbClr val="FFFFFF"/>
                </a:solidFill>
              </a:rPr>
              <a:t>Active Documents</a:t>
            </a:r>
            <a:endParaRPr lang="en-US" sz="2400" dirty="0">
              <a:solidFill>
                <a:srgbClr val="FFFFFF"/>
              </a:solidFill>
            </a:endParaRPr>
          </a:p>
        </p:txBody>
      </p:sp>
      <p:sp>
        <p:nvSpPr>
          <p:cNvPr id="5" name="TextBox 4"/>
          <p:cNvSpPr txBox="1"/>
          <p:nvPr/>
        </p:nvSpPr>
        <p:spPr>
          <a:xfrm>
            <a:off x="322786" y="3388067"/>
            <a:ext cx="1402948" cy="461665"/>
          </a:xfrm>
          <a:prstGeom prst="rect">
            <a:avLst/>
          </a:prstGeom>
          <a:noFill/>
        </p:spPr>
        <p:txBody>
          <a:bodyPr wrap="none" rtlCol="0">
            <a:spAutoFit/>
          </a:bodyPr>
          <a:lstStyle/>
          <a:p>
            <a:r>
              <a:rPr lang="en-US" sz="2400" dirty="0" smtClean="0">
                <a:solidFill>
                  <a:srgbClr val="FFFFFF"/>
                </a:solidFill>
              </a:rPr>
              <a:t>Discovery</a:t>
            </a:r>
            <a:endParaRPr lang="en-US" sz="2400" dirty="0">
              <a:solidFill>
                <a:srgbClr val="FFFFFF"/>
              </a:solidFill>
            </a:endParaRPr>
          </a:p>
        </p:txBody>
      </p:sp>
      <p:sp>
        <p:nvSpPr>
          <p:cNvPr id="6" name="TextBox 5"/>
          <p:cNvSpPr txBox="1"/>
          <p:nvPr/>
        </p:nvSpPr>
        <p:spPr>
          <a:xfrm>
            <a:off x="322786" y="4537117"/>
            <a:ext cx="771966" cy="461665"/>
          </a:xfrm>
          <a:prstGeom prst="rect">
            <a:avLst/>
          </a:prstGeom>
          <a:noFill/>
        </p:spPr>
        <p:txBody>
          <a:bodyPr wrap="none" rtlCol="0">
            <a:spAutoFit/>
          </a:bodyPr>
          <a:lstStyle/>
          <a:p>
            <a:r>
              <a:rPr lang="en-US" sz="2400" dirty="0" smtClean="0">
                <a:solidFill>
                  <a:srgbClr val="FFFFFF"/>
                </a:solidFill>
              </a:rPr>
              <a:t>Data</a:t>
            </a:r>
            <a:endParaRPr lang="en-US" sz="2400" dirty="0">
              <a:solidFill>
                <a:srgbClr val="FFFFFF"/>
              </a:solidFill>
            </a:endParaRPr>
          </a:p>
        </p:txBody>
      </p:sp>
      <p:sp>
        <p:nvSpPr>
          <p:cNvPr id="7" name="TextBox 6"/>
          <p:cNvSpPr txBox="1"/>
          <p:nvPr/>
        </p:nvSpPr>
        <p:spPr>
          <a:xfrm>
            <a:off x="322786" y="5686168"/>
            <a:ext cx="1572065" cy="461665"/>
          </a:xfrm>
          <a:prstGeom prst="rect">
            <a:avLst/>
          </a:prstGeom>
          <a:noFill/>
        </p:spPr>
        <p:txBody>
          <a:bodyPr wrap="none" rtlCol="0">
            <a:spAutoFit/>
          </a:bodyPr>
          <a:lstStyle/>
          <a:p>
            <a:r>
              <a:rPr lang="en-US" sz="2400" dirty="0" smtClean="0">
                <a:solidFill>
                  <a:srgbClr val="FFFFFF"/>
                </a:solidFill>
              </a:rPr>
              <a:t>Knowledge</a:t>
            </a:r>
            <a:endParaRPr lang="en-US" sz="2400" dirty="0">
              <a:solidFill>
                <a:srgbClr val="FFFFFF"/>
              </a:solidFill>
            </a:endParaRPr>
          </a:p>
        </p:txBody>
      </p:sp>
      <p:grpSp>
        <p:nvGrpSpPr>
          <p:cNvPr id="8" name="Group 7"/>
          <p:cNvGrpSpPr/>
          <p:nvPr/>
        </p:nvGrpSpPr>
        <p:grpSpPr>
          <a:xfrm>
            <a:off x="4353448" y="762002"/>
            <a:ext cx="1434358" cy="1079992"/>
            <a:chOff x="3898902" y="1587502"/>
            <a:chExt cx="1434358" cy="1079992"/>
          </a:xfrm>
        </p:grpSpPr>
        <p:grpSp>
          <p:nvGrpSpPr>
            <p:cNvPr id="9" name="Group 8"/>
            <p:cNvGrpSpPr/>
            <p:nvPr/>
          </p:nvGrpSpPr>
          <p:grpSpPr>
            <a:xfrm>
              <a:off x="3898902" y="1936753"/>
              <a:ext cx="727878" cy="730741"/>
              <a:chOff x="3898900" y="1828800"/>
              <a:chExt cx="1727998" cy="1727200"/>
            </a:xfrm>
          </p:grpSpPr>
          <p:sp>
            <p:nvSpPr>
              <p:cNvPr id="20" name="Folded Corner 19"/>
              <p:cNvSpPr/>
              <p:nvPr/>
            </p:nvSpPr>
            <p:spPr>
              <a:xfrm>
                <a:off x="4660900" y="2089150"/>
                <a:ext cx="304800" cy="495300"/>
              </a:xfrm>
              <a:prstGeom prst="foldedCorner">
                <a:avLst/>
              </a:prstGeom>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Folded Corner 20"/>
              <p:cNvSpPr/>
              <p:nvPr/>
            </p:nvSpPr>
            <p:spPr>
              <a:xfrm>
                <a:off x="4279900" y="2584450"/>
                <a:ext cx="304800" cy="495300"/>
              </a:xfrm>
              <a:prstGeom prst="foldedCorner">
                <a:avLst/>
              </a:prstGeom>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Folded Corner 21"/>
              <p:cNvSpPr/>
              <p:nvPr/>
            </p:nvSpPr>
            <p:spPr>
              <a:xfrm>
                <a:off x="4813300" y="2768600"/>
                <a:ext cx="304800" cy="495300"/>
              </a:xfrm>
              <a:prstGeom prst="foldedCorner">
                <a:avLst/>
              </a:prstGeom>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3" name="Straight Arrow Connector 22"/>
              <p:cNvCxnSpPr>
                <a:stCxn id="21" idx="0"/>
                <a:endCxn id="20" idx="1"/>
              </p:cNvCxnSpPr>
              <p:nvPr/>
            </p:nvCxnSpPr>
            <p:spPr>
              <a:xfrm flipV="1">
                <a:off x="4432300" y="2336800"/>
                <a:ext cx="228600" cy="247650"/>
              </a:xfrm>
              <a:prstGeom prst="straightConnector1">
                <a:avLst/>
              </a:prstGeom>
              <a:ln w="3175" cmpd="sng">
                <a:solidFill>
                  <a:srgbClr val="FFFFFF"/>
                </a:solidFill>
                <a:tailEnd type="arrow"/>
              </a:ln>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a:stCxn id="21" idx="3"/>
                <a:endCxn id="22" idx="1"/>
              </p:cNvCxnSpPr>
              <p:nvPr/>
            </p:nvCxnSpPr>
            <p:spPr>
              <a:xfrm>
                <a:off x="4584700" y="2832100"/>
                <a:ext cx="228600" cy="184150"/>
              </a:xfrm>
              <a:prstGeom prst="straightConnector1">
                <a:avLst/>
              </a:prstGeom>
              <a:ln w="3175" cmpd="sng">
                <a:solidFill>
                  <a:srgbClr val="FFFFFF"/>
                </a:solidFill>
                <a:tailEnd type="arrow"/>
              </a:ln>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a:stCxn id="22" idx="0"/>
                <a:endCxn id="20" idx="2"/>
              </p:cNvCxnSpPr>
              <p:nvPr/>
            </p:nvCxnSpPr>
            <p:spPr>
              <a:xfrm flipH="1" flipV="1">
                <a:off x="4813300" y="2584450"/>
                <a:ext cx="152400" cy="184150"/>
              </a:xfrm>
              <a:prstGeom prst="straightConnector1">
                <a:avLst/>
              </a:prstGeom>
              <a:ln w="3175" cmpd="sng">
                <a:solidFill>
                  <a:srgbClr val="FFFFFF"/>
                </a:solidFill>
                <a:tailEnd type="arrow"/>
              </a:ln>
            </p:spPr>
            <p:style>
              <a:lnRef idx="2">
                <a:schemeClr val="accent1"/>
              </a:lnRef>
              <a:fillRef idx="0">
                <a:schemeClr val="accent1"/>
              </a:fillRef>
              <a:effectRef idx="1">
                <a:schemeClr val="accent1"/>
              </a:effectRef>
              <a:fontRef idx="minor">
                <a:schemeClr val="tx1"/>
              </a:fontRef>
            </p:style>
          </p:cxnSp>
          <p:sp>
            <p:nvSpPr>
              <p:cNvPr id="26" name="Oval 25"/>
              <p:cNvSpPr/>
              <p:nvPr/>
            </p:nvSpPr>
            <p:spPr>
              <a:xfrm>
                <a:off x="3898900" y="1828800"/>
                <a:ext cx="1727998" cy="1727200"/>
              </a:xfrm>
              <a:prstGeom prst="ellipse">
                <a:avLst/>
              </a:prstGeom>
              <a:no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0" name="Group 9"/>
            <p:cNvGrpSpPr/>
            <p:nvPr/>
          </p:nvGrpSpPr>
          <p:grpSpPr>
            <a:xfrm>
              <a:off x="4605382" y="1587502"/>
              <a:ext cx="727878" cy="730741"/>
              <a:chOff x="3898900" y="1828800"/>
              <a:chExt cx="1727998" cy="1727200"/>
            </a:xfrm>
          </p:grpSpPr>
          <p:sp>
            <p:nvSpPr>
              <p:cNvPr id="13" name="Folded Corner 12"/>
              <p:cNvSpPr/>
              <p:nvPr/>
            </p:nvSpPr>
            <p:spPr>
              <a:xfrm>
                <a:off x="4660900" y="2089150"/>
                <a:ext cx="304800" cy="495300"/>
              </a:xfrm>
              <a:prstGeom prst="foldedCorner">
                <a:avLst/>
              </a:prstGeom>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Folded Corner 13"/>
              <p:cNvSpPr/>
              <p:nvPr/>
            </p:nvSpPr>
            <p:spPr>
              <a:xfrm>
                <a:off x="4279900" y="2584450"/>
                <a:ext cx="304800" cy="495300"/>
              </a:xfrm>
              <a:prstGeom prst="foldedCorner">
                <a:avLst/>
              </a:prstGeom>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Folded Corner 14"/>
              <p:cNvSpPr/>
              <p:nvPr/>
            </p:nvSpPr>
            <p:spPr>
              <a:xfrm>
                <a:off x="4813300" y="2768600"/>
                <a:ext cx="304800" cy="495300"/>
              </a:xfrm>
              <a:prstGeom prst="foldedCorner">
                <a:avLst/>
              </a:prstGeom>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6" name="Straight Arrow Connector 15"/>
              <p:cNvCxnSpPr>
                <a:stCxn id="14" idx="0"/>
                <a:endCxn id="13" idx="1"/>
              </p:cNvCxnSpPr>
              <p:nvPr/>
            </p:nvCxnSpPr>
            <p:spPr>
              <a:xfrm flipV="1">
                <a:off x="4432300" y="2336800"/>
                <a:ext cx="228600" cy="247650"/>
              </a:xfrm>
              <a:prstGeom prst="straightConnector1">
                <a:avLst/>
              </a:prstGeom>
              <a:ln w="3175" cmpd="sng">
                <a:solidFill>
                  <a:srgbClr val="FFFFFF"/>
                </a:solidFill>
                <a:tailEnd type="arrow"/>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a:stCxn id="14" idx="3"/>
                <a:endCxn id="15" idx="1"/>
              </p:cNvCxnSpPr>
              <p:nvPr/>
            </p:nvCxnSpPr>
            <p:spPr>
              <a:xfrm>
                <a:off x="4584700" y="2832100"/>
                <a:ext cx="228600" cy="184150"/>
              </a:xfrm>
              <a:prstGeom prst="straightConnector1">
                <a:avLst/>
              </a:prstGeom>
              <a:ln w="3175" cmpd="sng">
                <a:solidFill>
                  <a:srgbClr val="FFFFFF"/>
                </a:solidFill>
                <a:tailEnd type="arrow"/>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a:stCxn id="15" idx="0"/>
                <a:endCxn id="13" idx="2"/>
              </p:cNvCxnSpPr>
              <p:nvPr/>
            </p:nvCxnSpPr>
            <p:spPr>
              <a:xfrm flipH="1" flipV="1">
                <a:off x="4813300" y="2584450"/>
                <a:ext cx="152400" cy="184150"/>
              </a:xfrm>
              <a:prstGeom prst="straightConnector1">
                <a:avLst/>
              </a:prstGeom>
              <a:ln w="3175" cmpd="sng">
                <a:solidFill>
                  <a:srgbClr val="FFFFFF"/>
                </a:solidFill>
                <a:tailEnd type="arrow"/>
              </a:ln>
            </p:spPr>
            <p:style>
              <a:lnRef idx="2">
                <a:schemeClr val="accent1"/>
              </a:lnRef>
              <a:fillRef idx="0">
                <a:schemeClr val="accent1"/>
              </a:fillRef>
              <a:effectRef idx="1">
                <a:schemeClr val="accent1"/>
              </a:effectRef>
              <a:fontRef idx="minor">
                <a:schemeClr val="tx1"/>
              </a:fontRef>
            </p:style>
          </p:cxnSp>
          <p:sp>
            <p:nvSpPr>
              <p:cNvPr id="19" name="Oval 18"/>
              <p:cNvSpPr/>
              <p:nvPr/>
            </p:nvSpPr>
            <p:spPr>
              <a:xfrm>
                <a:off x="3898900" y="1828800"/>
                <a:ext cx="1727998" cy="1727200"/>
              </a:xfrm>
              <a:prstGeom prst="ellipse">
                <a:avLst/>
              </a:prstGeom>
              <a:no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cxnSp>
          <p:nvCxnSpPr>
            <p:cNvPr id="11" name="Straight Arrow Connector 10"/>
            <p:cNvCxnSpPr>
              <a:stCxn id="14" idx="1"/>
              <a:endCxn id="20" idx="3"/>
            </p:cNvCxnSpPr>
            <p:nvPr/>
          </p:nvCxnSpPr>
          <p:spPr>
            <a:xfrm flipH="1">
              <a:off x="4348266" y="2011977"/>
              <a:ext cx="417603" cy="139701"/>
            </a:xfrm>
            <a:prstGeom prst="straightConnector1">
              <a:avLst/>
            </a:prstGeom>
            <a:ln w="3175" cmpd="sng">
              <a:solidFill>
                <a:srgbClr val="FFFFFF"/>
              </a:solidFill>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a:stCxn id="22" idx="3"/>
              <a:endCxn id="15" idx="1"/>
            </p:cNvCxnSpPr>
            <p:nvPr/>
          </p:nvCxnSpPr>
          <p:spPr>
            <a:xfrm flipV="1">
              <a:off x="4412461" y="2089886"/>
              <a:ext cx="578090" cy="349251"/>
            </a:xfrm>
            <a:prstGeom prst="straightConnector1">
              <a:avLst/>
            </a:prstGeom>
            <a:ln w="3175" cmpd="sng">
              <a:solidFill>
                <a:srgbClr val="FFFFFF"/>
              </a:solidFill>
              <a:tailEnd type="arrow"/>
            </a:ln>
          </p:spPr>
          <p:style>
            <a:lnRef idx="2">
              <a:schemeClr val="accent1"/>
            </a:lnRef>
            <a:fillRef idx="0">
              <a:schemeClr val="accent1"/>
            </a:fillRef>
            <a:effectRef idx="1">
              <a:schemeClr val="accent1"/>
            </a:effectRef>
            <a:fontRef idx="minor">
              <a:schemeClr val="tx1"/>
            </a:fontRef>
          </p:style>
        </p:cxnSp>
      </p:grpSp>
      <p:grpSp>
        <p:nvGrpSpPr>
          <p:cNvPr id="27" name="Group 26"/>
          <p:cNvGrpSpPr/>
          <p:nvPr/>
        </p:nvGrpSpPr>
        <p:grpSpPr>
          <a:xfrm>
            <a:off x="4433017" y="1775524"/>
            <a:ext cx="1354789" cy="1244715"/>
            <a:chOff x="4350940" y="3290517"/>
            <a:chExt cx="1354789" cy="1244715"/>
          </a:xfrm>
        </p:grpSpPr>
        <p:grpSp>
          <p:nvGrpSpPr>
            <p:cNvPr id="28" name="Group 27"/>
            <p:cNvGrpSpPr>
              <a:grpSpLocks noChangeAspect="1"/>
            </p:cNvGrpSpPr>
            <p:nvPr/>
          </p:nvGrpSpPr>
          <p:grpSpPr>
            <a:xfrm>
              <a:off x="4350940" y="3795968"/>
              <a:ext cx="755983" cy="739264"/>
              <a:chOff x="4152897" y="4711255"/>
              <a:chExt cx="1115985" cy="1091306"/>
            </a:xfrm>
          </p:grpSpPr>
          <p:sp>
            <p:nvSpPr>
              <p:cNvPr id="38" name="Folded Corner 37"/>
              <p:cNvSpPr/>
              <p:nvPr/>
            </p:nvSpPr>
            <p:spPr>
              <a:xfrm>
                <a:off x="4317431" y="5125207"/>
                <a:ext cx="192585" cy="312951"/>
              </a:xfrm>
              <a:prstGeom prst="foldedCorner">
                <a:avLst/>
              </a:prstGeom>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Oval 38"/>
              <p:cNvSpPr>
                <a:spLocks noChangeAspect="1"/>
              </p:cNvSpPr>
              <p:nvPr/>
            </p:nvSpPr>
            <p:spPr>
              <a:xfrm>
                <a:off x="4152897" y="4711255"/>
                <a:ext cx="1115985" cy="1091306"/>
              </a:xfrm>
              <a:prstGeom prst="ellipse">
                <a:avLst/>
              </a:prstGeom>
              <a:no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 name="Can 39"/>
              <p:cNvSpPr/>
              <p:nvPr/>
            </p:nvSpPr>
            <p:spPr>
              <a:xfrm>
                <a:off x="4813300" y="5125207"/>
                <a:ext cx="373353" cy="312951"/>
              </a:xfrm>
              <a:prstGeom prst="can">
                <a:avLst/>
              </a:prstGeom>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41" name="Straight Arrow Connector 40"/>
              <p:cNvCxnSpPr>
                <a:stCxn id="38" idx="3"/>
                <a:endCxn id="40" idx="2"/>
              </p:cNvCxnSpPr>
              <p:nvPr/>
            </p:nvCxnSpPr>
            <p:spPr>
              <a:xfrm>
                <a:off x="4510016" y="5281683"/>
                <a:ext cx="303284" cy="0"/>
              </a:xfrm>
              <a:prstGeom prst="straightConnector1">
                <a:avLst/>
              </a:prstGeom>
              <a:ln w="3175" cmpd="sng">
                <a:solidFill>
                  <a:srgbClr val="FFFFFF"/>
                </a:solidFill>
                <a:headEnd type="arrow"/>
                <a:tailEnd type="arrow"/>
              </a:ln>
            </p:spPr>
            <p:style>
              <a:lnRef idx="2">
                <a:schemeClr val="accent1"/>
              </a:lnRef>
              <a:fillRef idx="0">
                <a:schemeClr val="accent1"/>
              </a:fillRef>
              <a:effectRef idx="1">
                <a:schemeClr val="accent1"/>
              </a:effectRef>
              <a:fontRef idx="minor">
                <a:schemeClr val="tx1"/>
              </a:fontRef>
            </p:style>
          </p:cxnSp>
        </p:grpSp>
        <p:grpSp>
          <p:nvGrpSpPr>
            <p:cNvPr id="29" name="Group 28"/>
            <p:cNvGrpSpPr/>
            <p:nvPr/>
          </p:nvGrpSpPr>
          <p:grpSpPr>
            <a:xfrm>
              <a:off x="4977851" y="3290517"/>
              <a:ext cx="727878" cy="730741"/>
              <a:chOff x="3898900" y="1828800"/>
              <a:chExt cx="1727998" cy="1727200"/>
            </a:xfrm>
          </p:grpSpPr>
          <p:sp>
            <p:nvSpPr>
              <p:cNvPr id="31" name="Folded Corner 30"/>
              <p:cNvSpPr/>
              <p:nvPr/>
            </p:nvSpPr>
            <p:spPr>
              <a:xfrm>
                <a:off x="4660900" y="2089150"/>
                <a:ext cx="304800" cy="495300"/>
              </a:xfrm>
              <a:prstGeom prst="foldedCorner">
                <a:avLst/>
              </a:prstGeom>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Folded Corner 31"/>
              <p:cNvSpPr/>
              <p:nvPr/>
            </p:nvSpPr>
            <p:spPr>
              <a:xfrm>
                <a:off x="4279900" y="2584450"/>
                <a:ext cx="304800" cy="495300"/>
              </a:xfrm>
              <a:prstGeom prst="foldedCorner">
                <a:avLst/>
              </a:prstGeom>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Folded Corner 32"/>
              <p:cNvSpPr/>
              <p:nvPr/>
            </p:nvSpPr>
            <p:spPr>
              <a:xfrm>
                <a:off x="4813300" y="2768600"/>
                <a:ext cx="304800" cy="495300"/>
              </a:xfrm>
              <a:prstGeom prst="foldedCorner">
                <a:avLst/>
              </a:prstGeom>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4" name="Straight Arrow Connector 33"/>
              <p:cNvCxnSpPr>
                <a:stCxn id="32" idx="0"/>
                <a:endCxn id="31" idx="1"/>
              </p:cNvCxnSpPr>
              <p:nvPr/>
            </p:nvCxnSpPr>
            <p:spPr>
              <a:xfrm flipV="1">
                <a:off x="4432300" y="2336800"/>
                <a:ext cx="228600" cy="247650"/>
              </a:xfrm>
              <a:prstGeom prst="straightConnector1">
                <a:avLst/>
              </a:prstGeom>
              <a:ln w="3175" cmpd="sng">
                <a:solidFill>
                  <a:srgbClr val="FFFFFF"/>
                </a:solidFill>
                <a:tailEnd type="arrow"/>
              </a:ln>
            </p:spPr>
            <p:style>
              <a:lnRef idx="2">
                <a:schemeClr val="accent1"/>
              </a:lnRef>
              <a:fillRef idx="0">
                <a:schemeClr val="accent1"/>
              </a:fillRef>
              <a:effectRef idx="1">
                <a:schemeClr val="accent1"/>
              </a:effectRef>
              <a:fontRef idx="minor">
                <a:schemeClr val="tx1"/>
              </a:fontRef>
            </p:style>
          </p:cxnSp>
          <p:cxnSp>
            <p:nvCxnSpPr>
              <p:cNvPr id="35" name="Straight Arrow Connector 34"/>
              <p:cNvCxnSpPr>
                <a:stCxn id="32" idx="3"/>
                <a:endCxn id="33" idx="1"/>
              </p:cNvCxnSpPr>
              <p:nvPr/>
            </p:nvCxnSpPr>
            <p:spPr>
              <a:xfrm>
                <a:off x="4584700" y="2832100"/>
                <a:ext cx="228600" cy="184150"/>
              </a:xfrm>
              <a:prstGeom prst="straightConnector1">
                <a:avLst/>
              </a:prstGeom>
              <a:ln w="3175" cmpd="sng">
                <a:solidFill>
                  <a:srgbClr val="FFFFFF"/>
                </a:solidFill>
                <a:tailEnd type="arrow"/>
              </a:ln>
            </p:spPr>
            <p:style>
              <a:lnRef idx="2">
                <a:schemeClr val="accent1"/>
              </a:lnRef>
              <a:fillRef idx="0">
                <a:schemeClr val="accent1"/>
              </a:fillRef>
              <a:effectRef idx="1">
                <a:schemeClr val="accent1"/>
              </a:effectRef>
              <a:fontRef idx="minor">
                <a:schemeClr val="tx1"/>
              </a:fontRef>
            </p:style>
          </p:cxnSp>
          <p:cxnSp>
            <p:nvCxnSpPr>
              <p:cNvPr id="36" name="Straight Arrow Connector 35"/>
              <p:cNvCxnSpPr>
                <a:stCxn id="33" idx="0"/>
                <a:endCxn id="31" idx="2"/>
              </p:cNvCxnSpPr>
              <p:nvPr/>
            </p:nvCxnSpPr>
            <p:spPr>
              <a:xfrm flipH="1" flipV="1">
                <a:off x="4813300" y="2584450"/>
                <a:ext cx="152400" cy="184150"/>
              </a:xfrm>
              <a:prstGeom prst="straightConnector1">
                <a:avLst/>
              </a:prstGeom>
              <a:ln w="3175" cmpd="sng">
                <a:solidFill>
                  <a:srgbClr val="FFFFFF"/>
                </a:solidFill>
                <a:tailEnd type="arrow"/>
              </a:ln>
            </p:spPr>
            <p:style>
              <a:lnRef idx="2">
                <a:schemeClr val="accent1"/>
              </a:lnRef>
              <a:fillRef idx="0">
                <a:schemeClr val="accent1"/>
              </a:fillRef>
              <a:effectRef idx="1">
                <a:schemeClr val="accent1"/>
              </a:effectRef>
              <a:fontRef idx="minor">
                <a:schemeClr val="tx1"/>
              </a:fontRef>
            </p:style>
          </p:cxnSp>
          <p:sp>
            <p:nvSpPr>
              <p:cNvPr id="37" name="Oval 36"/>
              <p:cNvSpPr/>
              <p:nvPr/>
            </p:nvSpPr>
            <p:spPr>
              <a:xfrm>
                <a:off x="3898900" y="1828800"/>
                <a:ext cx="1727998" cy="1727200"/>
              </a:xfrm>
              <a:prstGeom prst="ellipse">
                <a:avLst/>
              </a:prstGeom>
              <a:no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cxnSp>
          <p:nvCxnSpPr>
            <p:cNvPr id="30" name="Straight Arrow Connector 29"/>
            <p:cNvCxnSpPr>
              <a:stCxn id="32" idx="1"/>
              <a:endCxn id="38" idx="0"/>
            </p:cNvCxnSpPr>
            <p:nvPr/>
          </p:nvCxnSpPr>
          <p:spPr>
            <a:xfrm flipH="1">
              <a:off x="4527628" y="3714992"/>
              <a:ext cx="610710" cy="361392"/>
            </a:xfrm>
            <a:prstGeom prst="straightConnector1">
              <a:avLst/>
            </a:prstGeom>
            <a:ln w="3175" cmpd="sng">
              <a:solidFill>
                <a:srgbClr val="FFFFFF"/>
              </a:solidFill>
              <a:tailEnd type="arrow"/>
            </a:ln>
          </p:spPr>
          <p:style>
            <a:lnRef idx="2">
              <a:schemeClr val="accent1"/>
            </a:lnRef>
            <a:fillRef idx="0">
              <a:schemeClr val="accent1"/>
            </a:fillRef>
            <a:effectRef idx="1">
              <a:schemeClr val="accent1"/>
            </a:effectRef>
            <a:fontRef idx="minor">
              <a:schemeClr val="tx1"/>
            </a:fontRef>
          </p:style>
        </p:cxnSp>
      </p:grpSp>
      <p:grpSp>
        <p:nvGrpSpPr>
          <p:cNvPr id="67" name="Group 66"/>
          <p:cNvGrpSpPr/>
          <p:nvPr/>
        </p:nvGrpSpPr>
        <p:grpSpPr>
          <a:xfrm>
            <a:off x="3634546" y="2877569"/>
            <a:ext cx="2153260" cy="1244715"/>
            <a:chOff x="3263225" y="3153659"/>
            <a:chExt cx="2153260" cy="1244715"/>
          </a:xfrm>
        </p:grpSpPr>
        <p:grpSp>
          <p:nvGrpSpPr>
            <p:cNvPr id="42" name="Group 41"/>
            <p:cNvGrpSpPr/>
            <p:nvPr/>
          </p:nvGrpSpPr>
          <p:grpSpPr>
            <a:xfrm>
              <a:off x="4061696" y="3153659"/>
              <a:ext cx="1354789" cy="1244715"/>
              <a:chOff x="4350940" y="3290517"/>
              <a:chExt cx="1354789" cy="1244715"/>
            </a:xfrm>
          </p:grpSpPr>
          <p:grpSp>
            <p:nvGrpSpPr>
              <p:cNvPr id="43" name="Group 42"/>
              <p:cNvGrpSpPr>
                <a:grpSpLocks noChangeAspect="1"/>
              </p:cNvGrpSpPr>
              <p:nvPr/>
            </p:nvGrpSpPr>
            <p:grpSpPr>
              <a:xfrm>
                <a:off x="4350940" y="3795968"/>
                <a:ext cx="755983" cy="739264"/>
                <a:chOff x="4152897" y="4711255"/>
                <a:chExt cx="1115985" cy="1091306"/>
              </a:xfrm>
            </p:grpSpPr>
            <p:sp>
              <p:nvSpPr>
                <p:cNvPr id="53" name="Folded Corner 52"/>
                <p:cNvSpPr/>
                <p:nvPr/>
              </p:nvSpPr>
              <p:spPr>
                <a:xfrm>
                  <a:off x="4317431" y="5125207"/>
                  <a:ext cx="192585" cy="312951"/>
                </a:xfrm>
                <a:prstGeom prst="foldedCorner">
                  <a:avLst/>
                </a:prstGeom>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4" name="Oval 53"/>
                <p:cNvSpPr>
                  <a:spLocks noChangeAspect="1"/>
                </p:cNvSpPr>
                <p:nvPr/>
              </p:nvSpPr>
              <p:spPr>
                <a:xfrm>
                  <a:off x="4152897" y="4711255"/>
                  <a:ext cx="1115985" cy="1091306"/>
                </a:xfrm>
                <a:prstGeom prst="ellipse">
                  <a:avLst/>
                </a:prstGeom>
                <a:no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5" name="Can 54"/>
                <p:cNvSpPr/>
                <p:nvPr/>
              </p:nvSpPr>
              <p:spPr>
                <a:xfrm>
                  <a:off x="4813300" y="5125207"/>
                  <a:ext cx="373353" cy="312951"/>
                </a:xfrm>
                <a:prstGeom prst="can">
                  <a:avLst/>
                </a:prstGeom>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56" name="Straight Arrow Connector 55"/>
                <p:cNvCxnSpPr>
                  <a:stCxn id="53" idx="3"/>
                  <a:endCxn id="55" idx="2"/>
                </p:cNvCxnSpPr>
                <p:nvPr/>
              </p:nvCxnSpPr>
              <p:spPr>
                <a:xfrm>
                  <a:off x="4510016" y="5281683"/>
                  <a:ext cx="303284" cy="0"/>
                </a:xfrm>
                <a:prstGeom prst="straightConnector1">
                  <a:avLst/>
                </a:prstGeom>
                <a:ln w="3175" cmpd="sng">
                  <a:solidFill>
                    <a:srgbClr val="FFFFFF"/>
                  </a:solidFill>
                  <a:headEnd type="arrow"/>
                  <a:tailEnd type="arrow"/>
                </a:ln>
              </p:spPr>
              <p:style>
                <a:lnRef idx="2">
                  <a:schemeClr val="accent1"/>
                </a:lnRef>
                <a:fillRef idx="0">
                  <a:schemeClr val="accent1"/>
                </a:fillRef>
                <a:effectRef idx="1">
                  <a:schemeClr val="accent1"/>
                </a:effectRef>
                <a:fontRef idx="minor">
                  <a:schemeClr val="tx1"/>
                </a:fontRef>
              </p:style>
            </p:cxnSp>
          </p:grpSp>
          <p:grpSp>
            <p:nvGrpSpPr>
              <p:cNvPr id="44" name="Group 43"/>
              <p:cNvGrpSpPr/>
              <p:nvPr/>
            </p:nvGrpSpPr>
            <p:grpSpPr>
              <a:xfrm>
                <a:off x="4977851" y="3290517"/>
                <a:ext cx="727878" cy="730741"/>
                <a:chOff x="3898900" y="1828800"/>
                <a:chExt cx="1727998" cy="1727200"/>
              </a:xfrm>
            </p:grpSpPr>
            <p:sp>
              <p:nvSpPr>
                <p:cNvPr id="46" name="Folded Corner 45"/>
                <p:cNvSpPr/>
                <p:nvPr/>
              </p:nvSpPr>
              <p:spPr>
                <a:xfrm>
                  <a:off x="4660900" y="2089150"/>
                  <a:ext cx="304800" cy="495300"/>
                </a:xfrm>
                <a:prstGeom prst="foldedCorner">
                  <a:avLst/>
                </a:prstGeom>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 name="Folded Corner 46"/>
                <p:cNvSpPr/>
                <p:nvPr/>
              </p:nvSpPr>
              <p:spPr>
                <a:xfrm>
                  <a:off x="4279900" y="2584450"/>
                  <a:ext cx="304800" cy="495300"/>
                </a:xfrm>
                <a:prstGeom prst="foldedCorner">
                  <a:avLst/>
                </a:prstGeom>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8" name="Folded Corner 47"/>
                <p:cNvSpPr/>
                <p:nvPr/>
              </p:nvSpPr>
              <p:spPr>
                <a:xfrm>
                  <a:off x="4813300" y="2768600"/>
                  <a:ext cx="304800" cy="495300"/>
                </a:xfrm>
                <a:prstGeom prst="foldedCorner">
                  <a:avLst/>
                </a:prstGeom>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49" name="Straight Arrow Connector 48"/>
                <p:cNvCxnSpPr>
                  <a:stCxn id="47" idx="0"/>
                  <a:endCxn id="46" idx="1"/>
                </p:cNvCxnSpPr>
                <p:nvPr/>
              </p:nvCxnSpPr>
              <p:spPr>
                <a:xfrm flipV="1">
                  <a:off x="4432300" y="2336800"/>
                  <a:ext cx="228600" cy="247650"/>
                </a:xfrm>
                <a:prstGeom prst="straightConnector1">
                  <a:avLst/>
                </a:prstGeom>
                <a:ln w="3175" cmpd="sng">
                  <a:solidFill>
                    <a:srgbClr val="FFFFFF"/>
                  </a:solidFill>
                  <a:tailEnd type="arrow"/>
                </a:ln>
              </p:spPr>
              <p:style>
                <a:lnRef idx="2">
                  <a:schemeClr val="accent1"/>
                </a:lnRef>
                <a:fillRef idx="0">
                  <a:schemeClr val="accent1"/>
                </a:fillRef>
                <a:effectRef idx="1">
                  <a:schemeClr val="accent1"/>
                </a:effectRef>
                <a:fontRef idx="minor">
                  <a:schemeClr val="tx1"/>
                </a:fontRef>
              </p:style>
            </p:cxnSp>
            <p:cxnSp>
              <p:nvCxnSpPr>
                <p:cNvPr id="50" name="Straight Arrow Connector 49"/>
                <p:cNvCxnSpPr>
                  <a:stCxn id="47" idx="3"/>
                  <a:endCxn id="48" idx="1"/>
                </p:cNvCxnSpPr>
                <p:nvPr/>
              </p:nvCxnSpPr>
              <p:spPr>
                <a:xfrm>
                  <a:off x="4584700" y="2832100"/>
                  <a:ext cx="228600" cy="184150"/>
                </a:xfrm>
                <a:prstGeom prst="straightConnector1">
                  <a:avLst/>
                </a:prstGeom>
                <a:ln w="3175" cmpd="sng">
                  <a:solidFill>
                    <a:srgbClr val="FFFFFF"/>
                  </a:solidFill>
                  <a:tailEnd type="arrow"/>
                </a:ln>
              </p:spPr>
              <p:style>
                <a:lnRef idx="2">
                  <a:schemeClr val="accent1"/>
                </a:lnRef>
                <a:fillRef idx="0">
                  <a:schemeClr val="accent1"/>
                </a:fillRef>
                <a:effectRef idx="1">
                  <a:schemeClr val="accent1"/>
                </a:effectRef>
                <a:fontRef idx="minor">
                  <a:schemeClr val="tx1"/>
                </a:fontRef>
              </p:style>
            </p:cxnSp>
            <p:cxnSp>
              <p:nvCxnSpPr>
                <p:cNvPr id="51" name="Straight Arrow Connector 50"/>
                <p:cNvCxnSpPr>
                  <a:stCxn id="48" idx="0"/>
                  <a:endCxn id="46" idx="2"/>
                </p:cNvCxnSpPr>
                <p:nvPr/>
              </p:nvCxnSpPr>
              <p:spPr>
                <a:xfrm flipH="1" flipV="1">
                  <a:off x="4813300" y="2584450"/>
                  <a:ext cx="152400" cy="184150"/>
                </a:xfrm>
                <a:prstGeom prst="straightConnector1">
                  <a:avLst/>
                </a:prstGeom>
                <a:ln w="3175" cmpd="sng">
                  <a:solidFill>
                    <a:srgbClr val="FFFFFF"/>
                  </a:solidFill>
                  <a:tailEnd type="arrow"/>
                </a:ln>
              </p:spPr>
              <p:style>
                <a:lnRef idx="2">
                  <a:schemeClr val="accent1"/>
                </a:lnRef>
                <a:fillRef idx="0">
                  <a:schemeClr val="accent1"/>
                </a:fillRef>
                <a:effectRef idx="1">
                  <a:schemeClr val="accent1"/>
                </a:effectRef>
                <a:fontRef idx="minor">
                  <a:schemeClr val="tx1"/>
                </a:fontRef>
              </p:style>
            </p:cxnSp>
            <p:sp>
              <p:nvSpPr>
                <p:cNvPr id="52" name="Oval 51"/>
                <p:cNvSpPr/>
                <p:nvPr/>
              </p:nvSpPr>
              <p:spPr>
                <a:xfrm>
                  <a:off x="3898900" y="1828800"/>
                  <a:ext cx="1727998" cy="1727200"/>
                </a:xfrm>
                <a:prstGeom prst="ellipse">
                  <a:avLst/>
                </a:prstGeom>
                <a:no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cxnSp>
            <p:nvCxnSpPr>
              <p:cNvPr id="45" name="Straight Arrow Connector 44"/>
              <p:cNvCxnSpPr>
                <a:stCxn id="47" idx="1"/>
                <a:endCxn id="53" idx="0"/>
              </p:cNvCxnSpPr>
              <p:nvPr/>
            </p:nvCxnSpPr>
            <p:spPr>
              <a:xfrm flipH="1">
                <a:off x="4527628" y="3714992"/>
                <a:ext cx="610710" cy="361392"/>
              </a:xfrm>
              <a:prstGeom prst="straightConnector1">
                <a:avLst/>
              </a:prstGeom>
              <a:ln w="3175" cmpd="sng">
                <a:solidFill>
                  <a:srgbClr val="FFFFFF"/>
                </a:solidFill>
                <a:tailEnd type="arrow"/>
              </a:ln>
            </p:spPr>
            <p:style>
              <a:lnRef idx="2">
                <a:schemeClr val="accent1"/>
              </a:lnRef>
              <a:fillRef idx="0">
                <a:schemeClr val="accent1"/>
              </a:fillRef>
              <a:effectRef idx="1">
                <a:schemeClr val="accent1"/>
              </a:effectRef>
              <a:fontRef idx="minor">
                <a:schemeClr val="tx1"/>
              </a:fontRef>
            </p:style>
          </p:cxnSp>
        </p:grpSp>
        <p:grpSp>
          <p:nvGrpSpPr>
            <p:cNvPr id="57" name="Group 56"/>
            <p:cNvGrpSpPr/>
            <p:nvPr/>
          </p:nvGrpSpPr>
          <p:grpSpPr>
            <a:xfrm>
              <a:off x="3263225" y="3682909"/>
              <a:ext cx="707886" cy="640550"/>
              <a:chOff x="3022600" y="3894681"/>
              <a:chExt cx="707886" cy="640550"/>
            </a:xfrm>
          </p:grpSpPr>
          <p:sp>
            <p:nvSpPr>
              <p:cNvPr id="58" name="Rounded Rectangle 57"/>
              <p:cNvSpPr/>
              <p:nvPr/>
            </p:nvSpPr>
            <p:spPr>
              <a:xfrm>
                <a:off x="3111500" y="3897676"/>
                <a:ext cx="393700" cy="637555"/>
              </a:xfrm>
              <a:prstGeom prst="roundRect">
                <a:avLst/>
              </a:prstGeom>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9" name="TextBox 58"/>
              <p:cNvSpPr txBox="1"/>
              <p:nvPr/>
            </p:nvSpPr>
            <p:spPr>
              <a:xfrm rot="5400000">
                <a:off x="3147943" y="3769338"/>
                <a:ext cx="457200" cy="707886"/>
              </a:xfrm>
              <a:prstGeom prst="rect">
                <a:avLst/>
              </a:prstGeom>
              <a:noFill/>
            </p:spPr>
            <p:txBody>
              <a:bodyPr wrap="square" rtlCol="0">
                <a:spAutoFit/>
              </a:bodyPr>
              <a:lstStyle/>
              <a:p>
                <a:r>
                  <a:rPr lang="en-US" sz="4000" dirty="0" smtClean="0">
                    <a:solidFill>
                      <a:srgbClr val="FFFFFF"/>
                    </a:solidFill>
                  </a:rPr>
                  <a:t>☌</a:t>
                </a:r>
                <a:endParaRPr lang="en-US" sz="4000" dirty="0">
                  <a:solidFill>
                    <a:srgbClr val="FFFFFF"/>
                  </a:solidFill>
                </a:endParaRPr>
              </a:p>
            </p:txBody>
          </p:sp>
        </p:grpSp>
        <p:cxnSp>
          <p:nvCxnSpPr>
            <p:cNvPr id="61" name="Straight Arrow Connector 60"/>
            <p:cNvCxnSpPr>
              <a:endCxn id="53" idx="1"/>
            </p:cNvCxnSpPr>
            <p:nvPr/>
          </p:nvCxnSpPr>
          <p:spPr>
            <a:xfrm>
              <a:off x="3745825" y="4045525"/>
              <a:ext cx="427329"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63" name="Straight Arrow Connector 62"/>
            <p:cNvCxnSpPr>
              <a:endCxn id="47" idx="1"/>
            </p:cNvCxnSpPr>
            <p:nvPr/>
          </p:nvCxnSpPr>
          <p:spPr>
            <a:xfrm flipV="1">
              <a:off x="3745825" y="3578134"/>
              <a:ext cx="1103269" cy="36139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66" name="Straight Arrow Connector 65"/>
            <p:cNvCxnSpPr>
              <a:endCxn id="46" idx="1"/>
            </p:cNvCxnSpPr>
            <p:nvPr/>
          </p:nvCxnSpPr>
          <p:spPr>
            <a:xfrm flipV="1">
              <a:off x="3745825" y="3368583"/>
              <a:ext cx="1263756" cy="51581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grpSp>
        <p:nvGrpSpPr>
          <p:cNvPr id="160" name="Group 159"/>
          <p:cNvGrpSpPr/>
          <p:nvPr/>
        </p:nvGrpSpPr>
        <p:grpSpPr>
          <a:xfrm>
            <a:off x="3634546" y="3941514"/>
            <a:ext cx="2153260" cy="1303359"/>
            <a:chOff x="3314154" y="4140109"/>
            <a:chExt cx="2153260" cy="1303359"/>
          </a:xfrm>
        </p:grpSpPr>
        <p:sp>
          <p:nvSpPr>
            <p:cNvPr id="93" name="Oval 92"/>
            <p:cNvSpPr/>
            <p:nvPr/>
          </p:nvSpPr>
          <p:spPr>
            <a:xfrm>
              <a:off x="4726836" y="5179125"/>
              <a:ext cx="305175" cy="168884"/>
            </a:xfrm>
            <a:prstGeom prst="ellipse">
              <a:avLst/>
            </a:prstGeom>
            <a:gradFill>
              <a:gsLst>
                <a:gs pos="0">
                  <a:schemeClr val="accent3">
                    <a:lumMod val="60000"/>
                    <a:lumOff val="40000"/>
                  </a:schemeClr>
                </a:gs>
                <a:gs pos="100000">
                  <a:schemeClr val="accent3">
                    <a:lumMod val="40000"/>
                    <a:lumOff val="60000"/>
                  </a:schemeClr>
                </a:gs>
              </a:gsLst>
            </a:gra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68" name="Group 67"/>
            <p:cNvGrpSpPr/>
            <p:nvPr/>
          </p:nvGrpSpPr>
          <p:grpSpPr>
            <a:xfrm>
              <a:off x="3314154" y="4140109"/>
              <a:ext cx="2153260" cy="1244715"/>
              <a:chOff x="3263225" y="3153659"/>
              <a:chExt cx="2153260" cy="1244715"/>
            </a:xfrm>
          </p:grpSpPr>
          <p:grpSp>
            <p:nvGrpSpPr>
              <p:cNvPr id="69" name="Group 68"/>
              <p:cNvGrpSpPr/>
              <p:nvPr/>
            </p:nvGrpSpPr>
            <p:grpSpPr>
              <a:xfrm>
                <a:off x="4061696" y="3153659"/>
                <a:ext cx="1354789" cy="1244715"/>
                <a:chOff x="4350940" y="3290517"/>
                <a:chExt cx="1354789" cy="1244715"/>
              </a:xfrm>
            </p:grpSpPr>
            <p:grpSp>
              <p:nvGrpSpPr>
                <p:cNvPr id="76" name="Group 75"/>
                <p:cNvGrpSpPr>
                  <a:grpSpLocks noChangeAspect="1"/>
                </p:cNvGrpSpPr>
                <p:nvPr/>
              </p:nvGrpSpPr>
              <p:grpSpPr>
                <a:xfrm>
                  <a:off x="4350940" y="3795968"/>
                  <a:ext cx="755983" cy="739264"/>
                  <a:chOff x="4152897" y="4711255"/>
                  <a:chExt cx="1115985" cy="1091306"/>
                </a:xfrm>
              </p:grpSpPr>
              <p:sp>
                <p:nvSpPr>
                  <p:cNvPr id="86" name="Folded Corner 85"/>
                  <p:cNvSpPr/>
                  <p:nvPr/>
                </p:nvSpPr>
                <p:spPr>
                  <a:xfrm>
                    <a:off x="4317431" y="5125207"/>
                    <a:ext cx="192585" cy="312951"/>
                  </a:xfrm>
                  <a:prstGeom prst="foldedCorner">
                    <a:avLst/>
                  </a:prstGeom>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7" name="Oval 86"/>
                  <p:cNvSpPr>
                    <a:spLocks noChangeAspect="1"/>
                  </p:cNvSpPr>
                  <p:nvPr/>
                </p:nvSpPr>
                <p:spPr>
                  <a:xfrm>
                    <a:off x="4152897" y="4711255"/>
                    <a:ext cx="1115985" cy="1091306"/>
                  </a:xfrm>
                  <a:prstGeom prst="ellipse">
                    <a:avLst/>
                  </a:prstGeom>
                  <a:no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8" name="Can 87"/>
                  <p:cNvSpPr/>
                  <p:nvPr/>
                </p:nvSpPr>
                <p:spPr>
                  <a:xfrm>
                    <a:off x="4813300" y="5125207"/>
                    <a:ext cx="373353" cy="312951"/>
                  </a:xfrm>
                  <a:prstGeom prst="can">
                    <a:avLst/>
                  </a:prstGeom>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89" name="Straight Arrow Connector 88"/>
                  <p:cNvCxnSpPr>
                    <a:stCxn id="86" idx="3"/>
                    <a:endCxn id="88" idx="2"/>
                  </p:cNvCxnSpPr>
                  <p:nvPr/>
                </p:nvCxnSpPr>
                <p:spPr>
                  <a:xfrm>
                    <a:off x="4510016" y="5281683"/>
                    <a:ext cx="303284" cy="0"/>
                  </a:xfrm>
                  <a:prstGeom prst="straightConnector1">
                    <a:avLst/>
                  </a:prstGeom>
                  <a:ln w="3175" cmpd="sng">
                    <a:solidFill>
                      <a:srgbClr val="FFFFFF"/>
                    </a:solidFill>
                    <a:headEnd type="arrow"/>
                    <a:tailEnd type="arrow"/>
                  </a:ln>
                </p:spPr>
                <p:style>
                  <a:lnRef idx="2">
                    <a:schemeClr val="accent1"/>
                  </a:lnRef>
                  <a:fillRef idx="0">
                    <a:schemeClr val="accent1"/>
                  </a:fillRef>
                  <a:effectRef idx="1">
                    <a:schemeClr val="accent1"/>
                  </a:effectRef>
                  <a:fontRef idx="minor">
                    <a:schemeClr val="tx1"/>
                  </a:fontRef>
                </p:style>
              </p:cxnSp>
            </p:grpSp>
            <p:grpSp>
              <p:nvGrpSpPr>
                <p:cNvPr id="77" name="Group 76"/>
                <p:cNvGrpSpPr/>
                <p:nvPr/>
              </p:nvGrpSpPr>
              <p:grpSpPr>
                <a:xfrm>
                  <a:off x="4977851" y="3290517"/>
                  <a:ext cx="727878" cy="730741"/>
                  <a:chOff x="3898900" y="1828800"/>
                  <a:chExt cx="1727998" cy="1727200"/>
                </a:xfrm>
              </p:grpSpPr>
              <p:sp>
                <p:nvSpPr>
                  <p:cNvPr id="79" name="Folded Corner 78"/>
                  <p:cNvSpPr/>
                  <p:nvPr/>
                </p:nvSpPr>
                <p:spPr>
                  <a:xfrm>
                    <a:off x="4660900" y="2089150"/>
                    <a:ext cx="304800" cy="495300"/>
                  </a:xfrm>
                  <a:prstGeom prst="foldedCorner">
                    <a:avLst/>
                  </a:prstGeom>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0" name="Folded Corner 79"/>
                  <p:cNvSpPr/>
                  <p:nvPr/>
                </p:nvSpPr>
                <p:spPr>
                  <a:xfrm>
                    <a:off x="4279900" y="2584450"/>
                    <a:ext cx="304800" cy="495300"/>
                  </a:xfrm>
                  <a:prstGeom prst="foldedCorner">
                    <a:avLst/>
                  </a:prstGeom>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1" name="Folded Corner 80"/>
                  <p:cNvSpPr/>
                  <p:nvPr/>
                </p:nvSpPr>
                <p:spPr>
                  <a:xfrm>
                    <a:off x="4813300" y="2768600"/>
                    <a:ext cx="304800" cy="495300"/>
                  </a:xfrm>
                  <a:prstGeom prst="foldedCorner">
                    <a:avLst/>
                  </a:prstGeom>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82" name="Straight Arrow Connector 81"/>
                  <p:cNvCxnSpPr>
                    <a:stCxn id="80" idx="0"/>
                    <a:endCxn id="79" idx="1"/>
                  </p:cNvCxnSpPr>
                  <p:nvPr/>
                </p:nvCxnSpPr>
                <p:spPr>
                  <a:xfrm flipV="1">
                    <a:off x="4432300" y="2336800"/>
                    <a:ext cx="228600" cy="247650"/>
                  </a:xfrm>
                  <a:prstGeom prst="straightConnector1">
                    <a:avLst/>
                  </a:prstGeom>
                  <a:ln w="3175" cmpd="sng">
                    <a:solidFill>
                      <a:srgbClr val="FFFFFF"/>
                    </a:solidFill>
                    <a:tailEnd type="arrow"/>
                  </a:ln>
                </p:spPr>
                <p:style>
                  <a:lnRef idx="2">
                    <a:schemeClr val="accent1"/>
                  </a:lnRef>
                  <a:fillRef idx="0">
                    <a:schemeClr val="accent1"/>
                  </a:fillRef>
                  <a:effectRef idx="1">
                    <a:schemeClr val="accent1"/>
                  </a:effectRef>
                  <a:fontRef idx="minor">
                    <a:schemeClr val="tx1"/>
                  </a:fontRef>
                </p:style>
              </p:cxnSp>
              <p:cxnSp>
                <p:nvCxnSpPr>
                  <p:cNvPr id="83" name="Straight Arrow Connector 82"/>
                  <p:cNvCxnSpPr>
                    <a:stCxn id="80" idx="3"/>
                    <a:endCxn id="81" idx="1"/>
                  </p:cNvCxnSpPr>
                  <p:nvPr/>
                </p:nvCxnSpPr>
                <p:spPr>
                  <a:xfrm>
                    <a:off x="4584700" y="2832100"/>
                    <a:ext cx="228600" cy="184150"/>
                  </a:xfrm>
                  <a:prstGeom prst="straightConnector1">
                    <a:avLst/>
                  </a:prstGeom>
                  <a:ln w="3175" cmpd="sng">
                    <a:solidFill>
                      <a:srgbClr val="FFFFFF"/>
                    </a:solidFill>
                    <a:tailEnd type="arrow"/>
                  </a:ln>
                </p:spPr>
                <p:style>
                  <a:lnRef idx="2">
                    <a:schemeClr val="accent1"/>
                  </a:lnRef>
                  <a:fillRef idx="0">
                    <a:schemeClr val="accent1"/>
                  </a:fillRef>
                  <a:effectRef idx="1">
                    <a:schemeClr val="accent1"/>
                  </a:effectRef>
                  <a:fontRef idx="minor">
                    <a:schemeClr val="tx1"/>
                  </a:fontRef>
                </p:style>
              </p:cxnSp>
              <p:cxnSp>
                <p:nvCxnSpPr>
                  <p:cNvPr id="84" name="Straight Arrow Connector 83"/>
                  <p:cNvCxnSpPr>
                    <a:stCxn id="81" idx="0"/>
                    <a:endCxn id="79" idx="2"/>
                  </p:cNvCxnSpPr>
                  <p:nvPr/>
                </p:nvCxnSpPr>
                <p:spPr>
                  <a:xfrm flipH="1" flipV="1">
                    <a:off x="4813300" y="2584450"/>
                    <a:ext cx="152400" cy="184150"/>
                  </a:xfrm>
                  <a:prstGeom prst="straightConnector1">
                    <a:avLst/>
                  </a:prstGeom>
                  <a:ln w="3175" cmpd="sng">
                    <a:solidFill>
                      <a:srgbClr val="FFFFFF"/>
                    </a:solidFill>
                    <a:tailEnd type="arrow"/>
                  </a:ln>
                </p:spPr>
                <p:style>
                  <a:lnRef idx="2">
                    <a:schemeClr val="accent1"/>
                  </a:lnRef>
                  <a:fillRef idx="0">
                    <a:schemeClr val="accent1"/>
                  </a:fillRef>
                  <a:effectRef idx="1">
                    <a:schemeClr val="accent1"/>
                  </a:effectRef>
                  <a:fontRef idx="minor">
                    <a:schemeClr val="tx1"/>
                  </a:fontRef>
                </p:style>
              </p:cxnSp>
              <p:sp>
                <p:nvSpPr>
                  <p:cNvPr id="85" name="Oval 84"/>
                  <p:cNvSpPr/>
                  <p:nvPr/>
                </p:nvSpPr>
                <p:spPr>
                  <a:xfrm>
                    <a:off x="3898900" y="1828800"/>
                    <a:ext cx="1727998" cy="1727200"/>
                  </a:xfrm>
                  <a:prstGeom prst="ellipse">
                    <a:avLst/>
                  </a:prstGeom>
                  <a:no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cxnSp>
              <p:nvCxnSpPr>
                <p:cNvPr id="78" name="Straight Arrow Connector 77"/>
                <p:cNvCxnSpPr>
                  <a:stCxn id="80" idx="1"/>
                  <a:endCxn id="86" idx="0"/>
                </p:cNvCxnSpPr>
                <p:nvPr/>
              </p:nvCxnSpPr>
              <p:spPr>
                <a:xfrm flipH="1">
                  <a:off x="4527628" y="3714992"/>
                  <a:ext cx="610710" cy="361392"/>
                </a:xfrm>
                <a:prstGeom prst="straightConnector1">
                  <a:avLst/>
                </a:prstGeom>
                <a:ln w="3175" cmpd="sng">
                  <a:solidFill>
                    <a:srgbClr val="FFFFFF"/>
                  </a:solidFill>
                  <a:tailEnd type="arrow"/>
                </a:ln>
              </p:spPr>
              <p:style>
                <a:lnRef idx="2">
                  <a:schemeClr val="accent1"/>
                </a:lnRef>
                <a:fillRef idx="0">
                  <a:schemeClr val="accent1"/>
                </a:fillRef>
                <a:effectRef idx="1">
                  <a:schemeClr val="accent1"/>
                </a:effectRef>
                <a:fontRef idx="minor">
                  <a:schemeClr val="tx1"/>
                </a:fontRef>
              </p:style>
            </p:cxnSp>
          </p:grpSp>
          <p:grpSp>
            <p:nvGrpSpPr>
              <p:cNvPr id="70" name="Group 69"/>
              <p:cNvGrpSpPr/>
              <p:nvPr/>
            </p:nvGrpSpPr>
            <p:grpSpPr>
              <a:xfrm>
                <a:off x="3263225" y="3682909"/>
                <a:ext cx="707886" cy="640550"/>
                <a:chOff x="3022600" y="3894681"/>
                <a:chExt cx="707886" cy="640550"/>
              </a:xfrm>
            </p:grpSpPr>
            <p:sp>
              <p:nvSpPr>
                <p:cNvPr id="74" name="Rounded Rectangle 73"/>
                <p:cNvSpPr/>
                <p:nvPr/>
              </p:nvSpPr>
              <p:spPr>
                <a:xfrm>
                  <a:off x="3111500" y="3897676"/>
                  <a:ext cx="393700" cy="637555"/>
                </a:xfrm>
                <a:prstGeom prst="roundRect">
                  <a:avLst/>
                </a:prstGeom>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5" name="TextBox 74"/>
                <p:cNvSpPr txBox="1"/>
                <p:nvPr/>
              </p:nvSpPr>
              <p:spPr>
                <a:xfrm rot="5400000">
                  <a:off x="3147943" y="3769338"/>
                  <a:ext cx="457200" cy="707886"/>
                </a:xfrm>
                <a:prstGeom prst="rect">
                  <a:avLst/>
                </a:prstGeom>
                <a:noFill/>
              </p:spPr>
              <p:txBody>
                <a:bodyPr wrap="square" rtlCol="0">
                  <a:spAutoFit/>
                </a:bodyPr>
                <a:lstStyle/>
                <a:p>
                  <a:r>
                    <a:rPr lang="en-US" sz="4000" dirty="0" smtClean="0">
                      <a:solidFill>
                        <a:srgbClr val="FFFFFF"/>
                      </a:solidFill>
                    </a:rPr>
                    <a:t>☌</a:t>
                  </a:r>
                  <a:endParaRPr lang="en-US" sz="4000" dirty="0">
                    <a:solidFill>
                      <a:srgbClr val="FFFFFF"/>
                    </a:solidFill>
                  </a:endParaRPr>
                </a:p>
              </p:txBody>
            </p:sp>
          </p:grpSp>
          <p:cxnSp>
            <p:nvCxnSpPr>
              <p:cNvPr id="71" name="Straight Arrow Connector 70"/>
              <p:cNvCxnSpPr>
                <a:endCxn id="86" idx="1"/>
              </p:cNvCxnSpPr>
              <p:nvPr/>
            </p:nvCxnSpPr>
            <p:spPr>
              <a:xfrm>
                <a:off x="3745825" y="4045525"/>
                <a:ext cx="427329"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72" name="Straight Arrow Connector 71"/>
              <p:cNvCxnSpPr>
                <a:endCxn id="80" idx="1"/>
              </p:cNvCxnSpPr>
              <p:nvPr/>
            </p:nvCxnSpPr>
            <p:spPr>
              <a:xfrm flipV="1">
                <a:off x="3745825" y="3578134"/>
                <a:ext cx="1103269" cy="36139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73" name="Straight Arrow Connector 72"/>
              <p:cNvCxnSpPr>
                <a:endCxn id="79" idx="1"/>
              </p:cNvCxnSpPr>
              <p:nvPr/>
            </p:nvCxnSpPr>
            <p:spPr>
              <a:xfrm flipV="1">
                <a:off x="3745825" y="3368583"/>
                <a:ext cx="1263756" cy="51581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sp>
          <p:nvSpPr>
            <p:cNvPr id="90" name="Oval 89"/>
            <p:cNvSpPr/>
            <p:nvPr/>
          </p:nvSpPr>
          <p:spPr>
            <a:xfrm>
              <a:off x="5073210" y="4782493"/>
              <a:ext cx="305175" cy="168884"/>
            </a:xfrm>
            <a:prstGeom prst="ellipse">
              <a:avLst/>
            </a:prstGeom>
            <a:gradFill>
              <a:gsLst>
                <a:gs pos="0">
                  <a:schemeClr val="accent3">
                    <a:lumMod val="60000"/>
                    <a:lumOff val="40000"/>
                  </a:schemeClr>
                </a:gs>
                <a:gs pos="100000">
                  <a:schemeClr val="accent3">
                    <a:lumMod val="40000"/>
                    <a:lumOff val="60000"/>
                  </a:schemeClr>
                </a:gs>
              </a:gsLst>
            </a:gra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1" name="Oval 90"/>
            <p:cNvSpPr/>
            <p:nvPr/>
          </p:nvSpPr>
          <p:spPr>
            <a:xfrm>
              <a:off x="4461704" y="5214317"/>
              <a:ext cx="305175" cy="168884"/>
            </a:xfrm>
            <a:prstGeom prst="ellipse">
              <a:avLst/>
            </a:prstGeom>
            <a:gradFill>
              <a:gsLst>
                <a:gs pos="0">
                  <a:schemeClr val="accent3">
                    <a:lumMod val="60000"/>
                    <a:lumOff val="40000"/>
                  </a:schemeClr>
                </a:gs>
                <a:gs pos="100000">
                  <a:schemeClr val="accent3">
                    <a:lumMod val="40000"/>
                    <a:lumOff val="60000"/>
                  </a:schemeClr>
                </a:gs>
              </a:gsLst>
            </a:gra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2" name="Oval 91"/>
            <p:cNvSpPr/>
            <p:nvPr/>
          </p:nvSpPr>
          <p:spPr>
            <a:xfrm>
              <a:off x="4603383" y="5274584"/>
              <a:ext cx="305175" cy="168884"/>
            </a:xfrm>
            <a:prstGeom prst="ellipse">
              <a:avLst/>
            </a:prstGeom>
            <a:gradFill>
              <a:gsLst>
                <a:gs pos="0">
                  <a:schemeClr val="accent3">
                    <a:lumMod val="60000"/>
                    <a:lumOff val="40000"/>
                  </a:schemeClr>
                </a:gs>
                <a:gs pos="100000">
                  <a:schemeClr val="accent3">
                    <a:lumMod val="40000"/>
                    <a:lumOff val="60000"/>
                  </a:schemeClr>
                </a:gs>
              </a:gsLst>
            </a:gra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95" name="Straight Arrow Connector 94"/>
            <p:cNvCxnSpPr>
              <a:stCxn id="93" idx="0"/>
              <a:endCxn id="90" idx="4"/>
            </p:cNvCxnSpPr>
            <p:nvPr/>
          </p:nvCxnSpPr>
          <p:spPr>
            <a:xfrm flipV="1">
              <a:off x="4879424" y="4951377"/>
              <a:ext cx="346374" cy="227748"/>
            </a:xfrm>
            <a:prstGeom prst="straightConnector1">
              <a:avLst/>
            </a:prstGeom>
            <a:ln>
              <a:solidFill>
                <a:srgbClr val="83CD7F"/>
              </a:solidFill>
              <a:tailEnd type="arrow"/>
            </a:ln>
          </p:spPr>
          <p:style>
            <a:lnRef idx="2">
              <a:schemeClr val="accent1"/>
            </a:lnRef>
            <a:fillRef idx="0">
              <a:schemeClr val="accent1"/>
            </a:fillRef>
            <a:effectRef idx="1">
              <a:schemeClr val="accent1"/>
            </a:effectRef>
            <a:fontRef idx="minor">
              <a:schemeClr val="tx1"/>
            </a:fontRef>
          </p:style>
        </p:cxnSp>
        <p:cxnSp>
          <p:nvCxnSpPr>
            <p:cNvPr id="99" name="Curved Connector 98"/>
            <p:cNvCxnSpPr>
              <a:stCxn id="92" idx="4"/>
              <a:endCxn id="93" idx="6"/>
            </p:cNvCxnSpPr>
            <p:nvPr/>
          </p:nvCxnSpPr>
          <p:spPr>
            <a:xfrm rot="5400000" flipH="1" flipV="1">
              <a:off x="4804040" y="5215498"/>
              <a:ext cx="179901" cy="276040"/>
            </a:xfrm>
            <a:prstGeom prst="curvedConnector4">
              <a:avLst>
                <a:gd name="adj1" fmla="val -63535"/>
                <a:gd name="adj2" fmla="val 141406"/>
              </a:avLst>
            </a:prstGeom>
            <a:ln>
              <a:solidFill>
                <a:srgbClr val="83CD7F"/>
              </a:solidFill>
              <a:headEnd type="arrow"/>
              <a:tailEnd type="arrow"/>
            </a:ln>
          </p:spPr>
          <p:style>
            <a:lnRef idx="2">
              <a:schemeClr val="accent1"/>
            </a:lnRef>
            <a:fillRef idx="0">
              <a:schemeClr val="accent1"/>
            </a:fillRef>
            <a:effectRef idx="1">
              <a:schemeClr val="accent1"/>
            </a:effectRef>
            <a:fontRef idx="minor">
              <a:schemeClr val="tx1"/>
            </a:fontRef>
          </p:style>
        </p:cxnSp>
      </p:grpSp>
      <p:grpSp>
        <p:nvGrpSpPr>
          <p:cNvPr id="202" name="Group 52"/>
          <p:cNvGrpSpPr/>
          <p:nvPr/>
        </p:nvGrpSpPr>
        <p:grpSpPr>
          <a:xfrm>
            <a:off x="7704214" y="151536"/>
            <a:ext cx="907428" cy="731452"/>
            <a:chOff x="3722390" y="3832127"/>
            <a:chExt cx="1756373" cy="1415763"/>
          </a:xfrm>
          <a:solidFill>
            <a:srgbClr val="0070C0"/>
          </a:solidFill>
        </p:grpSpPr>
        <p:grpSp>
          <p:nvGrpSpPr>
            <p:cNvPr id="203" name="Group 35"/>
            <p:cNvGrpSpPr/>
            <p:nvPr/>
          </p:nvGrpSpPr>
          <p:grpSpPr>
            <a:xfrm>
              <a:off x="3722390" y="3832127"/>
              <a:ext cx="1756373" cy="1415763"/>
              <a:chOff x="1398762" y="3731133"/>
              <a:chExt cx="1756373" cy="1415763"/>
            </a:xfrm>
            <a:grpFill/>
          </p:grpSpPr>
          <p:sp>
            <p:nvSpPr>
              <p:cNvPr id="222" name="Isosceles Triangle 221"/>
              <p:cNvSpPr/>
              <p:nvPr/>
            </p:nvSpPr>
            <p:spPr>
              <a:xfrm>
                <a:off x="1515452" y="3731133"/>
                <a:ext cx="1522993" cy="361297"/>
              </a:xfrm>
              <a:prstGeom prst="triangle">
                <a:avLst/>
              </a:prstGeom>
              <a:grpFill/>
              <a:ln w="3175" cmpd="sng">
                <a:solidFill>
                  <a:schemeClr val="bg1"/>
                </a:solidFill>
              </a:ln>
            </p:spPr>
            <p:txBody>
              <a:bodyPr anchor="ctr" anchorCtr="1"/>
              <a:lstStyle/>
              <a:p>
                <a:pPr algn="ctr">
                  <a:defRPr/>
                </a:pPr>
                <a:endParaRPr lang="en-US" sz="2400" b="1" dirty="0">
                  <a:solidFill>
                    <a:schemeClr val="bg1"/>
                  </a:solidFill>
                </a:endParaRPr>
              </a:p>
            </p:txBody>
          </p:sp>
          <p:sp>
            <p:nvSpPr>
              <p:cNvPr id="223" name="TextBox 222"/>
              <p:cNvSpPr txBox="1"/>
              <p:nvPr/>
            </p:nvSpPr>
            <p:spPr>
              <a:xfrm>
                <a:off x="1478136" y="4891376"/>
                <a:ext cx="1597625" cy="106137"/>
              </a:xfrm>
              <a:prstGeom prst="rect">
                <a:avLst/>
              </a:prstGeom>
              <a:grpFill/>
              <a:ln w="3175" cmpd="sng">
                <a:solidFill>
                  <a:schemeClr val="bg1"/>
                </a:solidFill>
              </a:ln>
            </p:spPr>
            <p:txBody>
              <a:bodyPr anchor="ctr" anchorCtr="1"/>
              <a:lstStyle/>
              <a:p>
                <a:pPr algn="ctr">
                  <a:defRPr/>
                </a:pPr>
                <a:endParaRPr lang="en-US" sz="2400" b="1" dirty="0">
                  <a:solidFill>
                    <a:schemeClr val="bg1"/>
                  </a:solidFill>
                </a:endParaRPr>
              </a:p>
            </p:txBody>
          </p:sp>
          <p:sp>
            <p:nvSpPr>
              <p:cNvPr id="224" name="TextBox 223"/>
              <p:cNvSpPr txBox="1"/>
              <p:nvPr/>
            </p:nvSpPr>
            <p:spPr>
              <a:xfrm>
                <a:off x="1468738" y="4141024"/>
                <a:ext cx="1616421" cy="86943"/>
              </a:xfrm>
              <a:prstGeom prst="rect">
                <a:avLst/>
              </a:prstGeom>
              <a:grpFill/>
              <a:ln w="3175" cmpd="sng">
                <a:solidFill>
                  <a:schemeClr val="bg1"/>
                </a:solidFill>
              </a:ln>
            </p:spPr>
            <p:txBody>
              <a:bodyPr anchor="ctr" anchorCtr="1"/>
              <a:lstStyle/>
              <a:p>
                <a:pPr algn="ctr">
                  <a:defRPr/>
                </a:pPr>
                <a:endParaRPr lang="en-US" sz="2400" b="1" dirty="0">
                  <a:solidFill>
                    <a:schemeClr val="bg1"/>
                  </a:solidFill>
                </a:endParaRPr>
              </a:p>
            </p:txBody>
          </p:sp>
          <p:grpSp>
            <p:nvGrpSpPr>
              <p:cNvPr id="225" name="Group 32"/>
              <p:cNvGrpSpPr/>
              <p:nvPr/>
            </p:nvGrpSpPr>
            <p:grpSpPr>
              <a:xfrm>
                <a:off x="1511806" y="4273653"/>
                <a:ext cx="1530284" cy="674066"/>
                <a:chOff x="1504927" y="4273653"/>
                <a:chExt cx="1530284" cy="735448"/>
              </a:xfrm>
              <a:grpFill/>
            </p:grpSpPr>
            <p:grpSp>
              <p:nvGrpSpPr>
                <p:cNvPr id="227" name="Group 28"/>
                <p:cNvGrpSpPr/>
                <p:nvPr/>
              </p:nvGrpSpPr>
              <p:grpSpPr>
                <a:xfrm>
                  <a:off x="1504927" y="4273653"/>
                  <a:ext cx="295991" cy="735448"/>
                  <a:chOff x="1504927" y="4273653"/>
                  <a:chExt cx="295991" cy="735448"/>
                </a:xfrm>
                <a:grpFill/>
              </p:grpSpPr>
              <p:sp>
                <p:nvSpPr>
                  <p:cNvPr id="237" name="Rectangle 6"/>
                  <p:cNvSpPr/>
                  <p:nvPr/>
                </p:nvSpPr>
                <p:spPr>
                  <a:xfrm>
                    <a:off x="1555445" y="4327240"/>
                    <a:ext cx="194954" cy="681861"/>
                  </a:xfrm>
                  <a:prstGeom prst="rect">
                    <a:avLst/>
                  </a:prstGeom>
                  <a:grpFill/>
                  <a:ln w="3175" cmpd="sng">
                    <a:solidFill>
                      <a:schemeClr val="bg1"/>
                    </a:solidFill>
                  </a:ln>
                </p:spPr>
                <p:txBody>
                  <a:bodyPr anchor="ctr" anchorCtr="1"/>
                  <a:lstStyle/>
                  <a:p>
                    <a:pPr algn="ctr">
                      <a:defRPr/>
                    </a:pPr>
                    <a:endParaRPr lang="en-US" sz="2400" b="1" dirty="0">
                      <a:solidFill>
                        <a:schemeClr val="bg1"/>
                      </a:solidFill>
                    </a:endParaRPr>
                  </a:p>
                </p:txBody>
              </p:sp>
              <p:sp>
                <p:nvSpPr>
                  <p:cNvPr id="238" name="TextBox 237"/>
                  <p:cNvSpPr txBox="1"/>
                  <p:nvPr/>
                </p:nvSpPr>
                <p:spPr>
                  <a:xfrm>
                    <a:off x="1504927" y="4273653"/>
                    <a:ext cx="295991" cy="75028"/>
                  </a:xfrm>
                  <a:prstGeom prst="rect">
                    <a:avLst/>
                  </a:prstGeom>
                  <a:grpFill/>
                  <a:ln w="3175" cmpd="sng">
                    <a:solidFill>
                      <a:schemeClr val="bg1"/>
                    </a:solidFill>
                  </a:ln>
                </p:spPr>
                <p:txBody>
                  <a:bodyPr anchor="ctr" anchorCtr="1"/>
                  <a:lstStyle/>
                  <a:p>
                    <a:pPr algn="ctr">
                      <a:defRPr/>
                    </a:pPr>
                    <a:endParaRPr lang="en-US" sz="2400" b="1" dirty="0">
                      <a:solidFill>
                        <a:schemeClr val="bg1"/>
                      </a:solidFill>
                    </a:endParaRPr>
                  </a:p>
                </p:txBody>
              </p:sp>
            </p:grpSp>
            <p:grpSp>
              <p:nvGrpSpPr>
                <p:cNvPr id="228" name="Group 29"/>
                <p:cNvGrpSpPr/>
                <p:nvPr/>
              </p:nvGrpSpPr>
              <p:grpSpPr>
                <a:xfrm>
                  <a:off x="1916358" y="4273653"/>
                  <a:ext cx="295991" cy="735448"/>
                  <a:chOff x="1901770" y="4273653"/>
                  <a:chExt cx="295991" cy="735448"/>
                </a:xfrm>
                <a:grpFill/>
              </p:grpSpPr>
              <p:sp>
                <p:nvSpPr>
                  <p:cNvPr id="235" name="Rectangle 8"/>
                  <p:cNvSpPr/>
                  <p:nvPr/>
                </p:nvSpPr>
                <p:spPr>
                  <a:xfrm>
                    <a:off x="1952288" y="4327240"/>
                    <a:ext cx="194954" cy="681861"/>
                  </a:xfrm>
                  <a:prstGeom prst="rect">
                    <a:avLst/>
                  </a:prstGeom>
                  <a:grpFill/>
                  <a:ln w="3175" cmpd="sng">
                    <a:solidFill>
                      <a:schemeClr val="bg1"/>
                    </a:solidFill>
                  </a:ln>
                </p:spPr>
                <p:txBody>
                  <a:bodyPr anchor="ctr" anchorCtr="1"/>
                  <a:lstStyle/>
                  <a:p>
                    <a:pPr algn="ctr">
                      <a:defRPr/>
                    </a:pPr>
                    <a:endParaRPr lang="en-US" sz="2400" b="1" dirty="0">
                      <a:solidFill>
                        <a:schemeClr val="bg1"/>
                      </a:solidFill>
                    </a:endParaRPr>
                  </a:p>
                </p:txBody>
              </p:sp>
              <p:sp>
                <p:nvSpPr>
                  <p:cNvPr id="236" name="TextBox 235"/>
                  <p:cNvSpPr txBox="1"/>
                  <p:nvPr/>
                </p:nvSpPr>
                <p:spPr>
                  <a:xfrm>
                    <a:off x="1901770" y="4273653"/>
                    <a:ext cx="295991" cy="75028"/>
                  </a:xfrm>
                  <a:prstGeom prst="rect">
                    <a:avLst/>
                  </a:prstGeom>
                  <a:grpFill/>
                  <a:ln w="3175" cmpd="sng">
                    <a:solidFill>
                      <a:schemeClr val="bg1"/>
                    </a:solidFill>
                  </a:ln>
                </p:spPr>
                <p:txBody>
                  <a:bodyPr anchor="ctr" anchorCtr="1"/>
                  <a:lstStyle/>
                  <a:p>
                    <a:pPr algn="ctr">
                      <a:defRPr/>
                    </a:pPr>
                    <a:endParaRPr lang="en-US" sz="2400" b="1" dirty="0">
                      <a:solidFill>
                        <a:schemeClr val="bg1"/>
                      </a:solidFill>
                    </a:endParaRPr>
                  </a:p>
                </p:txBody>
              </p:sp>
            </p:grpSp>
            <p:grpSp>
              <p:nvGrpSpPr>
                <p:cNvPr id="229" name="Group 30"/>
                <p:cNvGrpSpPr/>
                <p:nvPr/>
              </p:nvGrpSpPr>
              <p:grpSpPr>
                <a:xfrm>
                  <a:off x="2327789" y="4273653"/>
                  <a:ext cx="295991" cy="735448"/>
                  <a:chOff x="2363501" y="4273653"/>
                  <a:chExt cx="295991" cy="735448"/>
                </a:xfrm>
                <a:grpFill/>
              </p:grpSpPr>
              <p:sp>
                <p:nvSpPr>
                  <p:cNvPr id="233" name="Rectangle 7"/>
                  <p:cNvSpPr/>
                  <p:nvPr/>
                </p:nvSpPr>
                <p:spPr>
                  <a:xfrm>
                    <a:off x="2414019" y="4327240"/>
                    <a:ext cx="194954" cy="681861"/>
                  </a:xfrm>
                  <a:prstGeom prst="rect">
                    <a:avLst/>
                  </a:prstGeom>
                  <a:grpFill/>
                  <a:ln w="3175" cmpd="sng">
                    <a:solidFill>
                      <a:schemeClr val="bg1"/>
                    </a:solidFill>
                  </a:ln>
                </p:spPr>
                <p:txBody>
                  <a:bodyPr anchor="ctr" anchorCtr="1"/>
                  <a:lstStyle/>
                  <a:p>
                    <a:pPr algn="ctr">
                      <a:defRPr/>
                    </a:pPr>
                    <a:endParaRPr lang="en-US" sz="2400" b="1" dirty="0">
                      <a:solidFill>
                        <a:schemeClr val="bg1"/>
                      </a:solidFill>
                    </a:endParaRPr>
                  </a:p>
                </p:txBody>
              </p:sp>
              <p:sp>
                <p:nvSpPr>
                  <p:cNvPr id="234" name="TextBox 233"/>
                  <p:cNvSpPr txBox="1"/>
                  <p:nvPr/>
                </p:nvSpPr>
                <p:spPr>
                  <a:xfrm>
                    <a:off x="2363501" y="4273653"/>
                    <a:ext cx="295991" cy="75028"/>
                  </a:xfrm>
                  <a:prstGeom prst="rect">
                    <a:avLst/>
                  </a:prstGeom>
                  <a:grpFill/>
                  <a:ln w="3175" cmpd="sng">
                    <a:solidFill>
                      <a:schemeClr val="bg1"/>
                    </a:solidFill>
                  </a:ln>
                </p:spPr>
                <p:txBody>
                  <a:bodyPr anchor="ctr" anchorCtr="1"/>
                  <a:lstStyle/>
                  <a:p>
                    <a:pPr algn="ctr">
                      <a:defRPr/>
                    </a:pPr>
                    <a:endParaRPr lang="en-US" sz="2400" b="1" dirty="0">
                      <a:solidFill>
                        <a:schemeClr val="bg1"/>
                      </a:solidFill>
                    </a:endParaRPr>
                  </a:p>
                </p:txBody>
              </p:sp>
            </p:grpSp>
            <p:grpSp>
              <p:nvGrpSpPr>
                <p:cNvPr id="230" name="Group 31"/>
                <p:cNvGrpSpPr/>
                <p:nvPr/>
              </p:nvGrpSpPr>
              <p:grpSpPr>
                <a:xfrm>
                  <a:off x="2739220" y="4273653"/>
                  <a:ext cx="295991" cy="730921"/>
                  <a:chOff x="2739220" y="4273653"/>
                  <a:chExt cx="295991" cy="730921"/>
                </a:xfrm>
                <a:grpFill/>
              </p:grpSpPr>
              <p:sp>
                <p:nvSpPr>
                  <p:cNvPr id="231" name="Rectangle 230"/>
                  <p:cNvSpPr/>
                  <p:nvPr/>
                </p:nvSpPr>
                <p:spPr>
                  <a:xfrm>
                    <a:off x="2789738" y="4322713"/>
                    <a:ext cx="194954" cy="681861"/>
                  </a:xfrm>
                  <a:prstGeom prst="rect">
                    <a:avLst/>
                  </a:prstGeom>
                  <a:grpFill/>
                  <a:ln w="3175" cmpd="sng">
                    <a:solidFill>
                      <a:schemeClr val="bg1"/>
                    </a:solidFill>
                  </a:ln>
                </p:spPr>
                <p:txBody>
                  <a:bodyPr anchor="ctr" anchorCtr="1"/>
                  <a:lstStyle/>
                  <a:p>
                    <a:pPr algn="ctr">
                      <a:defRPr/>
                    </a:pPr>
                    <a:endParaRPr lang="en-US" sz="2400" b="1" dirty="0">
                      <a:solidFill>
                        <a:schemeClr val="bg1"/>
                      </a:solidFill>
                    </a:endParaRPr>
                  </a:p>
                </p:txBody>
              </p:sp>
              <p:sp>
                <p:nvSpPr>
                  <p:cNvPr id="232" name="TextBox 231"/>
                  <p:cNvSpPr txBox="1"/>
                  <p:nvPr/>
                </p:nvSpPr>
                <p:spPr>
                  <a:xfrm>
                    <a:off x="2739220" y="4273653"/>
                    <a:ext cx="295991" cy="75028"/>
                  </a:xfrm>
                  <a:prstGeom prst="rect">
                    <a:avLst/>
                  </a:prstGeom>
                  <a:grpFill/>
                  <a:ln w="3175" cmpd="sng">
                    <a:solidFill>
                      <a:schemeClr val="bg1"/>
                    </a:solidFill>
                  </a:ln>
                </p:spPr>
                <p:txBody>
                  <a:bodyPr anchor="ctr" anchorCtr="1"/>
                  <a:lstStyle/>
                  <a:p>
                    <a:pPr algn="ctr">
                      <a:defRPr/>
                    </a:pPr>
                    <a:endParaRPr lang="en-US" sz="2400" b="1" dirty="0">
                      <a:solidFill>
                        <a:schemeClr val="bg1"/>
                      </a:solidFill>
                    </a:endParaRPr>
                  </a:p>
                </p:txBody>
              </p:sp>
            </p:grpSp>
          </p:grpSp>
          <p:sp>
            <p:nvSpPr>
              <p:cNvPr id="226" name="TextBox 225"/>
              <p:cNvSpPr txBox="1"/>
              <p:nvPr/>
            </p:nvSpPr>
            <p:spPr>
              <a:xfrm>
                <a:off x="1398762" y="5045285"/>
                <a:ext cx="1756373" cy="101611"/>
              </a:xfrm>
              <a:prstGeom prst="rect">
                <a:avLst/>
              </a:prstGeom>
              <a:grpFill/>
              <a:ln w="3175" cmpd="sng">
                <a:solidFill>
                  <a:schemeClr val="bg1"/>
                </a:solidFill>
              </a:ln>
            </p:spPr>
            <p:txBody>
              <a:bodyPr anchor="ctr" anchorCtr="1"/>
              <a:lstStyle/>
              <a:p>
                <a:pPr algn="ctr">
                  <a:defRPr/>
                </a:pPr>
                <a:endParaRPr lang="en-US" sz="2400" b="1" dirty="0">
                  <a:solidFill>
                    <a:schemeClr val="bg1"/>
                  </a:solidFill>
                </a:endParaRPr>
              </a:p>
            </p:txBody>
          </p:sp>
        </p:grpSp>
        <p:grpSp>
          <p:nvGrpSpPr>
            <p:cNvPr id="204" name="Group 35"/>
            <p:cNvGrpSpPr/>
            <p:nvPr/>
          </p:nvGrpSpPr>
          <p:grpSpPr>
            <a:xfrm>
              <a:off x="3722390" y="3832127"/>
              <a:ext cx="1756373" cy="1415763"/>
              <a:chOff x="1398762" y="3731133"/>
              <a:chExt cx="1756373" cy="1415763"/>
            </a:xfrm>
            <a:grpFill/>
          </p:grpSpPr>
          <p:sp>
            <p:nvSpPr>
              <p:cNvPr id="205" name="Isosceles Triangle 204"/>
              <p:cNvSpPr/>
              <p:nvPr/>
            </p:nvSpPr>
            <p:spPr>
              <a:xfrm>
                <a:off x="1515452" y="3731133"/>
                <a:ext cx="1522993" cy="361297"/>
              </a:xfrm>
              <a:prstGeom prst="triangle">
                <a:avLst/>
              </a:prstGeom>
              <a:grpFill/>
              <a:ln w="3175" cmpd="sng">
                <a:solidFill>
                  <a:schemeClr val="bg1"/>
                </a:solidFill>
              </a:ln>
            </p:spPr>
            <p:txBody>
              <a:bodyPr anchor="ctr" anchorCtr="1"/>
              <a:lstStyle/>
              <a:p>
                <a:pPr algn="ctr">
                  <a:defRPr/>
                </a:pPr>
                <a:endParaRPr lang="en-US" sz="2400" b="1" dirty="0">
                  <a:solidFill>
                    <a:schemeClr val="bg1"/>
                  </a:solidFill>
                </a:endParaRPr>
              </a:p>
            </p:txBody>
          </p:sp>
          <p:sp>
            <p:nvSpPr>
              <p:cNvPr id="206" name="TextBox 205"/>
              <p:cNvSpPr txBox="1"/>
              <p:nvPr/>
            </p:nvSpPr>
            <p:spPr>
              <a:xfrm>
                <a:off x="1478136" y="4891376"/>
                <a:ext cx="1597625" cy="106137"/>
              </a:xfrm>
              <a:prstGeom prst="rect">
                <a:avLst/>
              </a:prstGeom>
              <a:grpFill/>
              <a:ln w="3175" cmpd="sng">
                <a:solidFill>
                  <a:schemeClr val="bg1"/>
                </a:solidFill>
              </a:ln>
            </p:spPr>
            <p:txBody>
              <a:bodyPr anchor="ctr" anchorCtr="1"/>
              <a:lstStyle/>
              <a:p>
                <a:pPr algn="ctr">
                  <a:defRPr/>
                </a:pPr>
                <a:endParaRPr lang="en-US" sz="2400" b="1" dirty="0">
                  <a:solidFill>
                    <a:schemeClr val="bg1"/>
                  </a:solidFill>
                </a:endParaRPr>
              </a:p>
            </p:txBody>
          </p:sp>
          <p:sp>
            <p:nvSpPr>
              <p:cNvPr id="207" name="TextBox 206"/>
              <p:cNvSpPr txBox="1"/>
              <p:nvPr/>
            </p:nvSpPr>
            <p:spPr>
              <a:xfrm>
                <a:off x="1468738" y="4141024"/>
                <a:ext cx="1616421" cy="86943"/>
              </a:xfrm>
              <a:prstGeom prst="rect">
                <a:avLst/>
              </a:prstGeom>
              <a:grpFill/>
              <a:ln w="3175" cmpd="sng">
                <a:solidFill>
                  <a:schemeClr val="bg1"/>
                </a:solidFill>
              </a:ln>
            </p:spPr>
            <p:txBody>
              <a:bodyPr anchor="ctr" anchorCtr="1"/>
              <a:lstStyle/>
              <a:p>
                <a:pPr algn="ctr">
                  <a:defRPr/>
                </a:pPr>
                <a:endParaRPr lang="en-US" sz="2400" b="1" dirty="0">
                  <a:solidFill>
                    <a:schemeClr val="bg1"/>
                  </a:solidFill>
                </a:endParaRPr>
              </a:p>
            </p:txBody>
          </p:sp>
          <p:grpSp>
            <p:nvGrpSpPr>
              <p:cNvPr id="208" name="Group 32"/>
              <p:cNvGrpSpPr/>
              <p:nvPr/>
            </p:nvGrpSpPr>
            <p:grpSpPr>
              <a:xfrm>
                <a:off x="1511806" y="4273653"/>
                <a:ext cx="1530284" cy="674066"/>
                <a:chOff x="1504927" y="4273653"/>
                <a:chExt cx="1530284" cy="735448"/>
              </a:xfrm>
              <a:grpFill/>
            </p:grpSpPr>
            <p:grpSp>
              <p:nvGrpSpPr>
                <p:cNvPr id="210" name="Group 28"/>
                <p:cNvGrpSpPr/>
                <p:nvPr/>
              </p:nvGrpSpPr>
              <p:grpSpPr>
                <a:xfrm>
                  <a:off x="1504927" y="4273653"/>
                  <a:ext cx="295991" cy="735448"/>
                  <a:chOff x="1504927" y="4273653"/>
                  <a:chExt cx="295991" cy="735448"/>
                </a:xfrm>
                <a:grpFill/>
              </p:grpSpPr>
              <p:sp>
                <p:nvSpPr>
                  <p:cNvPr id="220" name="Rectangle 219"/>
                  <p:cNvSpPr/>
                  <p:nvPr/>
                </p:nvSpPr>
                <p:spPr>
                  <a:xfrm>
                    <a:off x="1555445" y="4327240"/>
                    <a:ext cx="194954" cy="681861"/>
                  </a:xfrm>
                  <a:prstGeom prst="rect">
                    <a:avLst/>
                  </a:prstGeom>
                  <a:grpFill/>
                  <a:ln w="3175" cmpd="sng">
                    <a:solidFill>
                      <a:schemeClr val="bg1"/>
                    </a:solidFill>
                  </a:ln>
                </p:spPr>
                <p:txBody>
                  <a:bodyPr anchor="ctr" anchorCtr="1"/>
                  <a:lstStyle/>
                  <a:p>
                    <a:pPr algn="ctr">
                      <a:defRPr/>
                    </a:pPr>
                    <a:endParaRPr lang="en-US" sz="2400" b="1" dirty="0">
                      <a:solidFill>
                        <a:schemeClr val="bg1"/>
                      </a:solidFill>
                    </a:endParaRPr>
                  </a:p>
                </p:txBody>
              </p:sp>
              <p:sp>
                <p:nvSpPr>
                  <p:cNvPr id="221" name="TextBox 220"/>
                  <p:cNvSpPr txBox="1"/>
                  <p:nvPr/>
                </p:nvSpPr>
                <p:spPr>
                  <a:xfrm>
                    <a:off x="1504927" y="4273653"/>
                    <a:ext cx="295991" cy="75028"/>
                  </a:xfrm>
                  <a:prstGeom prst="rect">
                    <a:avLst/>
                  </a:prstGeom>
                  <a:grpFill/>
                  <a:ln w="3175" cmpd="sng">
                    <a:solidFill>
                      <a:schemeClr val="bg1"/>
                    </a:solidFill>
                  </a:ln>
                </p:spPr>
                <p:txBody>
                  <a:bodyPr anchor="ctr" anchorCtr="1"/>
                  <a:lstStyle/>
                  <a:p>
                    <a:pPr algn="ctr">
                      <a:defRPr/>
                    </a:pPr>
                    <a:endParaRPr lang="en-US" sz="2400" b="1" dirty="0">
                      <a:solidFill>
                        <a:schemeClr val="bg1"/>
                      </a:solidFill>
                    </a:endParaRPr>
                  </a:p>
                </p:txBody>
              </p:sp>
            </p:grpSp>
            <p:grpSp>
              <p:nvGrpSpPr>
                <p:cNvPr id="211" name="Group 29"/>
                <p:cNvGrpSpPr/>
                <p:nvPr/>
              </p:nvGrpSpPr>
              <p:grpSpPr>
                <a:xfrm>
                  <a:off x="1916358" y="4273653"/>
                  <a:ext cx="295991" cy="735448"/>
                  <a:chOff x="1901770" y="4273653"/>
                  <a:chExt cx="295991" cy="735448"/>
                </a:xfrm>
                <a:grpFill/>
              </p:grpSpPr>
              <p:sp>
                <p:nvSpPr>
                  <p:cNvPr id="218" name="Rectangle 217"/>
                  <p:cNvSpPr/>
                  <p:nvPr/>
                </p:nvSpPr>
                <p:spPr>
                  <a:xfrm>
                    <a:off x="1952288" y="4327240"/>
                    <a:ext cx="194954" cy="681861"/>
                  </a:xfrm>
                  <a:prstGeom prst="rect">
                    <a:avLst/>
                  </a:prstGeom>
                  <a:grpFill/>
                  <a:ln w="3175" cmpd="sng">
                    <a:solidFill>
                      <a:schemeClr val="bg1"/>
                    </a:solidFill>
                  </a:ln>
                </p:spPr>
                <p:txBody>
                  <a:bodyPr anchor="ctr" anchorCtr="1"/>
                  <a:lstStyle/>
                  <a:p>
                    <a:pPr algn="ctr">
                      <a:defRPr/>
                    </a:pPr>
                    <a:endParaRPr lang="en-US" sz="2400" b="1" dirty="0">
                      <a:solidFill>
                        <a:schemeClr val="bg1"/>
                      </a:solidFill>
                    </a:endParaRPr>
                  </a:p>
                </p:txBody>
              </p:sp>
              <p:sp>
                <p:nvSpPr>
                  <p:cNvPr id="219" name="TextBox 218"/>
                  <p:cNvSpPr txBox="1"/>
                  <p:nvPr/>
                </p:nvSpPr>
                <p:spPr>
                  <a:xfrm>
                    <a:off x="1901770" y="4273653"/>
                    <a:ext cx="295991" cy="75028"/>
                  </a:xfrm>
                  <a:prstGeom prst="rect">
                    <a:avLst/>
                  </a:prstGeom>
                  <a:grpFill/>
                  <a:ln w="3175" cmpd="sng">
                    <a:solidFill>
                      <a:schemeClr val="bg1"/>
                    </a:solidFill>
                  </a:ln>
                </p:spPr>
                <p:txBody>
                  <a:bodyPr anchor="ctr" anchorCtr="1"/>
                  <a:lstStyle/>
                  <a:p>
                    <a:pPr algn="ctr">
                      <a:defRPr/>
                    </a:pPr>
                    <a:endParaRPr lang="en-US" sz="2400" b="1" dirty="0">
                      <a:solidFill>
                        <a:schemeClr val="bg1"/>
                      </a:solidFill>
                    </a:endParaRPr>
                  </a:p>
                </p:txBody>
              </p:sp>
            </p:grpSp>
            <p:grpSp>
              <p:nvGrpSpPr>
                <p:cNvPr id="212" name="Group 30"/>
                <p:cNvGrpSpPr/>
                <p:nvPr/>
              </p:nvGrpSpPr>
              <p:grpSpPr>
                <a:xfrm>
                  <a:off x="2327789" y="4273653"/>
                  <a:ext cx="295991" cy="735448"/>
                  <a:chOff x="2363501" y="4273653"/>
                  <a:chExt cx="295991" cy="735448"/>
                </a:xfrm>
                <a:grpFill/>
              </p:grpSpPr>
              <p:sp>
                <p:nvSpPr>
                  <p:cNvPr id="216" name="Rectangle 7"/>
                  <p:cNvSpPr/>
                  <p:nvPr/>
                </p:nvSpPr>
                <p:spPr>
                  <a:xfrm>
                    <a:off x="2414019" y="4327240"/>
                    <a:ext cx="194954" cy="681861"/>
                  </a:xfrm>
                  <a:prstGeom prst="rect">
                    <a:avLst/>
                  </a:prstGeom>
                  <a:grpFill/>
                  <a:ln w="3175" cmpd="sng">
                    <a:solidFill>
                      <a:schemeClr val="bg1"/>
                    </a:solidFill>
                  </a:ln>
                </p:spPr>
                <p:txBody>
                  <a:bodyPr anchor="ctr" anchorCtr="1"/>
                  <a:lstStyle/>
                  <a:p>
                    <a:pPr algn="ctr">
                      <a:defRPr/>
                    </a:pPr>
                    <a:endParaRPr lang="en-US" sz="2400" b="1" dirty="0">
                      <a:solidFill>
                        <a:schemeClr val="bg1"/>
                      </a:solidFill>
                    </a:endParaRPr>
                  </a:p>
                </p:txBody>
              </p:sp>
              <p:sp>
                <p:nvSpPr>
                  <p:cNvPr id="217" name="TextBox 216"/>
                  <p:cNvSpPr txBox="1"/>
                  <p:nvPr/>
                </p:nvSpPr>
                <p:spPr>
                  <a:xfrm>
                    <a:off x="2363501" y="4273653"/>
                    <a:ext cx="295991" cy="75028"/>
                  </a:xfrm>
                  <a:prstGeom prst="rect">
                    <a:avLst/>
                  </a:prstGeom>
                  <a:grpFill/>
                  <a:ln w="3175" cmpd="sng">
                    <a:solidFill>
                      <a:schemeClr val="bg1"/>
                    </a:solidFill>
                  </a:ln>
                </p:spPr>
                <p:txBody>
                  <a:bodyPr anchor="ctr" anchorCtr="1"/>
                  <a:lstStyle/>
                  <a:p>
                    <a:pPr algn="ctr">
                      <a:defRPr/>
                    </a:pPr>
                    <a:endParaRPr lang="en-US" sz="2400" b="1" dirty="0">
                      <a:solidFill>
                        <a:schemeClr val="bg1"/>
                      </a:solidFill>
                    </a:endParaRPr>
                  </a:p>
                </p:txBody>
              </p:sp>
            </p:grpSp>
            <p:grpSp>
              <p:nvGrpSpPr>
                <p:cNvPr id="213" name="Group 31"/>
                <p:cNvGrpSpPr/>
                <p:nvPr/>
              </p:nvGrpSpPr>
              <p:grpSpPr>
                <a:xfrm>
                  <a:off x="2739220" y="4273653"/>
                  <a:ext cx="295991" cy="730921"/>
                  <a:chOff x="2739220" y="4273653"/>
                  <a:chExt cx="295991" cy="730921"/>
                </a:xfrm>
                <a:grpFill/>
              </p:grpSpPr>
              <p:sp>
                <p:nvSpPr>
                  <p:cNvPr id="214" name="Rectangle 213"/>
                  <p:cNvSpPr/>
                  <p:nvPr/>
                </p:nvSpPr>
                <p:spPr>
                  <a:xfrm>
                    <a:off x="2789738" y="4322713"/>
                    <a:ext cx="194954" cy="681861"/>
                  </a:xfrm>
                  <a:prstGeom prst="rect">
                    <a:avLst/>
                  </a:prstGeom>
                  <a:grpFill/>
                  <a:ln w="3175" cmpd="sng">
                    <a:solidFill>
                      <a:schemeClr val="bg1"/>
                    </a:solidFill>
                  </a:ln>
                </p:spPr>
                <p:txBody>
                  <a:bodyPr anchor="ctr" anchorCtr="1"/>
                  <a:lstStyle/>
                  <a:p>
                    <a:pPr algn="ctr">
                      <a:defRPr/>
                    </a:pPr>
                    <a:endParaRPr lang="en-US" sz="2400" b="1" dirty="0">
                      <a:solidFill>
                        <a:schemeClr val="bg1"/>
                      </a:solidFill>
                    </a:endParaRPr>
                  </a:p>
                </p:txBody>
              </p:sp>
              <p:sp>
                <p:nvSpPr>
                  <p:cNvPr id="215" name="TextBox 214"/>
                  <p:cNvSpPr txBox="1"/>
                  <p:nvPr/>
                </p:nvSpPr>
                <p:spPr>
                  <a:xfrm>
                    <a:off x="2739220" y="4273653"/>
                    <a:ext cx="295991" cy="75028"/>
                  </a:xfrm>
                  <a:prstGeom prst="rect">
                    <a:avLst/>
                  </a:prstGeom>
                  <a:grpFill/>
                  <a:ln w="3175" cmpd="sng">
                    <a:solidFill>
                      <a:schemeClr val="bg1"/>
                    </a:solidFill>
                  </a:ln>
                </p:spPr>
                <p:txBody>
                  <a:bodyPr anchor="ctr" anchorCtr="1"/>
                  <a:lstStyle/>
                  <a:p>
                    <a:pPr algn="ctr">
                      <a:defRPr/>
                    </a:pPr>
                    <a:endParaRPr lang="en-US" sz="2400" b="1" dirty="0">
                      <a:solidFill>
                        <a:schemeClr val="bg1"/>
                      </a:solidFill>
                    </a:endParaRPr>
                  </a:p>
                </p:txBody>
              </p:sp>
            </p:grpSp>
          </p:grpSp>
          <p:sp>
            <p:nvSpPr>
              <p:cNvPr id="209" name="TextBox 208"/>
              <p:cNvSpPr txBox="1"/>
              <p:nvPr/>
            </p:nvSpPr>
            <p:spPr>
              <a:xfrm>
                <a:off x="1398762" y="5045285"/>
                <a:ext cx="1756373" cy="101611"/>
              </a:xfrm>
              <a:prstGeom prst="rect">
                <a:avLst/>
              </a:prstGeom>
              <a:grpFill/>
              <a:ln w="3175" cmpd="sng">
                <a:solidFill>
                  <a:schemeClr val="bg1"/>
                </a:solidFill>
              </a:ln>
            </p:spPr>
            <p:txBody>
              <a:bodyPr anchor="ctr" anchorCtr="1"/>
              <a:lstStyle/>
              <a:p>
                <a:pPr algn="ctr">
                  <a:defRPr/>
                </a:pPr>
                <a:endParaRPr lang="en-US" sz="2400" b="1" dirty="0">
                  <a:solidFill>
                    <a:schemeClr val="bg1"/>
                  </a:solidFill>
                </a:endParaRPr>
              </a:p>
            </p:txBody>
          </p:sp>
        </p:grpSp>
      </p:grpSp>
      <p:sp>
        <p:nvSpPr>
          <p:cNvPr id="239" name="TextBox 238"/>
          <p:cNvSpPr txBox="1"/>
          <p:nvPr/>
        </p:nvSpPr>
        <p:spPr>
          <a:xfrm>
            <a:off x="7839080" y="937362"/>
            <a:ext cx="637696" cy="707886"/>
          </a:xfrm>
          <a:prstGeom prst="rect">
            <a:avLst/>
          </a:prstGeom>
          <a:noFill/>
        </p:spPr>
        <p:txBody>
          <a:bodyPr wrap="square" rtlCol="0">
            <a:spAutoFit/>
          </a:bodyPr>
          <a:lstStyle/>
          <a:p>
            <a:pPr algn="ctr"/>
            <a:r>
              <a:rPr lang="en-US" sz="4000" dirty="0" smtClean="0">
                <a:solidFill>
                  <a:srgbClr val="FFFFFF"/>
                </a:solidFill>
              </a:rPr>
              <a:t>✔</a:t>
            </a:r>
            <a:endParaRPr lang="en-US" sz="4000" dirty="0">
              <a:solidFill>
                <a:srgbClr val="FFFFFF"/>
              </a:solidFill>
            </a:endParaRPr>
          </a:p>
        </p:txBody>
      </p:sp>
      <p:sp>
        <p:nvSpPr>
          <p:cNvPr id="241" name="&quot;No&quot; Symbol 240"/>
          <p:cNvSpPr>
            <a:spLocks noChangeAspect="1"/>
          </p:cNvSpPr>
          <p:nvPr/>
        </p:nvSpPr>
        <p:spPr>
          <a:xfrm>
            <a:off x="6902611" y="3340485"/>
            <a:ext cx="576000" cy="576000"/>
          </a:xfrm>
          <a:prstGeom prst="noSmoking">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solidFill>
                <a:schemeClr val="tx1"/>
              </a:solidFill>
            </a:endParaRPr>
          </a:p>
        </p:txBody>
      </p:sp>
      <p:sp>
        <p:nvSpPr>
          <p:cNvPr id="242" name="TextBox 241"/>
          <p:cNvSpPr txBox="1"/>
          <p:nvPr/>
        </p:nvSpPr>
        <p:spPr>
          <a:xfrm>
            <a:off x="7839080" y="2065936"/>
            <a:ext cx="637696" cy="707886"/>
          </a:xfrm>
          <a:prstGeom prst="rect">
            <a:avLst/>
          </a:prstGeom>
          <a:noFill/>
        </p:spPr>
        <p:txBody>
          <a:bodyPr wrap="square" rtlCol="0">
            <a:spAutoFit/>
          </a:bodyPr>
          <a:lstStyle/>
          <a:p>
            <a:pPr algn="ctr"/>
            <a:r>
              <a:rPr lang="en-US" sz="4000" dirty="0" smtClean="0">
                <a:solidFill>
                  <a:srgbClr val="FFFFFF"/>
                </a:solidFill>
              </a:rPr>
              <a:t>✔</a:t>
            </a:r>
            <a:endParaRPr lang="en-US" sz="4000" dirty="0">
              <a:solidFill>
                <a:srgbClr val="FFFFFF"/>
              </a:solidFill>
            </a:endParaRPr>
          </a:p>
        </p:txBody>
      </p:sp>
      <p:sp>
        <p:nvSpPr>
          <p:cNvPr id="243" name="TextBox 242"/>
          <p:cNvSpPr txBox="1"/>
          <p:nvPr/>
        </p:nvSpPr>
        <p:spPr>
          <a:xfrm>
            <a:off x="7534258" y="4384639"/>
            <a:ext cx="1247341" cy="769441"/>
          </a:xfrm>
          <a:prstGeom prst="rect">
            <a:avLst/>
          </a:prstGeom>
          <a:noFill/>
        </p:spPr>
        <p:txBody>
          <a:bodyPr wrap="square" rtlCol="0">
            <a:spAutoFit/>
          </a:bodyPr>
          <a:lstStyle/>
          <a:p>
            <a:pPr algn="ctr"/>
            <a:r>
              <a:rPr lang="en-US" sz="2000" dirty="0">
                <a:solidFill>
                  <a:srgbClr val="FFFFFF"/>
                </a:solidFill>
              </a:rPr>
              <a:t>✔</a:t>
            </a:r>
            <a:r>
              <a:rPr lang="en-US" sz="4400" dirty="0" smtClean="0">
                <a:solidFill>
                  <a:srgbClr val="FFFFFF"/>
                </a:solidFill>
              </a:rPr>
              <a:t>✗</a:t>
            </a:r>
            <a:endParaRPr lang="en-US" sz="4400" dirty="0">
              <a:solidFill>
                <a:srgbClr val="FFFFFF"/>
              </a:solidFill>
            </a:endParaRPr>
          </a:p>
        </p:txBody>
      </p:sp>
      <p:sp>
        <p:nvSpPr>
          <p:cNvPr id="244" name="&quot;No&quot; Symbol 243"/>
          <p:cNvSpPr>
            <a:spLocks noChangeAspect="1"/>
          </p:cNvSpPr>
          <p:nvPr/>
        </p:nvSpPr>
        <p:spPr>
          <a:xfrm>
            <a:off x="6902611" y="4538042"/>
            <a:ext cx="576000" cy="576000"/>
          </a:xfrm>
          <a:prstGeom prst="noSmoking">
            <a:avLst/>
          </a:prstGeom>
          <a:gradFill flip="none" rotWithShape="1">
            <a:gsLst>
              <a:gs pos="0">
                <a:schemeClr val="accent5">
                  <a:tint val="50000"/>
                  <a:satMod val="300000"/>
                  <a:alpha val="49000"/>
                </a:schemeClr>
              </a:gs>
              <a:gs pos="35000">
                <a:schemeClr val="accent5">
                  <a:tint val="37000"/>
                  <a:satMod val="300000"/>
                  <a:alpha val="49000"/>
                </a:schemeClr>
              </a:gs>
              <a:gs pos="100000">
                <a:schemeClr val="accent5">
                  <a:tint val="15000"/>
                  <a:satMod val="350000"/>
                  <a:alpha val="49000"/>
                </a:schemeClr>
              </a:gs>
            </a:gsLst>
            <a:lin ang="16200000" scaled="1"/>
            <a:tileRect/>
          </a:gradFill>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solidFill>
                <a:schemeClr val="tx1"/>
              </a:solidFill>
            </a:endParaRPr>
          </a:p>
        </p:txBody>
      </p:sp>
      <p:sp>
        <p:nvSpPr>
          <p:cNvPr id="246" name="TextBox 245"/>
          <p:cNvSpPr txBox="1"/>
          <p:nvPr/>
        </p:nvSpPr>
        <p:spPr>
          <a:xfrm>
            <a:off x="7733773" y="3194510"/>
            <a:ext cx="848310" cy="769441"/>
          </a:xfrm>
          <a:prstGeom prst="rect">
            <a:avLst/>
          </a:prstGeom>
          <a:noFill/>
        </p:spPr>
        <p:txBody>
          <a:bodyPr wrap="square" rtlCol="0">
            <a:spAutoFit/>
          </a:bodyPr>
          <a:lstStyle/>
          <a:p>
            <a:pPr algn="ctr"/>
            <a:r>
              <a:rPr lang="en-US" sz="4400" dirty="0" smtClean="0">
                <a:solidFill>
                  <a:srgbClr val="FFFFFF"/>
                </a:solidFill>
              </a:rPr>
              <a:t>✗</a:t>
            </a:r>
            <a:endParaRPr lang="en-US" sz="4400" dirty="0">
              <a:solidFill>
                <a:srgbClr val="FFFFFF"/>
              </a:solidFill>
            </a:endParaRPr>
          </a:p>
        </p:txBody>
      </p:sp>
      <p:sp>
        <p:nvSpPr>
          <p:cNvPr id="247" name="TextBox 246"/>
          <p:cNvSpPr txBox="1"/>
          <p:nvPr/>
        </p:nvSpPr>
        <p:spPr>
          <a:xfrm>
            <a:off x="7839080" y="5574768"/>
            <a:ext cx="637696" cy="923330"/>
          </a:xfrm>
          <a:prstGeom prst="rect">
            <a:avLst/>
          </a:prstGeom>
          <a:noFill/>
        </p:spPr>
        <p:txBody>
          <a:bodyPr wrap="square" rtlCol="0">
            <a:spAutoFit/>
          </a:bodyPr>
          <a:lstStyle/>
          <a:p>
            <a:pPr algn="ctr"/>
            <a:r>
              <a:rPr lang="en-US" sz="5400" dirty="0" smtClean="0">
                <a:solidFill>
                  <a:srgbClr val="FFFFFF"/>
                </a:solidFill>
              </a:rPr>
              <a:t>?</a:t>
            </a:r>
            <a:endParaRPr lang="en-US" sz="5400" dirty="0">
              <a:solidFill>
                <a:srgbClr val="FFFFFF"/>
              </a:solidFill>
            </a:endParaRPr>
          </a:p>
        </p:txBody>
      </p:sp>
      <p:grpSp>
        <p:nvGrpSpPr>
          <p:cNvPr id="251" name="Group 250"/>
          <p:cNvGrpSpPr/>
          <p:nvPr/>
        </p:nvGrpSpPr>
        <p:grpSpPr>
          <a:xfrm>
            <a:off x="3647246" y="5355047"/>
            <a:ext cx="2153260" cy="1317214"/>
            <a:chOff x="3647246" y="5355047"/>
            <a:chExt cx="2153260" cy="1317214"/>
          </a:xfrm>
        </p:grpSpPr>
        <p:grpSp>
          <p:nvGrpSpPr>
            <p:cNvPr id="201" name="Group 200"/>
            <p:cNvGrpSpPr/>
            <p:nvPr/>
          </p:nvGrpSpPr>
          <p:grpSpPr>
            <a:xfrm>
              <a:off x="3647246" y="5355047"/>
              <a:ext cx="2153260" cy="1317214"/>
              <a:chOff x="3634546" y="5355047"/>
              <a:chExt cx="2153260" cy="1317214"/>
            </a:xfrm>
          </p:grpSpPr>
          <p:cxnSp>
            <p:nvCxnSpPr>
              <p:cNvPr id="197" name="Straight Arrow Connector 196"/>
              <p:cNvCxnSpPr>
                <a:stCxn id="190" idx="4"/>
                <a:endCxn id="164" idx="3"/>
              </p:cNvCxnSpPr>
              <p:nvPr/>
            </p:nvCxnSpPr>
            <p:spPr>
              <a:xfrm flipV="1">
                <a:off x="4117146" y="6155438"/>
                <a:ext cx="1321148" cy="208580"/>
              </a:xfrm>
              <a:prstGeom prst="straightConnector1">
                <a:avLst/>
              </a:prstGeom>
              <a:ln>
                <a:solidFill>
                  <a:srgbClr val="83CD7F"/>
                </a:solidFill>
                <a:tailEnd type="arrow"/>
              </a:ln>
            </p:spPr>
            <p:style>
              <a:lnRef idx="2">
                <a:schemeClr val="accent1"/>
              </a:lnRef>
              <a:fillRef idx="0">
                <a:schemeClr val="accent1"/>
              </a:fillRef>
              <a:effectRef idx="1">
                <a:schemeClr val="accent1"/>
              </a:effectRef>
              <a:fontRef idx="minor">
                <a:schemeClr val="tx1"/>
              </a:fontRef>
            </p:style>
          </p:cxnSp>
          <p:sp>
            <p:nvSpPr>
              <p:cNvPr id="162" name="Oval 161"/>
              <p:cNvSpPr/>
              <p:nvPr/>
            </p:nvSpPr>
            <p:spPr>
              <a:xfrm>
                <a:off x="5047228" y="6407918"/>
                <a:ext cx="305175" cy="168884"/>
              </a:xfrm>
              <a:prstGeom prst="ellipse">
                <a:avLst/>
              </a:prstGeom>
              <a:gradFill>
                <a:gsLst>
                  <a:gs pos="0">
                    <a:schemeClr val="accent3">
                      <a:lumMod val="60000"/>
                      <a:lumOff val="40000"/>
                    </a:schemeClr>
                  </a:gs>
                  <a:gs pos="100000">
                    <a:schemeClr val="accent3">
                      <a:lumMod val="40000"/>
                      <a:lumOff val="60000"/>
                    </a:schemeClr>
                  </a:gs>
                </a:gsLst>
              </a:gra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63" name="Group 162"/>
              <p:cNvGrpSpPr/>
              <p:nvPr/>
            </p:nvGrpSpPr>
            <p:grpSpPr>
              <a:xfrm>
                <a:off x="3634546" y="5355047"/>
                <a:ext cx="2153260" cy="1258570"/>
                <a:chOff x="3263225" y="3139804"/>
                <a:chExt cx="2153260" cy="1258570"/>
              </a:xfrm>
            </p:grpSpPr>
            <p:grpSp>
              <p:nvGrpSpPr>
                <p:cNvPr id="169" name="Group 168"/>
                <p:cNvGrpSpPr/>
                <p:nvPr/>
              </p:nvGrpSpPr>
              <p:grpSpPr>
                <a:xfrm>
                  <a:off x="4061696" y="3153659"/>
                  <a:ext cx="1354789" cy="1244715"/>
                  <a:chOff x="4350940" y="3290517"/>
                  <a:chExt cx="1354789" cy="1244715"/>
                </a:xfrm>
              </p:grpSpPr>
              <p:grpSp>
                <p:nvGrpSpPr>
                  <p:cNvPr id="176" name="Group 175"/>
                  <p:cNvGrpSpPr>
                    <a:grpSpLocks noChangeAspect="1"/>
                  </p:cNvGrpSpPr>
                  <p:nvPr/>
                </p:nvGrpSpPr>
                <p:grpSpPr>
                  <a:xfrm>
                    <a:off x="4350940" y="3795968"/>
                    <a:ext cx="755983" cy="739264"/>
                    <a:chOff x="4152897" y="4711255"/>
                    <a:chExt cx="1115985" cy="1091306"/>
                  </a:xfrm>
                </p:grpSpPr>
                <p:sp>
                  <p:nvSpPr>
                    <p:cNvPr id="186" name="Folded Corner 185"/>
                    <p:cNvSpPr/>
                    <p:nvPr/>
                  </p:nvSpPr>
                  <p:spPr>
                    <a:xfrm>
                      <a:off x="4317431" y="5125207"/>
                      <a:ext cx="192585" cy="312951"/>
                    </a:xfrm>
                    <a:prstGeom prst="foldedCorner">
                      <a:avLst/>
                    </a:prstGeom>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7" name="Oval 186"/>
                    <p:cNvSpPr>
                      <a:spLocks noChangeAspect="1"/>
                    </p:cNvSpPr>
                    <p:nvPr/>
                  </p:nvSpPr>
                  <p:spPr>
                    <a:xfrm>
                      <a:off x="4152897" y="4711255"/>
                      <a:ext cx="1115985" cy="1091306"/>
                    </a:xfrm>
                    <a:prstGeom prst="ellipse">
                      <a:avLst/>
                    </a:prstGeom>
                    <a:no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8" name="Can 187"/>
                    <p:cNvSpPr/>
                    <p:nvPr/>
                  </p:nvSpPr>
                  <p:spPr>
                    <a:xfrm>
                      <a:off x="4813300" y="5125207"/>
                      <a:ext cx="373353" cy="312951"/>
                    </a:xfrm>
                    <a:prstGeom prst="can">
                      <a:avLst/>
                    </a:prstGeom>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89" name="Straight Arrow Connector 188"/>
                    <p:cNvCxnSpPr>
                      <a:stCxn id="186" idx="3"/>
                      <a:endCxn id="188" idx="2"/>
                    </p:cNvCxnSpPr>
                    <p:nvPr/>
                  </p:nvCxnSpPr>
                  <p:spPr>
                    <a:xfrm>
                      <a:off x="4510016" y="5281683"/>
                      <a:ext cx="303284" cy="0"/>
                    </a:xfrm>
                    <a:prstGeom prst="straightConnector1">
                      <a:avLst/>
                    </a:prstGeom>
                    <a:ln w="3175" cmpd="sng">
                      <a:solidFill>
                        <a:srgbClr val="FFFFFF"/>
                      </a:solidFill>
                      <a:headEnd type="arrow"/>
                      <a:tailEnd type="arrow"/>
                    </a:ln>
                  </p:spPr>
                  <p:style>
                    <a:lnRef idx="2">
                      <a:schemeClr val="accent1"/>
                    </a:lnRef>
                    <a:fillRef idx="0">
                      <a:schemeClr val="accent1"/>
                    </a:fillRef>
                    <a:effectRef idx="1">
                      <a:schemeClr val="accent1"/>
                    </a:effectRef>
                    <a:fontRef idx="minor">
                      <a:schemeClr val="tx1"/>
                    </a:fontRef>
                  </p:style>
                </p:cxnSp>
              </p:grpSp>
              <p:grpSp>
                <p:nvGrpSpPr>
                  <p:cNvPr id="177" name="Group 176"/>
                  <p:cNvGrpSpPr/>
                  <p:nvPr/>
                </p:nvGrpSpPr>
                <p:grpSpPr>
                  <a:xfrm>
                    <a:off x="4977851" y="3290517"/>
                    <a:ext cx="727878" cy="730741"/>
                    <a:chOff x="3898900" y="1828800"/>
                    <a:chExt cx="1727998" cy="1727200"/>
                  </a:xfrm>
                </p:grpSpPr>
                <p:sp>
                  <p:nvSpPr>
                    <p:cNvPr id="179" name="Folded Corner 178"/>
                    <p:cNvSpPr/>
                    <p:nvPr/>
                  </p:nvSpPr>
                  <p:spPr>
                    <a:xfrm>
                      <a:off x="4660900" y="2089150"/>
                      <a:ext cx="304800" cy="495300"/>
                    </a:xfrm>
                    <a:prstGeom prst="foldedCorner">
                      <a:avLst/>
                    </a:prstGeom>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0" name="Folded Corner 179"/>
                    <p:cNvSpPr/>
                    <p:nvPr/>
                  </p:nvSpPr>
                  <p:spPr>
                    <a:xfrm>
                      <a:off x="4279900" y="2584450"/>
                      <a:ext cx="304800" cy="495300"/>
                    </a:xfrm>
                    <a:prstGeom prst="foldedCorner">
                      <a:avLst/>
                    </a:prstGeom>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1" name="Folded Corner 180"/>
                    <p:cNvSpPr/>
                    <p:nvPr/>
                  </p:nvSpPr>
                  <p:spPr>
                    <a:xfrm>
                      <a:off x="4813300" y="2768600"/>
                      <a:ext cx="304800" cy="495300"/>
                    </a:xfrm>
                    <a:prstGeom prst="foldedCorner">
                      <a:avLst/>
                    </a:prstGeom>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82" name="Straight Arrow Connector 181"/>
                    <p:cNvCxnSpPr>
                      <a:stCxn id="180" idx="0"/>
                      <a:endCxn id="179" idx="1"/>
                    </p:cNvCxnSpPr>
                    <p:nvPr/>
                  </p:nvCxnSpPr>
                  <p:spPr>
                    <a:xfrm flipV="1">
                      <a:off x="4432300" y="2336800"/>
                      <a:ext cx="228600" cy="247650"/>
                    </a:xfrm>
                    <a:prstGeom prst="straightConnector1">
                      <a:avLst/>
                    </a:prstGeom>
                    <a:ln w="3175" cmpd="sng">
                      <a:solidFill>
                        <a:srgbClr val="FFFFFF"/>
                      </a:solidFill>
                      <a:tailEnd type="arrow"/>
                    </a:ln>
                  </p:spPr>
                  <p:style>
                    <a:lnRef idx="2">
                      <a:schemeClr val="accent1"/>
                    </a:lnRef>
                    <a:fillRef idx="0">
                      <a:schemeClr val="accent1"/>
                    </a:fillRef>
                    <a:effectRef idx="1">
                      <a:schemeClr val="accent1"/>
                    </a:effectRef>
                    <a:fontRef idx="minor">
                      <a:schemeClr val="tx1"/>
                    </a:fontRef>
                  </p:style>
                </p:cxnSp>
                <p:cxnSp>
                  <p:nvCxnSpPr>
                    <p:cNvPr id="183" name="Straight Arrow Connector 182"/>
                    <p:cNvCxnSpPr>
                      <a:stCxn id="180" idx="3"/>
                      <a:endCxn id="181" idx="1"/>
                    </p:cNvCxnSpPr>
                    <p:nvPr/>
                  </p:nvCxnSpPr>
                  <p:spPr>
                    <a:xfrm>
                      <a:off x="4584700" y="2832100"/>
                      <a:ext cx="228600" cy="184150"/>
                    </a:xfrm>
                    <a:prstGeom prst="straightConnector1">
                      <a:avLst/>
                    </a:prstGeom>
                    <a:ln w="3175" cmpd="sng">
                      <a:solidFill>
                        <a:srgbClr val="FFFFFF"/>
                      </a:solidFill>
                      <a:tailEnd type="arrow"/>
                    </a:ln>
                  </p:spPr>
                  <p:style>
                    <a:lnRef idx="2">
                      <a:schemeClr val="accent1"/>
                    </a:lnRef>
                    <a:fillRef idx="0">
                      <a:schemeClr val="accent1"/>
                    </a:fillRef>
                    <a:effectRef idx="1">
                      <a:schemeClr val="accent1"/>
                    </a:effectRef>
                    <a:fontRef idx="minor">
                      <a:schemeClr val="tx1"/>
                    </a:fontRef>
                  </p:style>
                </p:cxnSp>
                <p:cxnSp>
                  <p:nvCxnSpPr>
                    <p:cNvPr id="184" name="Straight Arrow Connector 183"/>
                    <p:cNvCxnSpPr>
                      <a:stCxn id="181" idx="0"/>
                      <a:endCxn id="179" idx="2"/>
                    </p:cNvCxnSpPr>
                    <p:nvPr/>
                  </p:nvCxnSpPr>
                  <p:spPr>
                    <a:xfrm flipH="1" flipV="1">
                      <a:off x="4813300" y="2584450"/>
                      <a:ext cx="152400" cy="184150"/>
                    </a:xfrm>
                    <a:prstGeom prst="straightConnector1">
                      <a:avLst/>
                    </a:prstGeom>
                    <a:ln w="3175" cmpd="sng">
                      <a:solidFill>
                        <a:srgbClr val="FFFFFF"/>
                      </a:solidFill>
                      <a:tailEnd type="arrow"/>
                    </a:ln>
                  </p:spPr>
                  <p:style>
                    <a:lnRef idx="2">
                      <a:schemeClr val="accent1"/>
                    </a:lnRef>
                    <a:fillRef idx="0">
                      <a:schemeClr val="accent1"/>
                    </a:fillRef>
                    <a:effectRef idx="1">
                      <a:schemeClr val="accent1"/>
                    </a:effectRef>
                    <a:fontRef idx="minor">
                      <a:schemeClr val="tx1"/>
                    </a:fontRef>
                  </p:style>
                </p:cxnSp>
                <p:sp>
                  <p:nvSpPr>
                    <p:cNvPr id="185" name="Oval 184"/>
                    <p:cNvSpPr/>
                    <p:nvPr/>
                  </p:nvSpPr>
                  <p:spPr>
                    <a:xfrm>
                      <a:off x="3898900" y="1828800"/>
                      <a:ext cx="1727998" cy="1727200"/>
                    </a:xfrm>
                    <a:prstGeom prst="ellipse">
                      <a:avLst/>
                    </a:prstGeom>
                    <a:no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cxnSp>
                <p:nvCxnSpPr>
                  <p:cNvPr id="178" name="Straight Arrow Connector 177"/>
                  <p:cNvCxnSpPr>
                    <a:stCxn id="180" idx="1"/>
                    <a:endCxn id="186" idx="0"/>
                  </p:cNvCxnSpPr>
                  <p:nvPr/>
                </p:nvCxnSpPr>
                <p:spPr>
                  <a:xfrm flipH="1">
                    <a:off x="4527628" y="3714992"/>
                    <a:ext cx="610710" cy="361392"/>
                  </a:xfrm>
                  <a:prstGeom prst="straightConnector1">
                    <a:avLst/>
                  </a:prstGeom>
                  <a:ln w="3175" cmpd="sng">
                    <a:solidFill>
                      <a:srgbClr val="FFFFFF"/>
                    </a:solidFill>
                    <a:tailEnd type="arrow"/>
                  </a:ln>
                </p:spPr>
                <p:style>
                  <a:lnRef idx="2">
                    <a:schemeClr val="accent1"/>
                  </a:lnRef>
                  <a:fillRef idx="0">
                    <a:schemeClr val="accent1"/>
                  </a:fillRef>
                  <a:effectRef idx="1">
                    <a:schemeClr val="accent1"/>
                  </a:effectRef>
                  <a:fontRef idx="minor">
                    <a:schemeClr val="tx1"/>
                  </a:fontRef>
                </p:style>
              </p:cxnSp>
            </p:grpSp>
            <p:grpSp>
              <p:nvGrpSpPr>
                <p:cNvPr id="170" name="Group 169"/>
                <p:cNvGrpSpPr/>
                <p:nvPr/>
              </p:nvGrpSpPr>
              <p:grpSpPr>
                <a:xfrm>
                  <a:off x="3263225" y="3139804"/>
                  <a:ext cx="707886" cy="637555"/>
                  <a:chOff x="3022600" y="3351576"/>
                  <a:chExt cx="707886" cy="637555"/>
                </a:xfrm>
              </p:grpSpPr>
              <p:sp>
                <p:nvSpPr>
                  <p:cNvPr id="174" name="Rounded Rectangle 173"/>
                  <p:cNvSpPr/>
                  <p:nvPr/>
                </p:nvSpPr>
                <p:spPr>
                  <a:xfrm>
                    <a:off x="3111500" y="3351576"/>
                    <a:ext cx="393700" cy="637555"/>
                  </a:xfrm>
                  <a:prstGeom prst="roundRect">
                    <a:avLst/>
                  </a:prstGeom>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5" name="TextBox 174"/>
                  <p:cNvSpPr txBox="1"/>
                  <p:nvPr/>
                </p:nvSpPr>
                <p:spPr>
                  <a:xfrm rot="5400000">
                    <a:off x="3147943" y="3235938"/>
                    <a:ext cx="457200" cy="707886"/>
                  </a:xfrm>
                  <a:prstGeom prst="rect">
                    <a:avLst/>
                  </a:prstGeom>
                  <a:noFill/>
                </p:spPr>
                <p:txBody>
                  <a:bodyPr wrap="square" rtlCol="0">
                    <a:spAutoFit/>
                  </a:bodyPr>
                  <a:lstStyle/>
                  <a:p>
                    <a:r>
                      <a:rPr lang="en-US" sz="4000" dirty="0" smtClean="0">
                        <a:solidFill>
                          <a:srgbClr val="FFFFFF"/>
                        </a:solidFill>
                      </a:rPr>
                      <a:t>☌</a:t>
                    </a:r>
                    <a:endParaRPr lang="en-US" sz="4000" dirty="0">
                      <a:solidFill>
                        <a:srgbClr val="FFFFFF"/>
                      </a:solidFill>
                    </a:endParaRPr>
                  </a:p>
                </p:txBody>
              </p:sp>
            </p:grpSp>
            <p:cxnSp>
              <p:nvCxnSpPr>
                <p:cNvPr id="171" name="Straight Arrow Connector 170"/>
                <p:cNvCxnSpPr>
                  <a:endCxn id="186" idx="1"/>
                </p:cNvCxnSpPr>
                <p:nvPr/>
              </p:nvCxnSpPr>
              <p:spPr>
                <a:xfrm>
                  <a:off x="3745825" y="3659110"/>
                  <a:ext cx="427329" cy="38641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72" name="Straight Arrow Connector 171"/>
                <p:cNvCxnSpPr>
                  <a:endCxn id="180" idx="1"/>
                </p:cNvCxnSpPr>
                <p:nvPr/>
              </p:nvCxnSpPr>
              <p:spPr>
                <a:xfrm>
                  <a:off x="3745825" y="3578134"/>
                  <a:ext cx="1103269"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73" name="Straight Arrow Connector 172"/>
                <p:cNvCxnSpPr>
                  <a:endCxn id="179" idx="1"/>
                </p:cNvCxnSpPr>
                <p:nvPr/>
              </p:nvCxnSpPr>
              <p:spPr>
                <a:xfrm flipV="1">
                  <a:off x="3745825" y="3368583"/>
                  <a:ext cx="1263756" cy="10477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sp>
            <p:nvSpPr>
              <p:cNvPr id="164" name="Oval 163"/>
              <p:cNvSpPr/>
              <p:nvPr/>
            </p:nvSpPr>
            <p:spPr>
              <a:xfrm>
                <a:off x="5393602" y="6011286"/>
                <a:ext cx="305175" cy="168884"/>
              </a:xfrm>
              <a:prstGeom prst="ellipse">
                <a:avLst/>
              </a:prstGeom>
              <a:gradFill>
                <a:gsLst>
                  <a:gs pos="0">
                    <a:schemeClr val="accent3">
                      <a:lumMod val="60000"/>
                      <a:lumOff val="40000"/>
                    </a:schemeClr>
                  </a:gs>
                  <a:gs pos="100000">
                    <a:schemeClr val="accent3">
                      <a:lumMod val="40000"/>
                      <a:lumOff val="60000"/>
                    </a:schemeClr>
                  </a:gs>
                </a:gsLst>
              </a:gra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5" name="Oval 164"/>
              <p:cNvSpPr/>
              <p:nvPr/>
            </p:nvSpPr>
            <p:spPr>
              <a:xfrm>
                <a:off x="4782096" y="6443110"/>
                <a:ext cx="305175" cy="168884"/>
              </a:xfrm>
              <a:prstGeom prst="ellipse">
                <a:avLst/>
              </a:prstGeom>
              <a:gradFill>
                <a:gsLst>
                  <a:gs pos="0">
                    <a:schemeClr val="accent3">
                      <a:lumMod val="60000"/>
                      <a:lumOff val="40000"/>
                    </a:schemeClr>
                  </a:gs>
                  <a:gs pos="100000">
                    <a:schemeClr val="accent3">
                      <a:lumMod val="40000"/>
                      <a:lumOff val="60000"/>
                    </a:schemeClr>
                  </a:gs>
                </a:gsLst>
              </a:gra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6" name="Oval 165"/>
              <p:cNvSpPr/>
              <p:nvPr/>
            </p:nvSpPr>
            <p:spPr>
              <a:xfrm>
                <a:off x="4923775" y="6503377"/>
                <a:ext cx="305175" cy="168884"/>
              </a:xfrm>
              <a:prstGeom prst="ellipse">
                <a:avLst/>
              </a:prstGeom>
              <a:gradFill>
                <a:gsLst>
                  <a:gs pos="0">
                    <a:schemeClr val="accent3">
                      <a:lumMod val="60000"/>
                      <a:lumOff val="40000"/>
                    </a:schemeClr>
                  </a:gs>
                  <a:gs pos="100000">
                    <a:schemeClr val="accent3">
                      <a:lumMod val="40000"/>
                      <a:lumOff val="60000"/>
                    </a:schemeClr>
                  </a:gs>
                </a:gsLst>
              </a:gra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67" name="Straight Arrow Connector 166"/>
              <p:cNvCxnSpPr>
                <a:stCxn id="162" idx="0"/>
                <a:endCxn id="164" idx="4"/>
              </p:cNvCxnSpPr>
              <p:nvPr/>
            </p:nvCxnSpPr>
            <p:spPr>
              <a:xfrm flipV="1">
                <a:off x="5199816" y="6180170"/>
                <a:ext cx="346374" cy="227748"/>
              </a:xfrm>
              <a:prstGeom prst="straightConnector1">
                <a:avLst/>
              </a:prstGeom>
              <a:ln>
                <a:solidFill>
                  <a:srgbClr val="83CD7F"/>
                </a:solidFill>
                <a:tailEnd type="arrow"/>
              </a:ln>
            </p:spPr>
            <p:style>
              <a:lnRef idx="2">
                <a:schemeClr val="accent1"/>
              </a:lnRef>
              <a:fillRef idx="0">
                <a:schemeClr val="accent1"/>
              </a:fillRef>
              <a:effectRef idx="1">
                <a:schemeClr val="accent1"/>
              </a:effectRef>
              <a:fontRef idx="minor">
                <a:schemeClr val="tx1"/>
              </a:fontRef>
            </p:style>
          </p:cxnSp>
          <p:cxnSp>
            <p:nvCxnSpPr>
              <p:cNvPr id="168" name="Curved Connector 167"/>
              <p:cNvCxnSpPr>
                <a:stCxn id="166" idx="4"/>
                <a:endCxn id="162" idx="6"/>
              </p:cNvCxnSpPr>
              <p:nvPr/>
            </p:nvCxnSpPr>
            <p:spPr>
              <a:xfrm rot="5400000" flipH="1" flipV="1">
                <a:off x="5124432" y="6444291"/>
                <a:ext cx="179901" cy="276040"/>
              </a:xfrm>
              <a:prstGeom prst="curvedConnector4">
                <a:avLst>
                  <a:gd name="adj1" fmla="val -63535"/>
                  <a:gd name="adj2" fmla="val 141406"/>
                </a:avLst>
              </a:prstGeom>
              <a:ln>
                <a:solidFill>
                  <a:srgbClr val="83CD7F"/>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190" name="Can 189"/>
              <p:cNvSpPr/>
              <p:nvPr/>
            </p:nvSpPr>
            <p:spPr>
              <a:xfrm>
                <a:off x="3723446" y="6221426"/>
                <a:ext cx="393700" cy="285184"/>
              </a:xfrm>
              <a:prstGeom prst="can">
                <a:avLst/>
              </a:prstGeom>
              <a:ln>
                <a:solidFill>
                  <a:schemeClr val="bg1"/>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cxnSp>
            <p:nvCxnSpPr>
              <p:cNvPr id="195" name="Straight Arrow Connector 194"/>
              <p:cNvCxnSpPr>
                <a:stCxn id="190" idx="4"/>
                <a:endCxn id="165" idx="1"/>
              </p:cNvCxnSpPr>
              <p:nvPr/>
            </p:nvCxnSpPr>
            <p:spPr>
              <a:xfrm>
                <a:off x="4117146" y="6364018"/>
                <a:ext cx="709642" cy="103824"/>
              </a:xfrm>
              <a:prstGeom prst="straightConnector1">
                <a:avLst/>
              </a:prstGeom>
              <a:ln>
                <a:solidFill>
                  <a:schemeClr val="accent3">
                    <a:lumMod val="60000"/>
                    <a:lumOff val="4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199" name="Straight Arrow Connector 198"/>
              <p:cNvCxnSpPr>
                <a:stCxn id="190" idx="4"/>
                <a:endCxn id="166" idx="3"/>
              </p:cNvCxnSpPr>
              <p:nvPr/>
            </p:nvCxnSpPr>
            <p:spPr>
              <a:xfrm>
                <a:off x="4117146" y="6364018"/>
                <a:ext cx="851321" cy="283511"/>
              </a:xfrm>
              <a:prstGeom prst="straightConnector1">
                <a:avLst/>
              </a:prstGeom>
              <a:ln>
                <a:solidFill>
                  <a:srgbClr val="83CD7F"/>
                </a:solidFill>
                <a:tailEnd type="arrow"/>
              </a:ln>
            </p:spPr>
            <p:style>
              <a:lnRef idx="2">
                <a:schemeClr val="accent1"/>
              </a:lnRef>
              <a:fillRef idx="0">
                <a:schemeClr val="accent1"/>
              </a:fillRef>
              <a:effectRef idx="1">
                <a:schemeClr val="accent1"/>
              </a:effectRef>
              <a:fontRef idx="minor">
                <a:schemeClr val="tx1"/>
              </a:fontRef>
            </p:style>
          </p:cxnSp>
        </p:grpSp>
        <p:cxnSp>
          <p:nvCxnSpPr>
            <p:cNvPr id="250" name="Straight Arrow Connector 249"/>
            <p:cNvCxnSpPr>
              <a:stCxn id="174" idx="2"/>
              <a:endCxn id="190" idx="1"/>
            </p:cNvCxnSpPr>
            <p:nvPr/>
          </p:nvCxnSpPr>
          <p:spPr>
            <a:xfrm>
              <a:off x="3932996" y="5992602"/>
              <a:ext cx="0" cy="228824"/>
            </a:xfrm>
            <a:prstGeom prst="straightConnector1">
              <a:avLst/>
            </a:prstGeom>
            <a:ln>
              <a:tailEnd type="arrow"/>
            </a:ln>
          </p:spPr>
          <p:style>
            <a:lnRef idx="2">
              <a:schemeClr val="accent3"/>
            </a:lnRef>
            <a:fillRef idx="0">
              <a:schemeClr val="accent3"/>
            </a:fillRef>
            <a:effectRef idx="1">
              <a:schemeClr val="accent3"/>
            </a:effectRef>
            <a:fontRef idx="minor">
              <a:schemeClr val="tx1"/>
            </a:fontRef>
          </p:style>
        </p:cxnSp>
      </p:grpSp>
    </p:spTree>
    <p:extLst>
      <p:ext uri="{BB962C8B-B14F-4D97-AF65-F5344CB8AC3E}">
        <p14:creationId xmlns:p14="http://schemas.microsoft.com/office/powerpoint/2010/main" val="3880318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23" presetClass="entr" presetSubtype="32"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p:cTn id="11" dur="500" fill="hold"/>
                                        <p:tgtEl>
                                          <p:spTgt spid="8"/>
                                        </p:tgtEl>
                                        <p:attrNameLst>
                                          <p:attrName>ppt_w</p:attrName>
                                        </p:attrNameLst>
                                      </p:cBhvr>
                                      <p:tavLst>
                                        <p:tav tm="0">
                                          <p:val>
                                            <p:strVal val="4*#ppt_w"/>
                                          </p:val>
                                        </p:tav>
                                        <p:tav tm="100000">
                                          <p:val>
                                            <p:strVal val="#ppt_w"/>
                                          </p:val>
                                        </p:tav>
                                      </p:tavLst>
                                    </p:anim>
                                    <p:anim calcmode="lin" valueType="num">
                                      <p:cBhvr>
                                        <p:cTn id="12" dur="500" fill="hold"/>
                                        <p:tgtEl>
                                          <p:spTgt spid="8"/>
                                        </p:tgtEl>
                                        <p:attrNameLst>
                                          <p:attrName>ppt_h</p:attrName>
                                        </p:attrNameLst>
                                      </p:cBhvr>
                                      <p:tavLst>
                                        <p:tav tm="0">
                                          <p:val>
                                            <p:strVal val="4*#ppt_h"/>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500"/>
                                        <p:tgtEl>
                                          <p:spTgt spid="4"/>
                                        </p:tgtEl>
                                      </p:cBhvr>
                                    </p:animEffect>
                                  </p:childTnLst>
                                </p:cTn>
                              </p:par>
                            </p:childTnLst>
                          </p:cTn>
                        </p:par>
                        <p:par>
                          <p:cTn id="18" fill="hold">
                            <p:stCondLst>
                              <p:cond delay="500"/>
                            </p:stCondLst>
                            <p:childTnLst>
                              <p:par>
                                <p:cTn id="19" presetID="23" presetClass="entr" presetSubtype="32" fill="hold" nodeType="after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500" fill="hold"/>
                                        <p:tgtEl>
                                          <p:spTgt spid="27"/>
                                        </p:tgtEl>
                                        <p:attrNameLst>
                                          <p:attrName>ppt_w</p:attrName>
                                        </p:attrNameLst>
                                      </p:cBhvr>
                                      <p:tavLst>
                                        <p:tav tm="0">
                                          <p:val>
                                            <p:strVal val="4*#ppt_w"/>
                                          </p:val>
                                        </p:tav>
                                        <p:tav tm="100000">
                                          <p:val>
                                            <p:strVal val="#ppt_w"/>
                                          </p:val>
                                        </p:tav>
                                      </p:tavLst>
                                    </p:anim>
                                    <p:anim calcmode="lin" valueType="num">
                                      <p:cBhvr>
                                        <p:cTn id="22" dur="500" fill="hold"/>
                                        <p:tgtEl>
                                          <p:spTgt spid="27"/>
                                        </p:tgtEl>
                                        <p:attrNameLst>
                                          <p:attrName>ppt_h</p:attrName>
                                        </p:attrNameLst>
                                      </p:cBhvr>
                                      <p:tavLst>
                                        <p:tav tm="0">
                                          <p:val>
                                            <p:strVal val="4*#ppt_h"/>
                                          </p:val>
                                        </p:tav>
                                        <p:tav tm="100000">
                                          <p:val>
                                            <p:strVal val="#ppt_h"/>
                                          </p:val>
                                        </p:tav>
                                      </p:tavLst>
                                    </p:anim>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wipe(left)">
                                      <p:cBhvr>
                                        <p:cTn id="27" dur="500"/>
                                        <p:tgtEl>
                                          <p:spTgt spid="5"/>
                                        </p:tgtEl>
                                      </p:cBhvr>
                                    </p:animEffect>
                                  </p:childTnLst>
                                </p:cTn>
                              </p:par>
                            </p:childTnLst>
                          </p:cTn>
                        </p:par>
                        <p:par>
                          <p:cTn id="28" fill="hold">
                            <p:stCondLst>
                              <p:cond delay="500"/>
                            </p:stCondLst>
                            <p:childTnLst>
                              <p:par>
                                <p:cTn id="29" presetID="23" presetClass="entr" presetSubtype="32" fill="hold" nodeType="afterEffect">
                                  <p:stCondLst>
                                    <p:cond delay="0"/>
                                  </p:stCondLst>
                                  <p:childTnLst>
                                    <p:set>
                                      <p:cBhvr>
                                        <p:cTn id="30" dur="1" fill="hold">
                                          <p:stCondLst>
                                            <p:cond delay="0"/>
                                          </p:stCondLst>
                                        </p:cTn>
                                        <p:tgtEl>
                                          <p:spTgt spid="67"/>
                                        </p:tgtEl>
                                        <p:attrNameLst>
                                          <p:attrName>style.visibility</p:attrName>
                                        </p:attrNameLst>
                                      </p:cBhvr>
                                      <p:to>
                                        <p:strVal val="visible"/>
                                      </p:to>
                                    </p:set>
                                    <p:anim calcmode="lin" valueType="num">
                                      <p:cBhvr>
                                        <p:cTn id="31" dur="500" fill="hold"/>
                                        <p:tgtEl>
                                          <p:spTgt spid="67"/>
                                        </p:tgtEl>
                                        <p:attrNameLst>
                                          <p:attrName>ppt_w</p:attrName>
                                        </p:attrNameLst>
                                      </p:cBhvr>
                                      <p:tavLst>
                                        <p:tav tm="0">
                                          <p:val>
                                            <p:strVal val="4*#ppt_w"/>
                                          </p:val>
                                        </p:tav>
                                        <p:tav tm="100000">
                                          <p:val>
                                            <p:strVal val="#ppt_w"/>
                                          </p:val>
                                        </p:tav>
                                      </p:tavLst>
                                    </p:anim>
                                    <p:anim calcmode="lin" valueType="num">
                                      <p:cBhvr>
                                        <p:cTn id="32" dur="500" fill="hold"/>
                                        <p:tgtEl>
                                          <p:spTgt spid="67"/>
                                        </p:tgtEl>
                                        <p:attrNameLst>
                                          <p:attrName>ppt_h</p:attrName>
                                        </p:attrNameLst>
                                      </p:cBhvr>
                                      <p:tavLst>
                                        <p:tav tm="0">
                                          <p:val>
                                            <p:strVal val="4*#ppt_h"/>
                                          </p:val>
                                        </p:tav>
                                        <p:tav tm="100000">
                                          <p:val>
                                            <p:strVal val="#ppt_h"/>
                                          </p:val>
                                        </p:tav>
                                      </p:tavLst>
                                    </p:anim>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wipe(left)">
                                      <p:cBhvr>
                                        <p:cTn id="37" dur="500"/>
                                        <p:tgtEl>
                                          <p:spTgt spid="6"/>
                                        </p:tgtEl>
                                      </p:cBhvr>
                                    </p:animEffect>
                                  </p:childTnLst>
                                </p:cTn>
                              </p:par>
                            </p:childTnLst>
                          </p:cTn>
                        </p:par>
                        <p:par>
                          <p:cTn id="38" fill="hold">
                            <p:stCondLst>
                              <p:cond delay="500"/>
                            </p:stCondLst>
                            <p:childTnLst>
                              <p:par>
                                <p:cTn id="39" presetID="23" presetClass="entr" presetSubtype="32" fill="hold" nodeType="afterEffect">
                                  <p:stCondLst>
                                    <p:cond delay="0"/>
                                  </p:stCondLst>
                                  <p:childTnLst>
                                    <p:set>
                                      <p:cBhvr>
                                        <p:cTn id="40" dur="1" fill="hold">
                                          <p:stCondLst>
                                            <p:cond delay="0"/>
                                          </p:stCondLst>
                                        </p:cTn>
                                        <p:tgtEl>
                                          <p:spTgt spid="160"/>
                                        </p:tgtEl>
                                        <p:attrNameLst>
                                          <p:attrName>style.visibility</p:attrName>
                                        </p:attrNameLst>
                                      </p:cBhvr>
                                      <p:to>
                                        <p:strVal val="visible"/>
                                      </p:to>
                                    </p:set>
                                    <p:anim calcmode="lin" valueType="num">
                                      <p:cBhvr>
                                        <p:cTn id="41" dur="500" fill="hold"/>
                                        <p:tgtEl>
                                          <p:spTgt spid="160"/>
                                        </p:tgtEl>
                                        <p:attrNameLst>
                                          <p:attrName>ppt_w</p:attrName>
                                        </p:attrNameLst>
                                      </p:cBhvr>
                                      <p:tavLst>
                                        <p:tav tm="0">
                                          <p:val>
                                            <p:strVal val="4*#ppt_w"/>
                                          </p:val>
                                        </p:tav>
                                        <p:tav tm="100000">
                                          <p:val>
                                            <p:strVal val="#ppt_w"/>
                                          </p:val>
                                        </p:tav>
                                      </p:tavLst>
                                    </p:anim>
                                    <p:anim calcmode="lin" valueType="num">
                                      <p:cBhvr>
                                        <p:cTn id="42" dur="500" fill="hold"/>
                                        <p:tgtEl>
                                          <p:spTgt spid="160"/>
                                        </p:tgtEl>
                                        <p:attrNameLst>
                                          <p:attrName>ppt_h</p:attrName>
                                        </p:attrNameLst>
                                      </p:cBhvr>
                                      <p:tavLst>
                                        <p:tav tm="0">
                                          <p:val>
                                            <p:strVal val="4*#ppt_h"/>
                                          </p:val>
                                        </p:tav>
                                        <p:tav tm="100000">
                                          <p:val>
                                            <p:strVal val="#ppt_h"/>
                                          </p:val>
                                        </p:tav>
                                      </p:tavLst>
                                    </p:anim>
                                  </p:childTnLst>
                                </p:cTn>
                              </p:par>
                            </p:childTnLst>
                          </p:cTn>
                        </p:par>
                      </p:childTnLst>
                    </p:cTn>
                  </p:par>
                  <p:par>
                    <p:cTn id="43" fill="hold">
                      <p:stCondLst>
                        <p:cond delay="indefinite"/>
                      </p:stCondLst>
                      <p:childTnLst>
                        <p:par>
                          <p:cTn id="44" fill="hold">
                            <p:stCondLst>
                              <p:cond delay="0"/>
                            </p:stCondLst>
                            <p:childTnLst>
                              <p:par>
                                <p:cTn id="45" presetID="23" presetClass="entr" presetSubtype="16" fill="hold" nodeType="clickEffect">
                                  <p:stCondLst>
                                    <p:cond delay="0"/>
                                  </p:stCondLst>
                                  <p:childTnLst>
                                    <p:set>
                                      <p:cBhvr>
                                        <p:cTn id="46" dur="1" fill="hold">
                                          <p:stCondLst>
                                            <p:cond delay="0"/>
                                          </p:stCondLst>
                                        </p:cTn>
                                        <p:tgtEl>
                                          <p:spTgt spid="202"/>
                                        </p:tgtEl>
                                        <p:attrNameLst>
                                          <p:attrName>style.visibility</p:attrName>
                                        </p:attrNameLst>
                                      </p:cBhvr>
                                      <p:to>
                                        <p:strVal val="visible"/>
                                      </p:to>
                                    </p:set>
                                    <p:anim calcmode="lin" valueType="num">
                                      <p:cBhvr>
                                        <p:cTn id="47" dur="500" fill="hold"/>
                                        <p:tgtEl>
                                          <p:spTgt spid="202"/>
                                        </p:tgtEl>
                                        <p:attrNameLst>
                                          <p:attrName>ppt_w</p:attrName>
                                        </p:attrNameLst>
                                      </p:cBhvr>
                                      <p:tavLst>
                                        <p:tav tm="0">
                                          <p:val>
                                            <p:fltVal val="0"/>
                                          </p:val>
                                        </p:tav>
                                        <p:tav tm="100000">
                                          <p:val>
                                            <p:strVal val="#ppt_w"/>
                                          </p:val>
                                        </p:tav>
                                      </p:tavLst>
                                    </p:anim>
                                    <p:anim calcmode="lin" valueType="num">
                                      <p:cBhvr>
                                        <p:cTn id="48" dur="500" fill="hold"/>
                                        <p:tgtEl>
                                          <p:spTgt spid="202"/>
                                        </p:tgtEl>
                                        <p:attrNameLst>
                                          <p:attrName>ppt_h</p:attrName>
                                        </p:attrNameLst>
                                      </p:cBhvr>
                                      <p:tavLst>
                                        <p:tav tm="0">
                                          <p:val>
                                            <p:fltVal val="0"/>
                                          </p:val>
                                        </p:tav>
                                        <p:tav tm="100000">
                                          <p:val>
                                            <p:strVal val="#ppt_h"/>
                                          </p:val>
                                        </p:tav>
                                      </p:tavLst>
                                    </p:anim>
                                  </p:childTnLst>
                                </p:cTn>
                              </p:par>
                            </p:childTnLst>
                          </p:cTn>
                        </p:par>
                      </p:childTnLst>
                    </p:cTn>
                  </p:par>
                  <p:par>
                    <p:cTn id="49" fill="hold">
                      <p:stCondLst>
                        <p:cond delay="indefinite"/>
                      </p:stCondLst>
                      <p:childTnLst>
                        <p:par>
                          <p:cTn id="50" fill="hold">
                            <p:stCondLst>
                              <p:cond delay="0"/>
                            </p:stCondLst>
                            <p:childTnLst>
                              <p:par>
                                <p:cTn id="51" presetID="23" presetClass="entr" presetSubtype="16" fill="hold" grpId="0" nodeType="clickEffect">
                                  <p:stCondLst>
                                    <p:cond delay="0"/>
                                  </p:stCondLst>
                                  <p:childTnLst>
                                    <p:set>
                                      <p:cBhvr>
                                        <p:cTn id="52" dur="1" fill="hold">
                                          <p:stCondLst>
                                            <p:cond delay="0"/>
                                          </p:stCondLst>
                                        </p:cTn>
                                        <p:tgtEl>
                                          <p:spTgt spid="239"/>
                                        </p:tgtEl>
                                        <p:attrNameLst>
                                          <p:attrName>style.visibility</p:attrName>
                                        </p:attrNameLst>
                                      </p:cBhvr>
                                      <p:to>
                                        <p:strVal val="visible"/>
                                      </p:to>
                                    </p:set>
                                    <p:anim calcmode="lin" valueType="num">
                                      <p:cBhvr>
                                        <p:cTn id="53" dur="500" fill="hold"/>
                                        <p:tgtEl>
                                          <p:spTgt spid="239"/>
                                        </p:tgtEl>
                                        <p:attrNameLst>
                                          <p:attrName>ppt_w</p:attrName>
                                        </p:attrNameLst>
                                      </p:cBhvr>
                                      <p:tavLst>
                                        <p:tav tm="0">
                                          <p:val>
                                            <p:fltVal val="0"/>
                                          </p:val>
                                        </p:tav>
                                        <p:tav tm="100000">
                                          <p:val>
                                            <p:strVal val="#ppt_w"/>
                                          </p:val>
                                        </p:tav>
                                      </p:tavLst>
                                    </p:anim>
                                    <p:anim calcmode="lin" valueType="num">
                                      <p:cBhvr>
                                        <p:cTn id="54" dur="500" fill="hold"/>
                                        <p:tgtEl>
                                          <p:spTgt spid="239"/>
                                        </p:tgtEl>
                                        <p:attrNameLst>
                                          <p:attrName>ppt_h</p:attrName>
                                        </p:attrNameLst>
                                      </p:cBhvr>
                                      <p:tavLst>
                                        <p:tav tm="0">
                                          <p:val>
                                            <p:fltVal val="0"/>
                                          </p:val>
                                        </p:tav>
                                        <p:tav tm="100000">
                                          <p:val>
                                            <p:strVal val="#ppt_h"/>
                                          </p:val>
                                        </p:tav>
                                      </p:tavLst>
                                    </p:anim>
                                  </p:childTnLst>
                                </p:cTn>
                              </p:par>
                            </p:childTnLst>
                          </p:cTn>
                        </p:par>
                      </p:childTnLst>
                    </p:cTn>
                  </p:par>
                  <p:par>
                    <p:cTn id="55" fill="hold">
                      <p:stCondLst>
                        <p:cond delay="indefinite"/>
                      </p:stCondLst>
                      <p:childTnLst>
                        <p:par>
                          <p:cTn id="56" fill="hold">
                            <p:stCondLst>
                              <p:cond delay="0"/>
                            </p:stCondLst>
                            <p:childTnLst>
                              <p:par>
                                <p:cTn id="57" presetID="23" presetClass="entr" presetSubtype="16" fill="hold" grpId="0" nodeType="clickEffect">
                                  <p:stCondLst>
                                    <p:cond delay="0"/>
                                  </p:stCondLst>
                                  <p:childTnLst>
                                    <p:set>
                                      <p:cBhvr>
                                        <p:cTn id="58" dur="1" fill="hold">
                                          <p:stCondLst>
                                            <p:cond delay="0"/>
                                          </p:stCondLst>
                                        </p:cTn>
                                        <p:tgtEl>
                                          <p:spTgt spid="242"/>
                                        </p:tgtEl>
                                        <p:attrNameLst>
                                          <p:attrName>style.visibility</p:attrName>
                                        </p:attrNameLst>
                                      </p:cBhvr>
                                      <p:to>
                                        <p:strVal val="visible"/>
                                      </p:to>
                                    </p:set>
                                    <p:anim calcmode="lin" valueType="num">
                                      <p:cBhvr>
                                        <p:cTn id="59" dur="500" fill="hold"/>
                                        <p:tgtEl>
                                          <p:spTgt spid="242"/>
                                        </p:tgtEl>
                                        <p:attrNameLst>
                                          <p:attrName>ppt_w</p:attrName>
                                        </p:attrNameLst>
                                      </p:cBhvr>
                                      <p:tavLst>
                                        <p:tav tm="0">
                                          <p:val>
                                            <p:fltVal val="0"/>
                                          </p:val>
                                        </p:tav>
                                        <p:tav tm="100000">
                                          <p:val>
                                            <p:strVal val="#ppt_w"/>
                                          </p:val>
                                        </p:tav>
                                      </p:tavLst>
                                    </p:anim>
                                    <p:anim calcmode="lin" valueType="num">
                                      <p:cBhvr>
                                        <p:cTn id="60" dur="500" fill="hold"/>
                                        <p:tgtEl>
                                          <p:spTgt spid="242"/>
                                        </p:tgtEl>
                                        <p:attrNameLst>
                                          <p:attrName>ppt_h</p:attrName>
                                        </p:attrNameLst>
                                      </p:cBhvr>
                                      <p:tavLst>
                                        <p:tav tm="0">
                                          <p:val>
                                            <p:fltVal val="0"/>
                                          </p:val>
                                        </p:tav>
                                        <p:tav tm="100000">
                                          <p:val>
                                            <p:strVal val="#ppt_h"/>
                                          </p:val>
                                        </p:tav>
                                      </p:tavLst>
                                    </p:anim>
                                  </p:childTnLst>
                                </p:cTn>
                              </p:par>
                            </p:childTnLst>
                          </p:cTn>
                        </p:par>
                      </p:childTnLst>
                    </p:cTn>
                  </p:par>
                  <p:par>
                    <p:cTn id="61" fill="hold">
                      <p:stCondLst>
                        <p:cond delay="indefinite"/>
                      </p:stCondLst>
                      <p:childTnLst>
                        <p:par>
                          <p:cTn id="62" fill="hold">
                            <p:stCondLst>
                              <p:cond delay="0"/>
                            </p:stCondLst>
                            <p:childTnLst>
                              <p:par>
                                <p:cTn id="63" presetID="23" presetClass="entr" presetSubtype="32" fill="hold" grpId="0" nodeType="clickEffect">
                                  <p:stCondLst>
                                    <p:cond delay="0"/>
                                  </p:stCondLst>
                                  <p:childTnLst>
                                    <p:set>
                                      <p:cBhvr>
                                        <p:cTn id="64" dur="1" fill="hold">
                                          <p:stCondLst>
                                            <p:cond delay="0"/>
                                          </p:stCondLst>
                                        </p:cTn>
                                        <p:tgtEl>
                                          <p:spTgt spid="241"/>
                                        </p:tgtEl>
                                        <p:attrNameLst>
                                          <p:attrName>style.visibility</p:attrName>
                                        </p:attrNameLst>
                                      </p:cBhvr>
                                      <p:to>
                                        <p:strVal val="visible"/>
                                      </p:to>
                                    </p:set>
                                    <p:anim calcmode="lin" valueType="num">
                                      <p:cBhvr>
                                        <p:cTn id="65" dur="500" fill="hold"/>
                                        <p:tgtEl>
                                          <p:spTgt spid="241"/>
                                        </p:tgtEl>
                                        <p:attrNameLst>
                                          <p:attrName>ppt_w</p:attrName>
                                        </p:attrNameLst>
                                      </p:cBhvr>
                                      <p:tavLst>
                                        <p:tav tm="0">
                                          <p:val>
                                            <p:strVal val="4*#ppt_w"/>
                                          </p:val>
                                        </p:tav>
                                        <p:tav tm="100000">
                                          <p:val>
                                            <p:strVal val="#ppt_w"/>
                                          </p:val>
                                        </p:tav>
                                      </p:tavLst>
                                    </p:anim>
                                    <p:anim calcmode="lin" valueType="num">
                                      <p:cBhvr>
                                        <p:cTn id="66" dur="500" fill="hold"/>
                                        <p:tgtEl>
                                          <p:spTgt spid="241"/>
                                        </p:tgtEl>
                                        <p:attrNameLst>
                                          <p:attrName>ppt_h</p:attrName>
                                        </p:attrNameLst>
                                      </p:cBhvr>
                                      <p:tavLst>
                                        <p:tav tm="0">
                                          <p:val>
                                            <p:strVal val="4*#ppt_h"/>
                                          </p:val>
                                        </p:tav>
                                        <p:tav tm="100000">
                                          <p:val>
                                            <p:strVal val="#ppt_h"/>
                                          </p:val>
                                        </p:tav>
                                      </p:tavLst>
                                    </p:anim>
                                  </p:childTnLst>
                                </p:cTn>
                              </p:par>
                            </p:childTnLst>
                          </p:cTn>
                        </p:par>
                        <p:par>
                          <p:cTn id="67" fill="hold">
                            <p:stCondLst>
                              <p:cond delay="1000"/>
                            </p:stCondLst>
                            <p:childTnLst>
                              <p:par>
                                <p:cTn id="68" presetID="23" presetClass="entr" presetSubtype="16" fill="hold" grpId="0" nodeType="afterEffect">
                                  <p:stCondLst>
                                    <p:cond delay="0"/>
                                  </p:stCondLst>
                                  <p:childTnLst>
                                    <p:set>
                                      <p:cBhvr>
                                        <p:cTn id="69" dur="1" fill="hold">
                                          <p:stCondLst>
                                            <p:cond delay="0"/>
                                          </p:stCondLst>
                                        </p:cTn>
                                        <p:tgtEl>
                                          <p:spTgt spid="246"/>
                                        </p:tgtEl>
                                        <p:attrNameLst>
                                          <p:attrName>style.visibility</p:attrName>
                                        </p:attrNameLst>
                                      </p:cBhvr>
                                      <p:to>
                                        <p:strVal val="visible"/>
                                      </p:to>
                                    </p:set>
                                    <p:anim calcmode="lin" valueType="num">
                                      <p:cBhvr>
                                        <p:cTn id="70" dur="500" fill="hold"/>
                                        <p:tgtEl>
                                          <p:spTgt spid="246"/>
                                        </p:tgtEl>
                                        <p:attrNameLst>
                                          <p:attrName>ppt_w</p:attrName>
                                        </p:attrNameLst>
                                      </p:cBhvr>
                                      <p:tavLst>
                                        <p:tav tm="0">
                                          <p:val>
                                            <p:fltVal val="0"/>
                                          </p:val>
                                        </p:tav>
                                        <p:tav tm="100000">
                                          <p:val>
                                            <p:strVal val="#ppt_w"/>
                                          </p:val>
                                        </p:tav>
                                      </p:tavLst>
                                    </p:anim>
                                    <p:anim calcmode="lin" valueType="num">
                                      <p:cBhvr>
                                        <p:cTn id="71" dur="500" fill="hold"/>
                                        <p:tgtEl>
                                          <p:spTgt spid="246"/>
                                        </p:tgtEl>
                                        <p:attrNameLst>
                                          <p:attrName>ppt_h</p:attrName>
                                        </p:attrNameLst>
                                      </p:cBhvr>
                                      <p:tavLst>
                                        <p:tav tm="0">
                                          <p:val>
                                            <p:fltVal val="0"/>
                                          </p:val>
                                        </p:tav>
                                        <p:tav tm="100000">
                                          <p:val>
                                            <p:strVal val="#ppt_h"/>
                                          </p:val>
                                        </p:tav>
                                      </p:tavLst>
                                    </p:anim>
                                  </p:childTnLst>
                                </p:cTn>
                              </p:par>
                            </p:childTnLst>
                          </p:cTn>
                        </p:par>
                      </p:childTnLst>
                    </p:cTn>
                  </p:par>
                  <p:par>
                    <p:cTn id="72" fill="hold">
                      <p:stCondLst>
                        <p:cond delay="indefinite"/>
                      </p:stCondLst>
                      <p:childTnLst>
                        <p:par>
                          <p:cTn id="73" fill="hold">
                            <p:stCondLst>
                              <p:cond delay="0"/>
                            </p:stCondLst>
                            <p:childTnLst>
                              <p:par>
                                <p:cTn id="74" presetID="23" presetClass="entr" presetSubtype="32" fill="hold" grpId="0" nodeType="clickEffect">
                                  <p:stCondLst>
                                    <p:cond delay="0"/>
                                  </p:stCondLst>
                                  <p:childTnLst>
                                    <p:set>
                                      <p:cBhvr>
                                        <p:cTn id="75" dur="1" fill="hold">
                                          <p:stCondLst>
                                            <p:cond delay="0"/>
                                          </p:stCondLst>
                                        </p:cTn>
                                        <p:tgtEl>
                                          <p:spTgt spid="244"/>
                                        </p:tgtEl>
                                        <p:attrNameLst>
                                          <p:attrName>style.visibility</p:attrName>
                                        </p:attrNameLst>
                                      </p:cBhvr>
                                      <p:to>
                                        <p:strVal val="visible"/>
                                      </p:to>
                                    </p:set>
                                    <p:anim calcmode="lin" valueType="num">
                                      <p:cBhvr>
                                        <p:cTn id="76" dur="500" fill="hold"/>
                                        <p:tgtEl>
                                          <p:spTgt spid="244"/>
                                        </p:tgtEl>
                                        <p:attrNameLst>
                                          <p:attrName>ppt_w</p:attrName>
                                        </p:attrNameLst>
                                      </p:cBhvr>
                                      <p:tavLst>
                                        <p:tav tm="0">
                                          <p:val>
                                            <p:strVal val="4*#ppt_w"/>
                                          </p:val>
                                        </p:tav>
                                        <p:tav tm="100000">
                                          <p:val>
                                            <p:strVal val="#ppt_w"/>
                                          </p:val>
                                        </p:tav>
                                      </p:tavLst>
                                    </p:anim>
                                    <p:anim calcmode="lin" valueType="num">
                                      <p:cBhvr>
                                        <p:cTn id="77" dur="500" fill="hold"/>
                                        <p:tgtEl>
                                          <p:spTgt spid="244"/>
                                        </p:tgtEl>
                                        <p:attrNameLst>
                                          <p:attrName>ppt_h</p:attrName>
                                        </p:attrNameLst>
                                      </p:cBhvr>
                                      <p:tavLst>
                                        <p:tav tm="0">
                                          <p:val>
                                            <p:strVal val="4*#ppt_h"/>
                                          </p:val>
                                        </p:tav>
                                        <p:tav tm="100000">
                                          <p:val>
                                            <p:strVal val="#ppt_h"/>
                                          </p:val>
                                        </p:tav>
                                      </p:tavLst>
                                    </p:anim>
                                  </p:childTnLst>
                                </p:cTn>
                              </p:par>
                            </p:childTnLst>
                          </p:cTn>
                        </p:par>
                        <p:par>
                          <p:cTn id="78" fill="hold">
                            <p:stCondLst>
                              <p:cond delay="1000"/>
                            </p:stCondLst>
                            <p:childTnLst>
                              <p:par>
                                <p:cTn id="79" presetID="23" presetClass="entr" presetSubtype="16" fill="hold" grpId="0" nodeType="afterEffect">
                                  <p:stCondLst>
                                    <p:cond delay="0"/>
                                  </p:stCondLst>
                                  <p:childTnLst>
                                    <p:set>
                                      <p:cBhvr>
                                        <p:cTn id="80" dur="1" fill="hold">
                                          <p:stCondLst>
                                            <p:cond delay="0"/>
                                          </p:stCondLst>
                                        </p:cTn>
                                        <p:tgtEl>
                                          <p:spTgt spid="243"/>
                                        </p:tgtEl>
                                        <p:attrNameLst>
                                          <p:attrName>style.visibility</p:attrName>
                                        </p:attrNameLst>
                                      </p:cBhvr>
                                      <p:to>
                                        <p:strVal val="visible"/>
                                      </p:to>
                                    </p:set>
                                    <p:anim calcmode="lin" valueType="num">
                                      <p:cBhvr>
                                        <p:cTn id="81" dur="500" fill="hold"/>
                                        <p:tgtEl>
                                          <p:spTgt spid="243"/>
                                        </p:tgtEl>
                                        <p:attrNameLst>
                                          <p:attrName>ppt_w</p:attrName>
                                        </p:attrNameLst>
                                      </p:cBhvr>
                                      <p:tavLst>
                                        <p:tav tm="0">
                                          <p:val>
                                            <p:fltVal val="0"/>
                                          </p:val>
                                        </p:tav>
                                        <p:tav tm="100000">
                                          <p:val>
                                            <p:strVal val="#ppt_w"/>
                                          </p:val>
                                        </p:tav>
                                      </p:tavLst>
                                    </p:anim>
                                    <p:anim calcmode="lin" valueType="num">
                                      <p:cBhvr>
                                        <p:cTn id="82" dur="500" fill="hold"/>
                                        <p:tgtEl>
                                          <p:spTgt spid="243"/>
                                        </p:tgtEl>
                                        <p:attrNameLst>
                                          <p:attrName>ppt_h</p:attrName>
                                        </p:attrNameLst>
                                      </p:cBhvr>
                                      <p:tavLst>
                                        <p:tav tm="0">
                                          <p:val>
                                            <p:fltVal val="0"/>
                                          </p:val>
                                        </p:tav>
                                        <p:tav tm="100000">
                                          <p:val>
                                            <p:strVal val="#ppt_h"/>
                                          </p:val>
                                        </p:tav>
                                      </p:tavLst>
                                    </p:anim>
                                  </p:childTnLst>
                                </p:cTn>
                              </p:par>
                            </p:childTnLst>
                          </p:cTn>
                        </p:par>
                      </p:childTnLst>
                    </p:cTn>
                  </p:par>
                  <p:par>
                    <p:cTn id="83" fill="hold">
                      <p:stCondLst>
                        <p:cond delay="indefinite"/>
                      </p:stCondLst>
                      <p:childTnLst>
                        <p:par>
                          <p:cTn id="84" fill="hold">
                            <p:stCondLst>
                              <p:cond delay="0"/>
                            </p:stCondLst>
                            <p:childTnLst>
                              <p:par>
                                <p:cTn id="85" presetID="22" presetClass="entr" presetSubtype="8" fill="hold" grpId="0" nodeType="clickEffect">
                                  <p:stCondLst>
                                    <p:cond delay="0"/>
                                  </p:stCondLst>
                                  <p:childTnLst>
                                    <p:set>
                                      <p:cBhvr>
                                        <p:cTn id="86" dur="1" fill="hold">
                                          <p:stCondLst>
                                            <p:cond delay="0"/>
                                          </p:stCondLst>
                                        </p:cTn>
                                        <p:tgtEl>
                                          <p:spTgt spid="7"/>
                                        </p:tgtEl>
                                        <p:attrNameLst>
                                          <p:attrName>style.visibility</p:attrName>
                                        </p:attrNameLst>
                                      </p:cBhvr>
                                      <p:to>
                                        <p:strVal val="visible"/>
                                      </p:to>
                                    </p:set>
                                    <p:animEffect transition="in" filter="wipe(left)">
                                      <p:cBhvr>
                                        <p:cTn id="87" dur="500"/>
                                        <p:tgtEl>
                                          <p:spTgt spid="7"/>
                                        </p:tgtEl>
                                      </p:cBhvr>
                                    </p:animEffect>
                                  </p:childTnLst>
                                </p:cTn>
                              </p:par>
                            </p:childTnLst>
                          </p:cTn>
                        </p:par>
                        <p:par>
                          <p:cTn id="88" fill="hold">
                            <p:stCondLst>
                              <p:cond delay="500"/>
                            </p:stCondLst>
                            <p:childTnLst>
                              <p:par>
                                <p:cTn id="89" presetID="23" presetClass="entr" presetSubtype="32" fill="hold" nodeType="afterEffect">
                                  <p:stCondLst>
                                    <p:cond delay="0"/>
                                  </p:stCondLst>
                                  <p:childTnLst>
                                    <p:set>
                                      <p:cBhvr>
                                        <p:cTn id="90" dur="1" fill="hold">
                                          <p:stCondLst>
                                            <p:cond delay="0"/>
                                          </p:stCondLst>
                                        </p:cTn>
                                        <p:tgtEl>
                                          <p:spTgt spid="251"/>
                                        </p:tgtEl>
                                        <p:attrNameLst>
                                          <p:attrName>style.visibility</p:attrName>
                                        </p:attrNameLst>
                                      </p:cBhvr>
                                      <p:to>
                                        <p:strVal val="visible"/>
                                      </p:to>
                                    </p:set>
                                    <p:anim calcmode="lin" valueType="num">
                                      <p:cBhvr>
                                        <p:cTn id="91" dur="500" fill="hold"/>
                                        <p:tgtEl>
                                          <p:spTgt spid="251"/>
                                        </p:tgtEl>
                                        <p:attrNameLst>
                                          <p:attrName>ppt_w</p:attrName>
                                        </p:attrNameLst>
                                      </p:cBhvr>
                                      <p:tavLst>
                                        <p:tav tm="0">
                                          <p:val>
                                            <p:strVal val="4*#ppt_w"/>
                                          </p:val>
                                        </p:tav>
                                        <p:tav tm="100000">
                                          <p:val>
                                            <p:strVal val="#ppt_w"/>
                                          </p:val>
                                        </p:tav>
                                      </p:tavLst>
                                    </p:anim>
                                    <p:anim calcmode="lin" valueType="num">
                                      <p:cBhvr>
                                        <p:cTn id="92" dur="500" fill="hold"/>
                                        <p:tgtEl>
                                          <p:spTgt spid="251"/>
                                        </p:tgtEl>
                                        <p:attrNameLst>
                                          <p:attrName>ppt_h</p:attrName>
                                        </p:attrNameLst>
                                      </p:cBhvr>
                                      <p:tavLst>
                                        <p:tav tm="0">
                                          <p:val>
                                            <p:strVal val="4*#ppt_h"/>
                                          </p:val>
                                        </p:tav>
                                        <p:tav tm="100000">
                                          <p:val>
                                            <p:strVal val="#ppt_h"/>
                                          </p:val>
                                        </p:tav>
                                      </p:tavLst>
                                    </p:anim>
                                  </p:childTnLst>
                                </p:cTn>
                              </p:par>
                            </p:childTnLst>
                          </p:cTn>
                        </p:par>
                      </p:childTnLst>
                    </p:cTn>
                  </p:par>
                  <p:par>
                    <p:cTn id="93" fill="hold">
                      <p:stCondLst>
                        <p:cond delay="indefinite"/>
                      </p:stCondLst>
                      <p:childTnLst>
                        <p:par>
                          <p:cTn id="94" fill="hold">
                            <p:stCondLst>
                              <p:cond delay="0"/>
                            </p:stCondLst>
                            <p:childTnLst>
                              <p:par>
                                <p:cTn id="95" presetID="23" presetClass="entr" presetSubtype="16" fill="hold" grpId="0" nodeType="clickEffect">
                                  <p:stCondLst>
                                    <p:cond delay="0"/>
                                  </p:stCondLst>
                                  <p:childTnLst>
                                    <p:set>
                                      <p:cBhvr>
                                        <p:cTn id="96" dur="1" fill="hold">
                                          <p:stCondLst>
                                            <p:cond delay="0"/>
                                          </p:stCondLst>
                                        </p:cTn>
                                        <p:tgtEl>
                                          <p:spTgt spid="247"/>
                                        </p:tgtEl>
                                        <p:attrNameLst>
                                          <p:attrName>style.visibility</p:attrName>
                                        </p:attrNameLst>
                                      </p:cBhvr>
                                      <p:to>
                                        <p:strVal val="visible"/>
                                      </p:to>
                                    </p:set>
                                    <p:anim calcmode="lin" valueType="num">
                                      <p:cBhvr>
                                        <p:cTn id="97" dur="500" fill="hold"/>
                                        <p:tgtEl>
                                          <p:spTgt spid="247"/>
                                        </p:tgtEl>
                                        <p:attrNameLst>
                                          <p:attrName>ppt_w</p:attrName>
                                        </p:attrNameLst>
                                      </p:cBhvr>
                                      <p:tavLst>
                                        <p:tav tm="0">
                                          <p:val>
                                            <p:fltVal val="0"/>
                                          </p:val>
                                        </p:tav>
                                        <p:tav tm="100000">
                                          <p:val>
                                            <p:strVal val="#ppt_w"/>
                                          </p:val>
                                        </p:tav>
                                      </p:tavLst>
                                    </p:anim>
                                    <p:anim calcmode="lin" valueType="num">
                                      <p:cBhvr>
                                        <p:cTn id="98" dur="500" fill="hold"/>
                                        <p:tgtEl>
                                          <p:spTgt spid="24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P spid="239" grpId="0"/>
      <p:bldP spid="241" grpId="0" animBg="1"/>
      <p:bldP spid="242" grpId="0"/>
      <p:bldP spid="243" grpId="0"/>
      <p:bldP spid="244" grpId="0" animBg="1"/>
      <p:bldP spid="246" grpId="0"/>
      <p:bldP spid="24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Picture 41"/>
          <p:cNvPicPr>
            <a:picLocks noChangeAspect="1"/>
          </p:cNvPicPr>
          <p:nvPr/>
        </p:nvPicPr>
        <p:blipFill rotWithShape="1">
          <a:blip r:embed="rId3" cstate="print">
            <a:extLst>
              <a:ext uri="{28A0092B-C50C-407E-A947-70E740481C1C}">
                <a14:useLocalDpi xmlns:a14="http://schemas.microsoft.com/office/drawing/2010/main"/>
              </a:ext>
            </a:extLst>
          </a:blip>
          <a:srcRect r="7917"/>
          <a:stretch/>
        </p:blipFill>
        <p:spPr>
          <a:xfrm>
            <a:off x="-12078" y="0"/>
            <a:ext cx="9156077" cy="6883400"/>
          </a:xfrm>
          <a:prstGeom prst="rect">
            <a:avLst/>
          </a:prstGeom>
        </p:spPr>
      </p:pic>
      <p:sp>
        <p:nvSpPr>
          <p:cNvPr id="3" name="TextBox 2"/>
          <p:cNvSpPr txBox="1"/>
          <p:nvPr/>
        </p:nvSpPr>
        <p:spPr>
          <a:xfrm>
            <a:off x="6794500" y="6642556"/>
            <a:ext cx="2349500" cy="215444"/>
          </a:xfrm>
          <a:prstGeom prst="rect">
            <a:avLst/>
          </a:prstGeom>
          <a:noFill/>
        </p:spPr>
        <p:txBody>
          <a:bodyPr wrap="square" rtlCol="0">
            <a:spAutoFit/>
          </a:bodyPr>
          <a:lstStyle/>
          <a:p>
            <a:pPr algn="r"/>
            <a:r>
              <a:rPr lang="en-US" sz="800" dirty="0">
                <a:solidFill>
                  <a:srgbClr val="FFFFFF"/>
                </a:solidFill>
              </a:rPr>
              <a:t>http://</a:t>
            </a:r>
            <a:r>
              <a:rPr lang="en-US" sz="800" dirty="0" err="1">
                <a:solidFill>
                  <a:srgbClr val="FFFFFF"/>
                </a:solidFill>
              </a:rPr>
              <a:t>www.opte.org</a:t>
            </a:r>
            <a:r>
              <a:rPr lang="en-US" sz="800" dirty="0">
                <a:solidFill>
                  <a:srgbClr val="FFFFFF"/>
                </a:solidFill>
              </a:rPr>
              <a:t>/</a:t>
            </a:r>
          </a:p>
        </p:txBody>
      </p:sp>
      <p:sp>
        <p:nvSpPr>
          <p:cNvPr id="43" name="TextBox 42"/>
          <p:cNvSpPr txBox="1"/>
          <p:nvPr/>
        </p:nvSpPr>
        <p:spPr>
          <a:xfrm>
            <a:off x="114300" y="114012"/>
            <a:ext cx="4298950" cy="707886"/>
          </a:xfrm>
          <a:prstGeom prst="rect">
            <a:avLst/>
          </a:prstGeom>
          <a:noFill/>
        </p:spPr>
        <p:txBody>
          <a:bodyPr wrap="square" rtlCol="0">
            <a:spAutoFit/>
          </a:bodyPr>
          <a:lstStyle/>
          <a:p>
            <a:r>
              <a:rPr lang="en-US" sz="4000" b="1" dirty="0" smtClean="0">
                <a:solidFill>
                  <a:srgbClr val="FFFFFF"/>
                </a:solidFill>
                <a:effectLst>
                  <a:outerShdw blurRad="50800" dist="38100" dir="2700000" algn="tl" rotWithShape="0">
                    <a:prstClr val="black">
                      <a:alpha val="40000"/>
                    </a:prstClr>
                  </a:outerShdw>
                </a:effectLst>
              </a:rPr>
              <a:t>The Web of Data </a:t>
            </a:r>
            <a:endParaRPr lang="en-US" sz="4000" b="1" dirty="0">
              <a:solidFill>
                <a:srgbClr val="FFFFFF"/>
              </a:solidFill>
              <a:effectLst>
                <a:outerShdw blurRad="50800" dist="38100" dir="2700000" algn="tl" rotWithShape="0">
                  <a:prstClr val="black">
                    <a:alpha val="40000"/>
                  </a:prstClr>
                </a:outerShdw>
              </a:effectLst>
            </a:endParaRPr>
          </a:p>
        </p:txBody>
      </p:sp>
      <p:sp>
        <p:nvSpPr>
          <p:cNvPr id="6" name="TextBox 5"/>
          <p:cNvSpPr txBox="1"/>
          <p:nvPr/>
        </p:nvSpPr>
        <p:spPr>
          <a:xfrm>
            <a:off x="114300" y="6150114"/>
            <a:ext cx="7912100" cy="707886"/>
          </a:xfrm>
          <a:prstGeom prst="rect">
            <a:avLst/>
          </a:prstGeom>
          <a:noFill/>
        </p:spPr>
        <p:txBody>
          <a:bodyPr wrap="square" rtlCol="0">
            <a:spAutoFit/>
          </a:bodyPr>
          <a:lstStyle/>
          <a:p>
            <a:r>
              <a:rPr lang="en-US" sz="4000" b="1" dirty="0" smtClean="0">
                <a:solidFill>
                  <a:srgbClr val="FFFFFF"/>
                </a:solidFill>
                <a:effectLst>
                  <a:outerShdw blurRad="50800" dist="38100" dir="2700000" algn="tl" rotWithShape="0">
                    <a:prstClr val="black">
                      <a:alpha val="40000"/>
                    </a:prstClr>
                  </a:outerShdw>
                </a:effectLst>
              </a:rPr>
              <a:t>A Web of related entities</a:t>
            </a:r>
            <a:endParaRPr lang="en-US" sz="4000" b="1" dirty="0">
              <a:solidFill>
                <a:srgbClr val="FFFFFF"/>
              </a:solidFill>
              <a:effectLst>
                <a:outerShdw blurRad="50800" dist="38100" dir="2700000" algn="tl" rotWithShape="0">
                  <a:prstClr val="black">
                    <a:alpha val="40000"/>
                  </a:prstClr>
                </a:outerShdw>
              </a:effectLst>
            </a:endParaRPr>
          </a:p>
        </p:txBody>
      </p:sp>
    </p:spTree>
    <p:extLst>
      <p:ext uri="{BB962C8B-B14F-4D97-AF65-F5344CB8AC3E}">
        <p14:creationId xmlns:p14="http://schemas.microsoft.com/office/powerpoint/2010/main" val="17131935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Picture 40"/>
          <p:cNvPicPr>
            <a:picLocks noChangeAspect="1"/>
          </p:cNvPicPr>
          <p:nvPr/>
        </p:nvPicPr>
        <p:blipFill rotWithShape="1">
          <a:blip r:embed="rId3" cstate="print">
            <a:extLst>
              <a:ext uri="{28A0092B-C50C-407E-A947-70E740481C1C}">
                <a14:useLocalDpi xmlns:a14="http://schemas.microsoft.com/office/drawing/2010/main"/>
              </a:ext>
            </a:extLst>
          </a:blip>
          <a:srcRect r="7917"/>
          <a:stretch/>
        </p:blipFill>
        <p:spPr>
          <a:xfrm>
            <a:off x="-12078" y="0"/>
            <a:ext cx="9156077" cy="6883400"/>
          </a:xfrm>
          <a:prstGeom prst="rect">
            <a:avLst/>
          </a:prstGeom>
        </p:spPr>
      </p:pic>
      <p:sp>
        <p:nvSpPr>
          <p:cNvPr id="3" name="TextBox 2"/>
          <p:cNvSpPr txBox="1"/>
          <p:nvPr/>
        </p:nvSpPr>
        <p:spPr>
          <a:xfrm>
            <a:off x="6794500" y="6642556"/>
            <a:ext cx="2349500" cy="215444"/>
          </a:xfrm>
          <a:prstGeom prst="rect">
            <a:avLst/>
          </a:prstGeom>
          <a:noFill/>
        </p:spPr>
        <p:txBody>
          <a:bodyPr wrap="square" rtlCol="0">
            <a:spAutoFit/>
          </a:bodyPr>
          <a:lstStyle/>
          <a:p>
            <a:pPr algn="r"/>
            <a:r>
              <a:rPr lang="en-US" sz="800" dirty="0">
                <a:solidFill>
                  <a:srgbClr val="FFFFFF"/>
                </a:solidFill>
              </a:rPr>
              <a:t>http://</a:t>
            </a:r>
            <a:r>
              <a:rPr lang="en-US" sz="800" dirty="0" err="1">
                <a:solidFill>
                  <a:srgbClr val="FFFFFF"/>
                </a:solidFill>
              </a:rPr>
              <a:t>www.opte.org</a:t>
            </a:r>
            <a:r>
              <a:rPr lang="en-US" sz="800" dirty="0">
                <a:solidFill>
                  <a:srgbClr val="FFFFFF"/>
                </a:solidFill>
              </a:rPr>
              <a:t>/</a:t>
            </a:r>
          </a:p>
        </p:txBody>
      </p:sp>
      <p:sp>
        <p:nvSpPr>
          <p:cNvPr id="42" name="TextBox 41"/>
          <p:cNvSpPr txBox="1"/>
          <p:nvPr/>
        </p:nvSpPr>
        <p:spPr>
          <a:xfrm>
            <a:off x="114300" y="114012"/>
            <a:ext cx="4628628" cy="707886"/>
          </a:xfrm>
          <a:prstGeom prst="rect">
            <a:avLst/>
          </a:prstGeom>
          <a:noFill/>
        </p:spPr>
        <p:txBody>
          <a:bodyPr wrap="square" rtlCol="0">
            <a:spAutoFit/>
          </a:bodyPr>
          <a:lstStyle/>
          <a:p>
            <a:r>
              <a:rPr lang="en-US" sz="4000" b="1" dirty="0" smtClean="0">
                <a:solidFill>
                  <a:srgbClr val="FFFFFF"/>
                </a:solidFill>
                <a:effectLst>
                  <a:outerShdw blurRad="50800" dist="38100" dir="2700000" algn="tl" rotWithShape="0">
                    <a:prstClr val="black">
                      <a:alpha val="40000"/>
                    </a:prstClr>
                  </a:outerShdw>
                </a:effectLst>
              </a:rPr>
              <a:t>The Web of Data </a:t>
            </a:r>
            <a:endParaRPr lang="en-US" sz="4000" b="1" dirty="0">
              <a:solidFill>
                <a:srgbClr val="FFFFFF"/>
              </a:solidFill>
              <a:effectLst>
                <a:outerShdw blurRad="50800" dist="38100" dir="2700000" algn="tl" rotWithShape="0">
                  <a:prstClr val="black">
                    <a:alpha val="40000"/>
                  </a:prstClr>
                </a:outerShdw>
              </a:effectLst>
            </a:endParaRPr>
          </a:p>
        </p:txBody>
      </p:sp>
      <p:sp>
        <p:nvSpPr>
          <p:cNvPr id="43" name="TextBox 42"/>
          <p:cNvSpPr txBox="1"/>
          <p:nvPr/>
        </p:nvSpPr>
        <p:spPr>
          <a:xfrm>
            <a:off x="114300" y="6150114"/>
            <a:ext cx="7912100" cy="707886"/>
          </a:xfrm>
          <a:prstGeom prst="rect">
            <a:avLst/>
          </a:prstGeom>
          <a:noFill/>
        </p:spPr>
        <p:txBody>
          <a:bodyPr wrap="square" rtlCol="0">
            <a:spAutoFit/>
          </a:bodyPr>
          <a:lstStyle/>
          <a:p>
            <a:r>
              <a:rPr lang="en-US" sz="4000" b="1" dirty="0" smtClean="0">
                <a:solidFill>
                  <a:srgbClr val="FFFFFF"/>
                </a:solidFill>
                <a:effectLst>
                  <a:outerShdw blurRad="50800" dist="38100" dir="2700000" algn="tl" rotWithShape="0">
                    <a:prstClr val="black">
                      <a:alpha val="40000"/>
                    </a:prstClr>
                  </a:outerShdw>
                </a:effectLst>
              </a:rPr>
              <a:t>A Library Shaped Black Hole ?</a:t>
            </a:r>
            <a:endParaRPr lang="en-US" sz="4000" b="1" dirty="0">
              <a:solidFill>
                <a:srgbClr val="FFFFFF"/>
              </a:solidFill>
              <a:effectLst>
                <a:outerShdw blurRad="50800" dist="38100" dir="2700000" algn="tl" rotWithShape="0">
                  <a:prstClr val="black">
                    <a:alpha val="40000"/>
                  </a:prstClr>
                </a:outerShdw>
              </a:effectLst>
            </a:endParaRPr>
          </a:p>
        </p:txBody>
      </p:sp>
      <p:grpSp>
        <p:nvGrpSpPr>
          <p:cNvPr id="286" name="Group 285"/>
          <p:cNvGrpSpPr>
            <a:grpSpLocks noChangeAspect="1"/>
          </p:cNvGrpSpPr>
          <p:nvPr/>
        </p:nvGrpSpPr>
        <p:grpSpPr>
          <a:xfrm>
            <a:off x="4088640" y="3100833"/>
            <a:ext cx="966721" cy="656334"/>
            <a:chOff x="3612184" y="1908576"/>
            <a:chExt cx="1694355" cy="1150346"/>
          </a:xfrm>
        </p:grpSpPr>
        <p:sp>
          <p:nvSpPr>
            <p:cNvPr id="287" name="Arc 286"/>
            <p:cNvSpPr/>
            <p:nvPr/>
          </p:nvSpPr>
          <p:spPr>
            <a:xfrm>
              <a:off x="3612184" y="1908576"/>
              <a:ext cx="969305" cy="365207"/>
            </a:xfrm>
            <a:prstGeom prst="arc">
              <a:avLst>
                <a:gd name="adj1" fmla="val 16200000"/>
                <a:gd name="adj2" fmla="val 971979"/>
              </a:avLst>
            </a:prstGeom>
            <a:ln>
              <a:solidFill>
                <a:srgbClr val="7F7F7F"/>
              </a:solidFill>
            </a:ln>
          </p:spPr>
          <p:style>
            <a:lnRef idx="2">
              <a:schemeClr val="dk1"/>
            </a:lnRef>
            <a:fillRef idx="0">
              <a:schemeClr val="dk1"/>
            </a:fillRef>
            <a:effectRef idx="1">
              <a:schemeClr val="dk1"/>
            </a:effectRef>
            <a:fontRef idx="minor">
              <a:schemeClr val="tx1"/>
            </a:fontRef>
          </p:style>
          <p:txBody>
            <a:bodyPr rtlCol="0" anchor="ctr"/>
            <a:lstStyle/>
            <a:p>
              <a:pPr algn="ctr"/>
              <a:endParaRPr lang="en-US"/>
            </a:p>
          </p:txBody>
        </p:sp>
        <p:sp>
          <p:nvSpPr>
            <p:cNvPr id="288" name="Arc 287"/>
            <p:cNvSpPr/>
            <p:nvPr/>
          </p:nvSpPr>
          <p:spPr>
            <a:xfrm rot="11025340">
              <a:off x="3844398" y="2693715"/>
              <a:ext cx="969305" cy="365207"/>
            </a:xfrm>
            <a:prstGeom prst="arc">
              <a:avLst>
                <a:gd name="adj1" fmla="val 16200000"/>
                <a:gd name="adj2" fmla="val 971979"/>
              </a:avLst>
            </a:prstGeom>
            <a:ln>
              <a:solidFill>
                <a:srgbClr val="7F7F7F"/>
              </a:solidFill>
            </a:ln>
          </p:spPr>
          <p:style>
            <a:lnRef idx="2">
              <a:schemeClr val="dk1"/>
            </a:lnRef>
            <a:fillRef idx="0">
              <a:schemeClr val="dk1"/>
            </a:fillRef>
            <a:effectRef idx="1">
              <a:schemeClr val="dk1"/>
            </a:effectRef>
            <a:fontRef idx="minor">
              <a:schemeClr val="tx1"/>
            </a:fontRef>
          </p:style>
          <p:txBody>
            <a:bodyPr rtlCol="0" anchor="ctr"/>
            <a:lstStyle/>
            <a:p>
              <a:pPr algn="ctr"/>
              <a:endParaRPr lang="en-US"/>
            </a:p>
          </p:txBody>
        </p:sp>
        <p:sp>
          <p:nvSpPr>
            <p:cNvPr id="289" name="Arc 288"/>
            <p:cNvSpPr/>
            <p:nvPr/>
          </p:nvSpPr>
          <p:spPr>
            <a:xfrm rot="6677350">
              <a:off x="4639283" y="2299725"/>
              <a:ext cx="969305" cy="365207"/>
            </a:xfrm>
            <a:prstGeom prst="arc">
              <a:avLst>
                <a:gd name="adj1" fmla="val 16200000"/>
                <a:gd name="adj2" fmla="val 971979"/>
              </a:avLst>
            </a:prstGeom>
            <a:ln>
              <a:solidFill>
                <a:schemeClr val="bg1">
                  <a:lumMod val="50000"/>
                </a:schemeClr>
              </a:solidFill>
            </a:ln>
          </p:spPr>
          <p:style>
            <a:lnRef idx="2">
              <a:schemeClr val="dk1"/>
            </a:lnRef>
            <a:fillRef idx="0">
              <a:schemeClr val="dk1"/>
            </a:fillRef>
            <a:effectRef idx="1">
              <a:schemeClr val="dk1"/>
            </a:effectRef>
            <a:fontRef idx="minor">
              <a:schemeClr val="tx1"/>
            </a:fontRef>
          </p:style>
          <p:txBody>
            <a:bodyPr rtlCol="0" anchor="ctr"/>
            <a:lstStyle/>
            <a:p>
              <a:pPr algn="ctr"/>
              <a:endParaRPr lang="en-US"/>
            </a:p>
          </p:txBody>
        </p:sp>
        <p:grpSp>
          <p:nvGrpSpPr>
            <p:cNvPr id="290" name="Group 52"/>
            <p:cNvGrpSpPr>
              <a:grpSpLocks noChangeAspect="1"/>
            </p:cNvGrpSpPr>
            <p:nvPr/>
          </p:nvGrpSpPr>
          <p:grpSpPr>
            <a:xfrm>
              <a:off x="3839472" y="1953814"/>
              <a:ext cx="1223998" cy="986627"/>
              <a:chOff x="3722390" y="3832127"/>
              <a:chExt cx="1756373" cy="1415763"/>
            </a:xfrm>
            <a:solidFill>
              <a:schemeClr val="tx1"/>
            </a:solidFill>
          </p:grpSpPr>
          <p:grpSp>
            <p:nvGrpSpPr>
              <p:cNvPr id="309" name="Group 35"/>
              <p:cNvGrpSpPr/>
              <p:nvPr/>
            </p:nvGrpSpPr>
            <p:grpSpPr>
              <a:xfrm>
                <a:off x="3722390" y="3832127"/>
                <a:ext cx="1756373" cy="1415763"/>
                <a:chOff x="1398762" y="3731133"/>
                <a:chExt cx="1756373" cy="1415763"/>
              </a:xfrm>
              <a:grpFill/>
            </p:grpSpPr>
            <p:sp>
              <p:nvSpPr>
                <p:cNvPr id="328" name="Isosceles Triangle 327"/>
                <p:cNvSpPr/>
                <p:nvPr/>
              </p:nvSpPr>
              <p:spPr>
                <a:xfrm>
                  <a:off x="1515452" y="3731133"/>
                  <a:ext cx="1522993" cy="361297"/>
                </a:xfrm>
                <a:prstGeom prst="triangle">
                  <a:avLst/>
                </a:prstGeom>
                <a:grp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anchor="ctr" anchorCtr="1"/>
                <a:lstStyle/>
                <a:p>
                  <a:pPr algn="ctr">
                    <a:defRPr/>
                  </a:pPr>
                  <a:endParaRPr lang="en-US" sz="2400" b="1" dirty="0">
                    <a:solidFill>
                      <a:schemeClr val="bg1"/>
                    </a:solidFill>
                  </a:endParaRPr>
                </a:p>
              </p:txBody>
            </p:sp>
            <p:sp>
              <p:nvSpPr>
                <p:cNvPr id="329" name="TextBox 328"/>
                <p:cNvSpPr txBox="1"/>
                <p:nvPr/>
              </p:nvSpPr>
              <p:spPr>
                <a:xfrm>
                  <a:off x="1478136" y="4891376"/>
                  <a:ext cx="1597625" cy="106137"/>
                </a:xfrm>
                <a:prstGeom prst="rect">
                  <a:avLst/>
                </a:prstGeom>
                <a:grp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anchor="ctr" anchorCtr="1"/>
                <a:lstStyle/>
                <a:p>
                  <a:pPr algn="ctr">
                    <a:defRPr/>
                  </a:pPr>
                  <a:endParaRPr lang="en-US" sz="2400" b="1" dirty="0">
                    <a:solidFill>
                      <a:schemeClr val="bg1"/>
                    </a:solidFill>
                  </a:endParaRPr>
                </a:p>
              </p:txBody>
            </p:sp>
            <p:sp>
              <p:nvSpPr>
                <p:cNvPr id="330" name="TextBox 329"/>
                <p:cNvSpPr txBox="1"/>
                <p:nvPr/>
              </p:nvSpPr>
              <p:spPr>
                <a:xfrm>
                  <a:off x="1468738" y="4141024"/>
                  <a:ext cx="1616421" cy="86943"/>
                </a:xfrm>
                <a:prstGeom prst="rect">
                  <a:avLst/>
                </a:prstGeom>
                <a:grp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anchor="ctr" anchorCtr="1"/>
                <a:lstStyle/>
                <a:p>
                  <a:pPr algn="ctr">
                    <a:defRPr/>
                  </a:pPr>
                  <a:endParaRPr lang="en-US" sz="2400" b="1" dirty="0">
                    <a:solidFill>
                      <a:schemeClr val="bg1"/>
                    </a:solidFill>
                  </a:endParaRPr>
                </a:p>
              </p:txBody>
            </p:sp>
            <p:grpSp>
              <p:nvGrpSpPr>
                <p:cNvPr id="331" name="Group 32"/>
                <p:cNvGrpSpPr/>
                <p:nvPr/>
              </p:nvGrpSpPr>
              <p:grpSpPr>
                <a:xfrm>
                  <a:off x="1511806" y="4273653"/>
                  <a:ext cx="1530284" cy="674066"/>
                  <a:chOff x="1504927" y="4273653"/>
                  <a:chExt cx="1530284" cy="735448"/>
                </a:xfrm>
                <a:grpFill/>
              </p:grpSpPr>
              <p:grpSp>
                <p:nvGrpSpPr>
                  <p:cNvPr id="333" name="Group 332"/>
                  <p:cNvGrpSpPr/>
                  <p:nvPr/>
                </p:nvGrpSpPr>
                <p:grpSpPr>
                  <a:xfrm>
                    <a:off x="1504927" y="4273653"/>
                    <a:ext cx="295991" cy="735448"/>
                    <a:chOff x="1504927" y="4273653"/>
                    <a:chExt cx="295991" cy="735448"/>
                  </a:xfrm>
                  <a:grpFill/>
                </p:grpSpPr>
                <p:sp>
                  <p:nvSpPr>
                    <p:cNvPr id="343" name="Rectangle 6"/>
                    <p:cNvSpPr/>
                    <p:nvPr/>
                  </p:nvSpPr>
                  <p:spPr>
                    <a:xfrm>
                      <a:off x="1555445" y="4327240"/>
                      <a:ext cx="194954" cy="681861"/>
                    </a:xfrm>
                    <a:prstGeom prst="rect">
                      <a:avLst/>
                    </a:prstGeom>
                    <a:grp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anchor="ctr" anchorCtr="1"/>
                    <a:lstStyle/>
                    <a:p>
                      <a:pPr algn="ctr">
                        <a:defRPr/>
                      </a:pPr>
                      <a:endParaRPr lang="en-US" sz="2400" b="1" dirty="0">
                        <a:solidFill>
                          <a:schemeClr val="bg1"/>
                        </a:solidFill>
                      </a:endParaRPr>
                    </a:p>
                  </p:txBody>
                </p:sp>
                <p:sp>
                  <p:nvSpPr>
                    <p:cNvPr id="344" name="TextBox 343"/>
                    <p:cNvSpPr txBox="1"/>
                    <p:nvPr/>
                  </p:nvSpPr>
                  <p:spPr>
                    <a:xfrm>
                      <a:off x="1504927" y="4273653"/>
                      <a:ext cx="295991" cy="75028"/>
                    </a:xfrm>
                    <a:prstGeom prst="rect">
                      <a:avLst/>
                    </a:prstGeom>
                    <a:grp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anchor="ctr" anchorCtr="1"/>
                    <a:lstStyle/>
                    <a:p>
                      <a:pPr algn="ctr">
                        <a:defRPr/>
                      </a:pPr>
                      <a:endParaRPr lang="en-US" sz="2400" b="1" dirty="0">
                        <a:solidFill>
                          <a:schemeClr val="bg1"/>
                        </a:solidFill>
                      </a:endParaRPr>
                    </a:p>
                  </p:txBody>
                </p:sp>
              </p:grpSp>
              <p:grpSp>
                <p:nvGrpSpPr>
                  <p:cNvPr id="334" name="Group 333"/>
                  <p:cNvGrpSpPr/>
                  <p:nvPr/>
                </p:nvGrpSpPr>
                <p:grpSpPr>
                  <a:xfrm>
                    <a:off x="1916358" y="4273653"/>
                    <a:ext cx="295991" cy="735448"/>
                    <a:chOff x="1901770" y="4273653"/>
                    <a:chExt cx="295991" cy="735448"/>
                  </a:xfrm>
                  <a:grpFill/>
                </p:grpSpPr>
                <p:sp>
                  <p:nvSpPr>
                    <p:cNvPr id="341" name="Rectangle 8"/>
                    <p:cNvSpPr/>
                    <p:nvPr/>
                  </p:nvSpPr>
                  <p:spPr>
                    <a:xfrm>
                      <a:off x="1952288" y="4327240"/>
                      <a:ext cx="194954" cy="681861"/>
                    </a:xfrm>
                    <a:prstGeom prst="rect">
                      <a:avLst/>
                    </a:prstGeom>
                    <a:grp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anchor="ctr" anchorCtr="1"/>
                    <a:lstStyle/>
                    <a:p>
                      <a:pPr algn="ctr">
                        <a:defRPr/>
                      </a:pPr>
                      <a:endParaRPr lang="en-US" sz="2400" b="1" dirty="0">
                        <a:solidFill>
                          <a:schemeClr val="bg1"/>
                        </a:solidFill>
                      </a:endParaRPr>
                    </a:p>
                  </p:txBody>
                </p:sp>
                <p:sp>
                  <p:nvSpPr>
                    <p:cNvPr id="342" name="TextBox 341"/>
                    <p:cNvSpPr txBox="1"/>
                    <p:nvPr/>
                  </p:nvSpPr>
                  <p:spPr>
                    <a:xfrm>
                      <a:off x="1901770" y="4273653"/>
                      <a:ext cx="295991" cy="75028"/>
                    </a:xfrm>
                    <a:prstGeom prst="rect">
                      <a:avLst/>
                    </a:prstGeom>
                    <a:grp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anchor="ctr" anchorCtr="1"/>
                    <a:lstStyle/>
                    <a:p>
                      <a:pPr algn="ctr">
                        <a:defRPr/>
                      </a:pPr>
                      <a:endParaRPr lang="en-US" sz="2400" b="1" dirty="0">
                        <a:solidFill>
                          <a:schemeClr val="bg1"/>
                        </a:solidFill>
                      </a:endParaRPr>
                    </a:p>
                  </p:txBody>
                </p:sp>
              </p:grpSp>
              <p:grpSp>
                <p:nvGrpSpPr>
                  <p:cNvPr id="335" name="Group 334"/>
                  <p:cNvGrpSpPr/>
                  <p:nvPr/>
                </p:nvGrpSpPr>
                <p:grpSpPr>
                  <a:xfrm>
                    <a:off x="2327789" y="4273653"/>
                    <a:ext cx="295991" cy="735448"/>
                    <a:chOff x="2363501" y="4273653"/>
                    <a:chExt cx="295991" cy="735448"/>
                  </a:xfrm>
                  <a:grpFill/>
                </p:grpSpPr>
                <p:sp>
                  <p:nvSpPr>
                    <p:cNvPr id="339" name="Rectangle 7"/>
                    <p:cNvSpPr/>
                    <p:nvPr/>
                  </p:nvSpPr>
                  <p:spPr>
                    <a:xfrm>
                      <a:off x="2414019" y="4327240"/>
                      <a:ext cx="194954" cy="681861"/>
                    </a:xfrm>
                    <a:prstGeom prst="rect">
                      <a:avLst/>
                    </a:prstGeom>
                    <a:grp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anchor="ctr" anchorCtr="1"/>
                    <a:lstStyle/>
                    <a:p>
                      <a:pPr algn="ctr">
                        <a:defRPr/>
                      </a:pPr>
                      <a:endParaRPr lang="en-US" sz="2400" b="1" dirty="0">
                        <a:solidFill>
                          <a:schemeClr val="bg1"/>
                        </a:solidFill>
                      </a:endParaRPr>
                    </a:p>
                  </p:txBody>
                </p:sp>
                <p:sp>
                  <p:nvSpPr>
                    <p:cNvPr id="340" name="TextBox 339"/>
                    <p:cNvSpPr txBox="1"/>
                    <p:nvPr/>
                  </p:nvSpPr>
                  <p:spPr>
                    <a:xfrm>
                      <a:off x="2363501" y="4273653"/>
                      <a:ext cx="295991" cy="75028"/>
                    </a:xfrm>
                    <a:prstGeom prst="rect">
                      <a:avLst/>
                    </a:prstGeom>
                    <a:grp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anchor="ctr" anchorCtr="1"/>
                    <a:lstStyle/>
                    <a:p>
                      <a:pPr algn="ctr">
                        <a:defRPr/>
                      </a:pPr>
                      <a:endParaRPr lang="en-US" sz="2400" b="1" dirty="0">
                        <a:solidFill>
                          <a:schemeClr val="bg1"/>
                        </a:solidFill>
                      </a:endParaRPr>
                    </a:p>
                  </p:txBody>
                </p:sp>
              </p:grpSp>
              <p:grpSp>
                <p:nvGrpSpPr>
                  <p:cNvPr id="336" name="Group 335"/>
                  <p:cNvGrpSpPr/>
                  <p:nvPr/>
                </p:nvGrpSpPr>
                <p:grpSpPr>
                  <a:xfrm>
                    <a:off x="2739220" y="4273653"/>
                    <a:ext cx="295991" cy="730921"/>
                    <a:chOff x="2739220" y="4273653"/>
                    <a:chExt cx="295991" cy="730921"/>
                  </a:xfrm>
                  <a:grpFill/>
                </p:grpSpPr>
                <p:sp>
                  <p:nvSpPr>
                    <p:cNvPr id="337" name="Rectangle 336"/>
                    <p:cNvSpPr/>
                    <p:nvPr/>
                  </p:nvSpPr>
                  <p:spPr>
                    <a:xfrm>
                      <a:off x="2789738" y="4322713"/>
                      <a:ext cx="194954" cy="681861"/>
                    </a:xfrm>
                    <a:prstGeom prst="rect">
                      <a:avLst/>
                    </a:prstGeom>
                    <a:grp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anchor="ctr" anchorCtr="1"/>
                    <a:lstStyle/>
                    <a:p>
                      <a:pPr algn="ctr">
                        <a:defRPr/>
                      </a:pPr>
                      <a:endParaRPr lang="en-US" sz="2400" b="1" dirty="0">
                        <a:solidFill>
                          <a:schemeClr val="bg1"/>
                        </a:solidFill>
                      </a:endParaRPr>
                    </a:p>
                  </p:txBody>
                </p:sp>
                <p:sp>
                  <p:nvSpPr>
                    <p:cNvPr id="338" name="TextBox 337"/>
                    <p:cNvSpPr txBox="1"/>
                    <p:nvPr/>
                  </p:nvSpPr>
                  <p:spPr>
                    <a:xfrm>
                      <a:off x="2739220" y="4273653"/>
                      <a:ext cx="295991" cy="75028"/>
                    </a:xfrm>
                    <a:prstGeom prst="rect">
                      <a:avLst/>
                    </a:prstGeom>
                    <a:grp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anchor="ctr" anchorCtr="1"/>
                    <a:lstStyle/>
                    <a:p>
                      <a:pPr algn="ctr">
                        <a:defRPr/>
                      </a:pPr>
                      <a:endParaRPr lang="en-US" sz="2400" b="1" dirty="0">
                        <a:solidFill>
                          <a:schemeClr val="bg1"/>
                        </a:solidFill>
                      </a:endParaRPr>
                    </a:p>
                  </p:txBody>
                </p:sp>
              </p:grpSp>
            </p:grpSp>
            <p:sp>
              <p:nvSpPr>
                <p:cNvPr id="332" name="TextBox 331"/>
                <p:cNvSpPr txBox="1"/>
                <p:nvPr/>
              </p:nvSpPr>
              <p:spPr>
                <a:xfrm>
                  <a:off x="1398762" y="5045285"/>
                  <a:ext cx="1756373" cy="101611"/>
                </a:xfrm>
                <a:prstGeom prst="rect">
                  <a:avLst/>
                </a:prstGeom>
                <a:grp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anchor="ctr" anchorCtr="1"/>
                <a:lstStyle/>
                <a:p>
                  <a:pPr algn="ctr">
                    <a:defRPr/>
                  </a:pPr>
                  <a:endParaRPr lang="en-US" sz="2400" b="1" dirty="0">
                    <a:solidFill>
                      <a:schemeClr val="bg1"/>
                    </a:solidFill>
                  </a:endParaRPr>
                </a:p>
              </p:txBody>
            </p:sp>
          </p:grpSp>
          <p:grpSp>
            <p:nvGrpSpPr>
              <p:cNvPr id="310" name="Group 35"/>
              <p:cNvGrpSpPr/>
              <p:nvPr/>
            </p:nvGrpSpPr>
            <p:grpSpPr>
              <a:xfrm>
                <a:off x="3722390" y="3832127"/>
                <a:ext cx="1756373" cy="1415763"/>
                <a:chOff x="1398762" y="3731133"/>
                <a:chExt cx="1756373" cy="1415763"/>
              </a:xfrm>
              <a:grpFill/>
            </p:grpSpPr>
            <p:sp>
              <p:nvSpPr>
                <p:cNvPr id="311" name="Isosceles Triangle 310"/>
                <p:cNvSpPr/>
                <p:nvPr/>
              </p:nvSpPr>
              <p:spPr>
                <a:xfrm>
                  <a:off x="1515452" y="3731133"/>
                  <a:ext cx="1522993" cy="361297"/>
                </a:xfrm>
                <a:prstGeom prst="triangle">
                  <a:avLst/>
                </a:prstGeom>
                <a:grp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anchor="ctr" anchorCtr="1"/>
                <a:lstStyle/>
                <a:p>
                  <a:pPr algn="ctr">
                    <a:defRPr/>
                  </a:pPr>
                  <a:endParaRPr lang="en-US" sz="2400" b="1" dirty="0">
                    <a:solidFill>
                      <a:schemeClr val="bg1"/>
                    </a:solidFill>
                  </a:endParaRPr>
                </a:p>
              </p:txBody>
            </p:sp>
            <p:sp>
              <p:nvSpPr>
                <p:cNvPr id="312" name="TextBox 311"/>
                <p:cNvSpPr txBox="1"/>
                <p:nvPr/>
              </p:nvSpPr>
              <p:spPr>
                <a:xfrm>
                  <a:off x="1478136" y="4891376"/>
                  <a:ext cx="1597625" cy="106137"/>
                </a:xfrm>
                <a:prstGeom prst="rect">
                  <a:avLst/>
                </a:prstGeom>
                <a:grp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anchor="ctr" anchorCtr="1"/>
                <a:lstStyle/>
                <a:p>
                  <a:pPr algn="ctr">
                    <a:defRPr/>
                  </a:pPr>
                  <a:endParaRPr lang="en-US" sz="2400" b="1" dirty="0">
                    <a:solidFill>
                      <a:schemeClr val="bg1"/>
                    </a:solidFill>
                  </a:endParaRPr>
                </a:p>
              </p:txBody>
            </p:sp>
            <p:sp>
              <p:nvSpPr>
                <p:cNvPr id="313" name="TextBox 312"/>
                <p:cNvSpPr txBox="1"/>
                <p:nvPr/>
              </p:nvSpPr>
              <p:spPr>
                <a:xfrm>
                  <a:off x="1468738" y="4141024"/>
                  <a:ext cx="1616421" cy="86943"/>
                </a:xfrm>
                <a:prstGeom prst="rect">
                  <a:avLst/>
                </a:prstGeom>
                <a:grp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anchor="ctr" anchorCtr="1"/>
                <a:lstStyle/>
                <a:p>
                  <a:pPr algn="ctr">
                    <a:defRPr/>
                  </a:pPr>
                  <a:endParaRPr lang="en-US" sz="2400" b="1" dirty="0">
                    <a:solidFill>
                      <a:schemeClr val="bg1"/>
                    </a:solidFill>
                  </a:endParaRPr>
                </a:p>
              </p:txBody>
            </p:sp>
            <p:grpSp>
              <p:nvGrpSpPr>
                <p:cNvPr id="314" name="Group 32"/>
                <p:cNvGrpSpPr/>
                <p:nvPr/>
              </p:nvGrpSpPr>
              <p:grpSpPr>
                <a:xfrm>
                  <a:off x="1511806" y="4273653"/>
                  <a:ext cx="1530284" cy="674066"/>
                  <a:chOff x="1504927" y="4273653"/>
                  <a:chExt cx="1530284" cy="735448"/>
                </a:xfrm>
                <a:grpFill/>
              </p:grpSpPr>
              <p:grpSp>
                <p:nvGrpSpPr>
                  <p:cNvPr id="316" name="Group 28"/>
                  <p:cNvGrpSpPr/>
                  <p:nvPr/>
                </p:nvGrpSpPr>
                <p:grpSpPr>
                  <a:xfrm>
                    <a:off x="1504927" y="4273653"/>
                    <a:ext cx="295991" cy="735448"/>
                    <a:chOff x="1504927" y="4273653"/>
                    <a:chExt cx="295991" cy="735448"/>
                  </a:xfrm>
                  <a:grpFill/>
                </p:grpSpPr>
                <p:sp>
                  <p:nvSpPr>
                    <p:cNvPr id="326" name="Rectangle 325"/>
                    <p:cNvSpPr/>
                    <p:nvPr/>
                  </p:nvSpPr>
                  <p:spPr>
                    <a:xfrm>
                      <a:off x="1555445" y="4327240"/>
                      <a:ext cx="194954" cy="681861"/>
                    </a:xfrm>
                    <a:prstGeom prst="rect">
                      <a:avLst/>
                    </a:prstGeom>
                    <a:grp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anchor="ctr" anchorCtr="1"/>
                    <a:lstStyle/>
                    <a:p>
                      <a:pPr algn="ctr">
                        <a:defRPr/>
                      </a:pPr>
                      <a:endParaRPr lang="en-US" sz="2400" b="1" dirty="0">
                        <a:solidFill>
                          <a:schemeClr val="bg1"/>
                        </a:solidFill>
                      </a:endParaRPr>
                    </a:p>
                  </p:txBody>
                </p:sp>
                <p:sp>
                  <p:nvSpPr>
                    <p:cNvPr id="327" name="TextBox 326"/>
                    <p:cNvSpPr txBox="1"/>
                    <p:nvPr/>
                  </p:nvSpPr>
                  <p:spPr>
                    <a:xfrm>
                      <a:off x="1504927" y="4273653"/>
                      <a:ext cx="295991" cy="75028"/>
                    </a:xfrm>
                    <a:prstGeom prst="rect">
                      <a:avLst/>
                    </a:prstGeom>
                    <a:grp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anchor="ctr" anchorCtr="1"/>
                    <a:lstStyle/>
                    <a:p>
                      <a:pPr algn="ctr">
                        <a:defRPr/>
                      </a:pPr>
                      <a:endParaRPr lang="en-US" sz="2400" b="1" dirty="0">
                        <a:solidFill>
                          <a:schemeClr val="bg1"/>
                        </a:solidFill>
                      </a:endParaRPr>
                    </a:p>
                  </p:txBody>
                </p:sp>
              </p:grpSp>
              <p:grpSp>
                <p:nvGrpSpPr>
                  <p:cNvPr id="317" name="Group 29"/>
                  <p:cNvGrpSpPr/>
                  <p:nvPr/>
                </p:nvGrpSpPr>
                <p:grpSpPr>
                  <a:xfrm>
                    <a:off x="1916358" y="4273653"/>
                    <a:ext cx="295991" cy="735448"/>
                    <a:chOff x="1901770" y="4273653"/>
                    <a:chExt cx="295991" cy="735448"/>
                  </a:xfrm>
                  <a:grpFill/>
                </p:grpSpPr>
                <p:sp>
                  <p:nvSpPr>
                    <p:cNvPr id="324" name="Rectangle 323"/>
                    <p:cNvSpPr/>
                    <p:nvPr/>
                  </p:nvSpPr>
                  <p:spPr>
                    <a:xfrm>
                      <a:off x="1952288" y="4327240"/>
                      <a:ext cx="194954" cy="681861"/>
                    </a:xfrm>
                    <a:prstGeom prst="rect">
                      <a:avLst/>
                    </a:prstGeom>
                    <a:grp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anchor="ctr" anchorCtr="1"/>
                    <a:lstStyle/>
                    <a:p>
                      <a:pPr algn="ctr">
                        <a:defRPr/>
                      </a:pPr>
                      <a:endParaRPr lang="en-US" sz="2400" b="1" dirty="0">
                        <a:solidFill>
                          <a:schemeClr val="bg1"/>
                        </a:solidFill>
                      </a:endParaRPr>
                    </a:p>
                  </p:txBody>
                </p:sp>
                <p:sp>
                  <p:nvSpPr>
                    <p:cNvPr id="325" name="TextBox 324"/>
                    <p:cNvSpPr txBox="1"/>
                    <p:nvPr/>
                  </p:nvSpPr>
                  <p:spPr>
                    <a:xfrm>
                      <a:off x="1901770" y="4273653"/>
                      <a:ext cx="295991" cy="75028"/>
                    </a:xfrm>
                    <a:prstGeom prst="rect">
                      <a:avLst/>
                    </a:prstGeom>
                    <a:grp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anchor="ctr" anchorCtr="1"/>
                    <a:lstStyle/>
                    <a:p>
                      <a:pPr algn="ctr">
                        <a:defRPr/>
                      </a:pPr>
                      <a:endParaRPr lang="en-US" sz="2400" b="1" dirty="0">
                        <a:solidFill>
                          <a:schemeClr val="bg1"/>
                        </a:solidFill>
                      </a:endParaRPr>
                    </a:p>
                  </p:txBody>
                </p:sp>
              </p:grpSp>
              <p:grpSp>
                <p:nvGrpSpPr>
                  <p:cNvPr id="318" name="Group 30"/>
                  <p:cNvGrpSpPr/>
                  <p:nvPr/>
                </p:nvGrpSpPr>
                <p:grpSpPr>
                  <a:xfrm>
                    <a:off x="2327789" y="4273653"/>
                    <a:ext cx="295991" cy="735448"/>
                    <a:chOff x="2363501" y="4273653"/>
                    <a:chExt cx="295991" cy="735448"/>
                  </a:xfrm>
                  <a:grpFill/>
                </p:grpSpPr>
                <p:sp>
                  <p:nvSpPr>
                    <p:cNvPr id="322" name="Rectangle 7"/>
                    <p:cNvSpPr/>
                    <p:nvPr/>
                  </p:nvSpPr>
                  <p:spPr>
                    <a:xfrm>
                      <a:off x="2414019" y="4327240"/>
                      <a:ext cx="194954" cy="681861"/>
                    </a:xfrm>
                    <a:prstGeom prst="rect">
                      <a:avLst/>
                    </a:prstGeom>
                    <a:grp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anchor="ctr" anchorCtr="1"/>
                    <a:lstStyle/>
                    <a:p>
                      <a:pPr algn="ctr">
                        <a:defRPr/>
                      </a:pPr>
                      <a:endParaRPr lang="en-US" sz="2400" b="1" dirty="0">
                        <a:solidFill>
                          <a:schemeClr val="bg1"/>
                        </a:solidFill>
                      </a:endParaRPr>
                    </a:p>
                  </p:txBody>
                </p:sp>
                <p:sp>
                  <p:nvSpPr>
                    <p:cNvPr id="323" name="TextBox 322"/>
                    <p:cNvSpPr txBox="1"/>
                    <p:nvPr/>
                  </p:nvSpPr>
                  <p:spPr>
                    <a:xfrm>
                      <a:off x="2363501" y="4273653"/>
                      <a:ext cx="295991" cy="75028"/>
                    </a:xfrm>
                    <a:prstGeom prst="rect">
                      <a:avLst/>
                    </a:prstGeom>
                    <a:grp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anchor="ctr" anchorCtr="1"/>
                    <a:lstStyle/>
                    <a:p>
                      <a:pPr algn="ctr">
                        <a:defRPr/>
                      </a:pPr>
                      <a:endParaRPr lang="en-US" sz="2400" b="1" dirty="0">
                        <a:solidFill>
                          <a:schemeClr val="bg1"/>
                        </a:solidFill>
                      </a:endParaRPr>
                    </a:p>
                  </p:txBody>
                </p:sp>
              </p:grpSp>
              <p:grpSp>
                <p:nvGrpSpPr>
                  <p:cNvPr id="319" name="Group 31"/>
                  <p:cNvGrpSpPr/>
                  <p:nvPr/>
                </p:nvGrpSpPr>
                <p:grpSpPr>
                  <a:xfrm>
                    <a:off x="2739220" y="4273653"/>
                    <a:ext cx="295991" cy="730921"/>
                    <a:chOff x="2739220" y="4273653"/>
                    <a:chExt cx="295991" cy="730921"/>
                  </a:xfrm>
                  <a:grpFill/>
                </p:grpSpPr>
                <p:sp>
                  <p:nvSpPr>
                    <p:cNvPr id="320" name="Rectangle 319"/>
                    <p:cNvSpPr/>
                    <p:nvPr/>
                  </p:nvSpPr>
                  <p:spPr>
                    <a:xfrm>
                      <a:off x="2789738" y="4322713"/>
                      <a:ext cx="194954" cy="681861"/>
                    </a:xfrm>
                    <a:prstGeom prst="rect">
                      <a:avLst/>
                    </a:prstGeom>
                    <a:grp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anchor="ctr" anchorCtr="1"/>
                    <a:lstStyle/>
                    <a:p>
                      <a:pPr algn="ctr">
                        <a:defRPr/>
                      </a:pPr>
                      <a:endParaRPr lang="en-US" sz="2400" b="1" dirty="0">
                        <a:solidFill>
                          <a:schemeClr val="bg1"/>
                        </a:solidFill>
                      </a:endParaRPr>
                    </a:p>
                  </p:txBody>
                </p:sp>
                <p:sp>
                  <p:nvSpPr>
                    <p:cNvPr id="321" name="TextBox 320"/>
                    <p:cNvSpPr txBox="1"/>
                    <p:nvPr/>
                  </p:nvSpPr>
                  <p:spPr>
                    <a:xfrm>
                      <a:off x="2739220" y="4273653"/>
                      <a:ext cx="295991" cy="75028"/>
                    </a:xfrm>
                    <a:prstGeom prst="rect">
                      <a:avLst/>
                    </a:prstGeom>
                    <a:grp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anchor="ctr" anchorCtr="1"/>
                    <a:lstStyle/>
                    <a:p>
                      <a:pPr algn="ctr">
                        <a:defRPr/>
                      </a:pPr>
                      <a:endParaRPr lang="en-US" sz="2400" b="1" dirty="0">
                        <a:solidFill>
                          <a:schemeClr val="bg1"/>
                        </a:solidFill>
                      </a:endParaRPr>
                    </a:p>
                  </p:txBody>
                </p:sp>
              </p:grpSp>
            </p:grpSp>
            <p:sp>
              <p:nvSpPr>
                <p:cNvPr id="315" name="TextBox 314"/>
                <p:cNvSpPr txBox="1"/>
                <p:nvPr/>
              </p:nvSpPr>
              <p:spPr>
                <a:xfrm>
                  <a:off x="1398762" y="5045285"/>
                  <a:ext cx="1756373" cy="101611"/>
                </a:xfrm>
                <a:prstGeom prst="rect">
                  <a:avLst/>
                </a:prstGeom>
                <a:grp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anchor="ctr" anchorCtr="1"/>
                <a:lstStyle/>
                <a:p>
                  <a:pPr algn="ctr">
                    <a:defRPr/>
                  </a:pPr>
                  <a:endParaRPr lang="en-US" sz="2400" b="1" dirty="0">
                    <a:solidFill>
                      <a:schemeClr val="bg1"/>
                    </a:solidFill>
                  </a:endParaRPr>
                </a:p>
              </p:txBody>
            </p:sp>
          </p:grpSp>
        </p:grpSp>
        <p:grpSp>
          <p:nvGrpSpPr>
            <p:cNvPr id="291" name="Group 290"/>
            <p:cNvGrpSpPr>
              <a:grpSpLocks noChangeAspect="1"/>
            </p:cNvGrpSpPr>
            <p:nvPr/>
          </p:nvGrpSpPr>
          <p:grpSpPr>
            <a:xfrm>
              <a:off x="4143999" y="2199283"/>
              <a:ext cx="614945" cy="495688"/>
              <a:chOff x="3954458" y="4026463"/>
              <a:chExt cx="938945" cy="756855"/>
            </a:xfrm>
          </p:grpSpPr>
          <p:sp>
            <p:nvSpPr>
              <p:cNvPr id="306" name="Isosceles Triangle 305"/>
              <p:cNvSpPr/>
              <p:nvPr/>
            </p:nvSpPr>
            <p:spPr>
              <a:xfrm>
                <a:off x="4016840" y="4026463"/>
                <a:ext cx="814182" cy="193146"/>
              </a:xfrm>
              <a:prstGeom prst="triangle">
                <a:avLst/>
              </a:prstGeom>
              <a:solidFill>
                <a:schemeClr val="tx1">
                  <a:lumMod val="65000"/>
                  <a:lumOff val="35000"/>
                  <a:alpha val="23000"/>
                </a:schemeClr>
              </a:solidFill>
              <a:ln w="3175" cmpd="sng">
                <a:solidFill>
                  <a:srgbClr val="FFFFFF"/>
                </a:solidFill>
              </a:ln>
            </p:spPr>
            <p:style>
              <a:lnRef idx="2">
                <a:schemeClr val="dk1">
                  <a:shade val="50000"/>
                </a:schemeClr>
              </a:lnRef>
              <a:fillRef idx="1">
                <a:schemeClr val="dk1"/>
              </a:fillRef>
              <a:effectRef idx="0">
                <a:schemeClr val="dk1"/>
              </a:effectRef>
              <a:fontRef idx="minor">
                <a:schemeClr val="lt1"/>
              </a:fontRef>
            </p:style>
            <p:txBody>
              <a:bodyPr anchor="ctr" anchorCtr="1"/>
              <a:lstStyle/>
              <a:p>
                <a:pPr algn="ctr">
                  <a:defRPr/>
                </a:pPr>
                <a:endParaRPr lang="en-US" sz="2400" b="1" dirty="0">
                  <a:solidFill>
                    <a:schemeClr val="bg1"/>
                  </a:solidFill>
                </a:endParaRPr>
              </a:p>
            </p:txBody>
          </p:sp>
          <p:sp>
            <p:nvSpPr>
              <p:cNvPr id="307" name="TextBox 306"/>
              <p:cNvSpPr txBox="1"/>
              <p:nvPr/>
            </p:nvSpPr>
            <p:spPr>
              <a:xfrm>
                <a:off x="3991867" y="4219609"/>
                <a:ext cx="864128" cy="509389"/>
              </a:xfrm>
              <a:prstGeom prst="rect">
                <a:avLst/>
              </a:prstGeom>
              <a:solidFill>
                <a:schemeClr val="tx1">
                  <a:lumMod val="65000"/>
                  <a:lumOff val="35000"/>
                  <a:alpha val="23000"/>
                </a:schemeClr>
              </a:solidFill>
              <a:ln w="3175" cmpd="sng">
                <a:solidFill>
                  <a:srgbClr val="FFFFFF"/>
                </a:solidFill>
              </a:ln>
            </p:spPr>
            <p:style>
              <a:lnRef idx="2">
                <a:schemeClr val="dk1">
                  <a:shade val="50000"/>
                </a:schemeClr>
              </a:lnRef>
              <a:fillRef idx="1">
                <a:schemeClr val="dk1"/>
              </a:fillRef>
              <a:effectRef idx="0">
                <a:schemeClr val="dk1"/>
              </a:effectRef>
              <a:fontRef idx="minor">
                <a:schemeClr val="lt1"/>
              </a:fontRef>
            </p:style>
            <p:txBody>
              <a:bodyPr anchor="ctr" anchorCtr="1"/>
              <a:lstStyle/>
              <a:p>
                <a:pPr algn="ctr">
                  <a:defRPr/>
                </a:pPr>
                <a:endParaRPr lang="en-US" sz="2400" b="1" dirty="0">
                  <a:solidFill>
                    <a:schemeClr val="bg1"/>
                  </a:solidFill>
                </a:endParaRPr>
              </a:p>
            </p:txBody>
          </p:sp>
          <p:sp>
            <p:nvSpPr>
              <p:cNvPr id="308" name="TextBox 307"/>
              <p:cNvSpPr txBox="1"/>
              <p:nvPr/>
            </p:nvSpPr>
            <p:spPr>
              <a:xfrm>
                <a:off x="3954458" y="4728998"/>
                <a:ext cx="938945" cy="54320"/>
              </a:xfrm>
              <a:prstGeom prst="rect">
                <a:avLst/>
              </a:prstGeom>
              <a:solidFill>
                <a:schemeClr val="tx1">
                  <a:lumMod val="65000"/>
                  <a:lumOff val="35000"/>
                  <a:alpha val="23000"/>
                </a:schemeClr>
              </a:solidFill>
              <a:ln w="3175" cmpd="sng">
                <a:solidFill>
                  <a:srgbClr val="FFFFFF"/>
                </a:solidFill>
              </a:ln>
            </p:spPr>
            <p:style>
              <a:lnRef idx="2">
                <a:schemeClr val="dk1">
                  <a:shade val="50000"/>
                </a:schemeClr>
              </a:lnRef>
              <a:fillRef idx="1">
                <a:schemeClr val="dk1"/>
              </a:fillRef>
              <a:effectRef idx="0">
                <a:schemeClr val="dk1"/>
              </a:effectRef>
              <a:fontRef idx="minor">
                <a:schemeClr val="lt1"/>
              </a:fontRef>
            </p:style>
            <p:txBody>
              <a:bodyPr anchor="ctr" anchorCtr="1"/>
              <a:lstStyle/>
              <a:p>
                <a:pPr algn="ctr">
                  <a:defRPr/>
                </a:pPr>
                <a:endParaRPr lang="en-US" sz="2400" b="1" dirty="0">
                  <a:solidFill>
                    <a:schemeClr val="bg1"/>
                  </a:solidFill>
                </a:endParaRPr>
              </a:p>
            </p:txBody>
          </p:sp>
        </p:grpSp>
        <p:grpSp>
          <p:nvGrpSpPr>
            <p:cNvPr id="292" name="Group 291"/>
            <p:cNvGrpSpPr>
              <a:grpSpLocks noChangeAspect="1"/>
            </p:cNvGrpSpPr>
            <p:nvPr/>
          </p:nvGrpSpPr>
          <p:grpSpPr>
            <a:xfrm>
              <a:off x="4339818" y="2357127"/>
              <a:ext cx="223306" cy="180000"/>
              <a:chOff x="3954458" y="4026463"/>
              <a:chExt cx="938945" cy="756855"/>
            </a:xfrm>
          </p:grpSpPr>
          <p:sp>
            <p:nvSpPr>
              <p:cNvPr id="303" name="Isosceles Triangle 302"/>
              <p:cNvSpPr/>
              <p:nvPr/>
            </p:nvSpPr>
            <p:spPr>
              <a:xfrm>
                <a:off x="4016840" y="4026463"/>
                <a:ext cx="814182" cy="193146"/>
              </a:xfrm>
              <a:prstGeom prst="triangle">
                <a:avLst/>
              </a:prstGeom>
              <a:solidFill>
                <a:schemeClr val="tx1">
                  <a:lumMod val="65000"/>
                  <a:lumOff val="35000"/>
                  <a:alpha val="23000"/>
                </a:schemeClr>
              </a:solidFill>
              <a:ln w="3175" cmpd="sng">
                <a:solidFill>
                  <a:srgbClr val="FFFFFF"/>
                </a:solidFill>
              </a:ln>
            </p:spPr>
            <p:style>
              <a:lnRef idx="2">
                <a:schemeClr val="dk1">
                  <a:shade val="50000"/>
                </a:schemeClr>
              </a:lnRef>
              <a:fillRef idx="1">
                <a:schemeClr val="dk1"/>
              </a:fillRef>
              <a:effectRef idx="0">
                <a:schemeClr val="dk1"/>
              </a:effectRef>
              <a:fontRef idx="minor">
                <a:schemeClr val="lt1"/>
              </a:fontRef>
            </p:style>
            <p:txBody>
              <a:bodyPr anchor="ctr" anchorCtr="1"/>
              <a:lstStyle/>
              <a:p>
                <a:pPr algn="ctr">
                  <a:defRPr/>
                </a:pPr>
                <a:endParaRPr lang="en-US" sz="2400" b="1" dirty="0">
                  <a:solidFill>
                    <a:schemeClr val="bg1"/>
                  </a:solidFill>
                </a:endParaRPr>
              </a:p>
            </p:txBody>
          </p:sp>
          <p:sp>
            <p:nvSpPr>
              <p:cNvPr id="304" name="TextBox 303"/>
              <p:cNvSpPr txBox="1"/>
              <p:nvPr/>
            </p:nvSpPr>
            <p:spPr>
              <a:xfrm>
                <a:off x="3991867" y="4219609"/>
                <a:ext cx="864128" cy="509389"/>
              </a:xfrm>
              <a:prstGeom prst="rect">
                <a:avLst/>
              </a:prstGeom>
              <a:solidFill>
                <a:schemeClr val="tx1">
                  <a:lumMod val="65000"/>
                  <a:lumOff val="35000"/>
                  <a:alpha val="23000"/>
                </a:schemeClr>
              </a:solidFill>
              <a:ln w="3175" cmpd="sng">
                <a:solidFill>
                  <a:srgbClr val="FFFFFF"/>
                </a:solidFill>
              </a:ln>
            </p:spPr>
            <p:style>
              <a:lnRef idx="2">
                <a:schemeClr val="dk1">
                  <a:shade val="50000"/>
                </a:schemeClr>
              </a:lnRef>
              <a:fillRef idx="1">
                <a:schemeClr val="dk1"/>
              </a:fillRef>
              <a:effectRef idx="0">
                <a:schemeClr val="dk1"/>
              </a:effectRef>
              <a:fontRef idx="minor">
                <a:schemeClr val="lt1"/>
              </a:fontRef>
            </p:style>
            <p:txBody>
              <a:bodyPr anchor="ctr" anchorCtr="1"/>
              <a:lstStyle/>
              <a:p>
                <a:pPr algn="ctr">
                  <a:defRPr/>
                </a:pPr>
                <a:endParaRPr lang="en-US" sz="2400" b="1" dirty="0">
                  <a:solidFill>
                    <a:schemeClr val="bg1"/>
                  </a:solidFill>
                </a:endParaRPr>
              </a:p>
            </p:txBody>
          </p:sp>
          <p:sp>
            <p:nvSpPr>
              <p:cNvPr id="305" name="TextBox 304"/>
              <p:cNvSpPr txBox="1"/>
              <p:nvPr/>
            </p:nvSpPr>
            <p:spPr>
              <a:xfrm>
                <a:off x="3954458" y="4728998"/>
                <a:ext cx="938945" cy="54320"/>
              </a:xfrm>
              <a:prstGeom prst="rect">
                <a:avLst/>
              </a:prstGeom>
              <a:solidFill>
                <a:schemeClr val="tx1">
                  <a:lumMod val="65000"/>
                  <a:lumOff val="35000"/>
                  <a:alpha val="23000"/>
                </a:schemeClr>
              </a:solidFill>
              <a:ln w="3175" cmpd="sng">
                <a:solidFill>
                  <a:srgbClr val="FFFFFF"/>
                </a:solidFill>
              </a:ln>
            </p:spPr>
            <p:style>
              <a:lnRef idx="2">
                <a:schemeClr val="dk1">
                  <a:shade val="50000"/>
                </a:schemeClr>
              </a:lnRef>
              <a:fillRef idx="1">
                <a:schemeClr val="dk1"/>
              </a:fillRef>
              <a:effectRef idx="0">
                <a:schemeClr val="dk1"/>
              </a:effectRef>
              <a:fontRef idx="minor">
                <a:schemeClr val="lt1"/>
              </a:fontRef>
            </p:style>
            <p:txBody>
              <a:bodyPr anchor="ctr" anchorCtr="1"/>
              <a:lstStyle/>
              <a:p>
                <a:pPr algn="ctr">
                  <a:defRPr/>
                </a:pPr>
                <a:endParaRPr lang="en-US" sz="2400" b="1" dirty="0">
                  <a:solidFill>
                    <a:schemeClr val="bg1"/>
                  </a:solidFill>
                </a:endParaRPr>
              </a:p>
            </p:txBody>
          </p:sp>
        </p:grpSp>
        <p:sp>
          <p:nvSpPr>
            <p:cNvPr id="293" name="Arc 292"/>
            <p:cNvSpPr/>
            <p:nvPr/>
          </p:nvSpPr>
          <p:spPr>
            <a:xfrm>
              <a:off x="4124524" y="2180621"/>
              <a:ext cx="969305" cy="365207"/>
            </a:xfrm>
            <a:prstGeom prst="arc">
              <a:avLst>
                <a:gd name="adj1" fmla="val 16200000"/>
                <a:gd name="adj2" fmla="val 971979"/>
              </a:avLst>
            </a:prstGeom>
            <a:ln>
              <a:solidFill>
                <a:schemeClr val="bg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94" name="Arc 293"/>
            <p:cNvSpPr/>
            <p:nvPr/>
          </p:nvSpPr>
          <p:spPr>
            <a:xfrm rot="10220823">
              <a:off x="3844317" y="2524434"/>
              <a:ext cx="969305" cy="365207"/>
            </a:xfrm>
            <a:prstGeom prst="arc">
              <a:avLst>
                <a:gd name="adj1" fmla="val 16200000"/>
                <a:gd name="adj2" fmla="val 971979"/>
              </a:avLst>
            </a:prstGeom>
            <a:ln>
              <a:solidFill>
                <a:schemeClr val="bg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nvGrpSpPr>
            <p:cNvPr id="295" name="Group 294"/>
            <p:cNvGrpSpPr>
              <a:grpSpLocks noChangeAspect="1"/>
            </p:cNvGrpSpPr>
            <p:nvPr/>
          </p:nvGrpSpPr>
          <p:grpSpPr>
            <a:xfrm>
              <a:off x="3923951" y="1979183"/>
              <a:ext cx="1082942" cy="890447"/>
              <a:chOff x="3954458" y="4026463"/>
              <a:chExt cx="938945" cy="756855"/>
            </a:xfrm>
            <a:solidFill>
              <a:schemeClr val="tx1">
                <a:alpha val="60000"/>
              </a:schemeClr>
            </a:solidFill>
          </p:grpSpPr>
          <p:sp>
            <p:nvSpPr>
              <p:cNvPr id="300" name="Isosceles Triangle 299"/>
              <p:cNvSpPr/>
              <p:nvPr/>
            </p:nvSpPr>
            <p:spPr>
              <a:xfrm>
                <a:off x="4016840" y="4026463"/>
                <a:ext cx="814182" cy="193146"/>
              </a:xfrm>
              <a:prstGeom prst="triangle">
                <a:avLst/>
              </a:prstGeom>
              <a:grpFill/>
              <a:ln w="3175" cmpd="sng">
                <a:noFill/>
              </a:ln>
            </p:spPr>
            <p:style>
              <a:lnRef idx="2">
                <a:schemeClr val="dk1">
                  <a:shade val="50000"/>
                </a:schemeClr>
              </a:lnRef>
              <a:fillRef idx="1">
                <a:schemeClr val="dk1"/>
              </a:fillRef>
              <a:effectRef idx="0">
                <a:schemeClr val="dk1"/>
              </a:effectRef>
              <a:fontRef idx="minor">
                <a:schemeClr val="lt1"/>
              </a:fontRef>
            </p:style>
            <p:txBody>
              <a:bodyPr anchor="ctr" anchorCtr="1"/>
              <a:lstStyle/>
              <a:p>
                <a:pPr algn="ctr">
                  <a:defRPr/>
                </a:pPr>
                <a:endParaRPr lang="en-US" sz="2400" b="1" dirty="0">
                  <a:solidFill>
                    <a:schemeClr val="bg1"/>
                  </a:solidFill>
                </a:endParaRPr>
              </a:p>
            </p:txBody>
          </p:sp>
          <p:sp>
            <p:nvSpPr>
              <p:cNvPr id="301" name="TextBox 300"/>
              <p:cNvSpPr txBox="1"/>
              <p:nvPr/>
            </p:nvSpPr>
            <p:spPr>
              <a:xfrm>
                <a:off x="3991867" y="4219609"/>
                <a:ext cx="864128" cy="509389"/>
              </a:xfrm>
              <a:prstGeom prst="rect">
                <a:avLst/>
              </a:prstGeom>
              <a:grpFill/>
              <a:ln w="3175" cmpd="sng">
                <a:noFill/>
              </a:ln>
            </p:spPr>
            <p:style>
              <a:lnRef idx="2">
                <a:schemeClr val="dk1">
                  <a:shade val="50000"/>
                </a:schemeClr>
              </a:lnRef>
              <a:fillRef idx="1">
                <a:schemeClr val="dk1"/>
              </a:fillRef>
              <a:effectRef idx="0">
                <a:schemeClr val="dk1"/>
              </a:effectRef>
              <a:fontRef idx="minor">
                <a:schemeClr val="lt1"/>
              </a:fontRef>
            </p:style>
            <p:txBody>
              <a:bodyPr anchor="ctr" anchorCtr="1"/>
              <a:lstStyle/>
              <a:p>
                <a:pPr algn="ctr">
                  <a:defRPr/>
                </a:pPr>
                <a:endParaRPr lang="en-US" sz="2400" b="1" dirty="0">
                  <a:solidFill>
                    <a:schemeClr val="bg1"/>
                  </a:solidFill>
                </a:endParaRPr>
              </a:p>
            </p:txBody>
          </p:sp>
          <p:sp>
            <p:nvSpPr>
              <p:cNvPr id="302" name="TextBox 301"/>
              <p:cNvSpPr txBox="1"/>
              <p:nvPr/>
            </p:nvSpPr>
            <p:spPr>
              <a:xfrm>
                <a:off x="3954458" y="4728998"/>
                <a:ext cx="938945" cy="54320"/>
              </a:xfrm>
              <a:prstGeom prst="rect">
                <a:avLst/>
              </a:prstGeom>
              <a:grpFill/>
              <a:ln w="3175" cmpd="sng">
                <a:noFill/>
              </a:ln>
            </p:spPr>
            <p:style>
              <a:lnRef idx="2">
                <a:schemeClr val="dk1">
                  <a:shade val="50000"/>
                </a:schemeClr>
              </a:lnRef>
              <a:fillRef idx="1">
                <a:schemeClr val="dk1"/>
              </a:fillRef>
              <a:effectRef idx="0">
                <a:schemeClr val="dk1"/>
              </a:effectRef>
              <a:fontRef idx="minor">
                <a:schemeClr val="lt1"/>
              </a:fontRef>
            </p:style>
            <p:txBody>
              <a:bodyPr anchor="ctr" anchorCtr="1"/>
              <a:lstStyle/>
              <a:p>
                <a:pPr algn="ctr">
                  <a:defRPr/>
                </a:pPr>
                <a:endParaRPr lang="en-US" sz="2400" b="1" dirty="0">
                  <a:solidFill>
                    <a:schemeClr val="bg1"/>
                  </a:solidFill>
                </a:endParaRPr>
              </a:p>
            </p:txBody>
          </p:sp>
        </p:grpSp>
        <p:grpSp>
          <p:nvGrpSpPr>
            <p:cNvPr id="296" name="Group 295"/>
            <p:cNvGrpSpPr>
              <a:grpSpLocks noChangeAspect="1"/>
            </p:cNvGrpSpPr>
            <p:nvPr/>
          </p:nvGrpSpPr>
          <p:grpSpPr>
            <a:xfrm>
              <a:off x="3910000" y="2040004"/>
              <a:ext cx="1082942" cy="890447"/>
              <a:chOff x="3954458" y="4026463"/>
              <a:chExt cx="938945" cy="756855"/>
            </a:xfrm>
            <a:solidFill>
              <a:schemeClr val="tx1">
                <a:alpha val="71000"/>
              </a:schemeClr>
            </a:solidFill>
          </p:grpSpPr>
          <p:sp>
            <p:nvSpPr>
              <p:cNvPr id="297" name="Isosceles Triangle 296"/>
              <p:cNvSpPr/>
              <p:nvPr/>
            </p:nvSpPr>
            <p:spPr>
              <a:xfrm>
                <a:off x="4016840" y="4026463"/>
                <a:ext cx="814182" cy="193146"/>
              </a:xfrm>
              <a:prstGeom prst="triangle">
                <a:avLst/>
              </a:prstGeom>
              <a:grpFill/>
              <a:ln w="3175" cmpd="sng">
                <a:noFill/>
              </a:ln>
            </p:spPr>
            <p:style>
              <a:lnRef idx="2">
                <a:schemeClr val="dk1">
                  <a:shade val="50000"/>
                </a:schemeClr>
              </a:lnRef>
              <a:fillRef idx="1">
                <a:schemeClr val="dk1"/>
              </a:fillRef>
              <a:effectRef idx="0">
                <a:schemeClr val="dk1"/>
              </a:effectRef>
              <a:fontRef idx="minor">
                <a:schemeClr val="lt1"/>
              </a:fontRef>
            </p:style>
            <p:txBody>
              <a:bodyPr anchor="ctr" anchorCtr="1"/>
              <a:lstStyle/>
              <a:p>
                <a:pPr algn="ctr">
                  <a:defRPr/>
                </a:pPr>
                <a:endParaRPr lang="en-US" sz="2400" b="1" dirty="0">
                  <a:solidFill>
                    <a:schemeClr val="bg1"/>
                  </a:solidFill>
                </a:endParaRPr>
              </a:p>
            </p:txBody>
          </p:sp>
          <p:sp>
            <p:nvSpPr>
              <p:cNvPr id="298" name="TextBox 297"/>
              <p:cNvSpPr txBox="1"/>
              <p:nvPr/>
            </p:nvSpPr>
            <p:spPr>
              <a:xfrm>
                <a:off x="3991867" y="4219609"/>
                <a:ext cx="864128" cy="509389"/>
              </a:xfrm>
              <a:prstGeom prst="rect">
                <a:avLst/>
              </a:prstGeom>
              <a:solidFill>
                <a:schemeClr val="dk1">
                  <a:alpha val="82000"/>
                </a:schemeClr>
              </a:solidFill>
              <a:ln>
                <a:noFill/>
              </a:ln>
            </p:spPr>
            <p:style>
              <a:lnRef idx="2">
                <a:schemeClr val="dk1">
                  <a:shade val="50000"/>
                </a:schemeClr>
              </a:lnRef>
              <a:fillRef idx="1">
                <a:schemeClr val="dk1"/>
              </a:fillRef>
              <a:effectRef idx="0">
                <a:schemeClr val="dk1"/>
              </a:effectRef>
              <a:fontRef idx="minor">
                <a:schemeClr val="lt1"/>
              </a:fontRef>
            </p:style>
            <p:txBody>
              <a:bodyPr anchor="ctr" anchorCtr="1"/>
              <a:lstStyle/>
              <a:p>
                <a:pPr algn="ctr">
                  <a:defRPr/>
                </a:pPr>
                <a:endParaRPr lang="en-US" sz="2400" b="1" dirty="0">
                  <a:solidFill>
                    <a:schemeClr val="bg1"/>
                  </a:solidFill>
                </a:endParaRPr>
              </a:p>
            </p:txBody>
          </p:sp>
          <p:sp>
            <p:nvSpPr>
              <p:cNvPr id="299" name="TextBox 298"/>
              <p:cNvSpPr txBox="1"/>
              <p:nvPr/>
            </p:nvSpPr>
            <p:spPr>
              <a:xfrm>
                <a:off x="3954458" y="4728998"/>
                <a:ext cx="938945" cy="54320"/>
              </a:xfrm>
              <a:prstGeom prst="rect">
                <a:avLst/>
              </a:prstGeom>
              <a:grpFill/>
              <a:ln w="3175" cmpd="sng">
                <a:noFill/>
              </a:ln>
            </p:spPr>
            <p:style>
              <a:lnRef idx="2">
                <a:schemeClr val="dk1">
                  <a:shade val="50000"/>
                </a:schemeClr>
              </a:lnRef>
              <a:fillRef idx="1">
                <a:schemeClr val="dk1"/>
              </a:fillRef>
              <a:effectRef idx="0">
                <a:schemeClr val="dk1"/>
              </a:effectRef>
              <a:fontRef idx="minor">
                <a:schemeClr val="lt1"/>
              </a:fontRef>
            </p:style>
            <p:txBody>
              <a:bodyPr anchor="ctr" anchorCtr="1"/>
              <a:lstStyle/>
              <a:p>
                <a:pPr algn="ctr">
                  <a:defRPr/>
                </a:pPr>
                <a:endParaRPr lang="en-US" sz="2400" b="1" dirty="0">
                  <a:solidFill>
                    <a:schemeClr val="bg1"/>
                  </a:solidFill>
                </a:endParaRPr>
              </a:p>
            </p:txBody>
          </p:sp>
        </p:grpSp>
      </p:grpSp>
    </p:spTree>
    <p:extLst>
      <p:ext uri="{BB962C8B-B14F-4D97-AF65-F5344CB8AC3E}">
        <p14:creationId xmlns:p14="http://schemas.microsoft.com/office/powerpoint/2010/main" val="110495301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decel="50000" fill="hold" nodeType="afterEffect">
                                  <p:stCondLst>
                                    <p:cond delay="0"/>
                                  </p:stCondLst>
                                  <p:childTnLst>
                                    <p:animScale>
                                      <p:cBhvr>
                                        <p:cTn id="6" dur="2000" fill="hold"/>
                                        <p:tgtEl>
                                          <p:spTgt spid="286"/>
                                        </p:tgtEl>
                                      </p:cBhvr>
                                      <p:by x="400000" y="400000"/>
                                    </p:animScale>
                                  </p:childTnLst>
                                </p:cTn>
                              </p:par>
                              <p:par>
                                <p:cTn id="7" presetID="8" presetClass="emph" presetSubtype="0" decel="50000" fill="hold" nodeType="withEffect">
                                  <p:stCondLst>
                                    <p:cond delay="0"/>
                                  </p:stCondLst>
                                  <p:childTnLst>
                                    <p:animRot by="21600000">
                                      <p:cBhvr>
                                        <p:cTn id="8" dur="2000" fill="hold"/>
                                        <p:tgtEl>
                                          <p:spTgt spid="286"/>
                                        </p:tgtEl>
                                        <p:attrNameLst>
                                          <p:attrName>r</p:attrName>
                                        </p:attrNameLst>
                                      </p:cBhvr>
                                    </p:animRot>
                                  </p:childTnLst>
                                </p:cTn>
                              </p:par>
                            </p:childTnLst>
                          </p:cTn>
                        </p:par>
                        <p:par>
                          <p:cTn id="9" fill="hold">
                            <p:stCondLst>
                              <p:cond delay="2000"/>
                            </p:stCondLst>
                            <p:childTnLst>
                              <p:par>
                                <p:cTn id="10" presetID="10" presetClass="entr" presetSubtype="0" fill="hold" grpId="0" nodeType="afterEffect">
                                  <p:stCondLst>
                                    <p:cond delay="0"/>
                                  </p:stCondLst>
                                  <p:childTnLst>
                                    <p:set>
                                      <p:cBhvr>
                                        <p:cTn id="11" dur="1" fill="hold">
                                          <p:stCondLst>
                                            <p:cond delay="0"/>
                                          </p:stCondLst>
                                        </p:cTn>
                                        <p:tgtEl>
                                          <p:spTgt spid="43"/>
                                        </p:tgtEl>
                                        <p:attrNameLst>
                                          <p:attrName>style.visibility</p:attrName>
                                        </p:attrNameLst>
                                      </p:cBhvr>
                                      <p:to>
                                        <p:strVal val="visible"/>
                                      </p:to>
                                    </p:set>
                                    <p:animEffect transition="in" filter="fade">
                                      <p:cBhvr>
                                        <p:cTn id="12" dur="20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backgroundRemoval t="2667" b="100000" l="820" r="99454"/>
                    </a14:imgEffect>
                  </a14:imgLayer>
                </a14:imgProps>
              </a:ext>
            </a:extLst>
          </a:blip>
          <a:stretch>
            <a:fillRect/>
          </a:stretch>
        </p:blipFill>
        <p:spPr>
          <a:xfrm>
            <a:off x="992886" y="1228725"/>
            <a:ext cx="7158228" cy="4400550"/>
          </a:xfrm>
          <a:prstGeom prst="rect">
            <a:avLst/>
          </a:prstGeom>
          <a:effectLst>
            <a:reflection blurRad="6350" stA="52000" endA="300" endPos="35000" dir="5400000" sy="-100000" algn="bl" rotWithShape="0"/>
          </a:effectLst>
        </p:spPr>
      </p:pic>
    </p:spTree>
    <p:extLst>
      <p:ext uri="{BB962C8B-B14F-4D97-AF65-F5344CB8AC3E}">
        <p14:creationId xmlns:p14="http://schemas.microsoft.com/office/powerpoint/2010/main" val="1247992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Effect transition="in" filter="fade">
                                      <p:cBhvr>
                                        <p:cTn id="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RJW-OCLC 2014">
  <a:themeElements>
    <a:clrScheme name="OCLC">
      <a:dk1>
        <a:sysClr val="windowText" lastClr="000000"/>
      </a:dk1>
      <a:lt1>
        <a:sysClr val="window" lastClr="FFFFFF"/>
      </a:lt1>
      <a:dk2>
        <a:srgbClr val="1F497D"/>
      </a:dk2>
      <a:lt2>
        <a:srgbClr val="EEECE1"/>
      </a:lt2>
      <a:accent1>
        <a:srgbClr val="2178B5"/>
      </a:accent1>
      <a:accent2>
        <a:srgbClr val="A9316F"/>
      </a:accent2>
      <a:accent3>
        <a:srgbClr val="419A3C"/>
      </a:accent3>
      <a:accent4>
        <a:srgbClr val="5F4894"/>
      </a:accent4>
      <a:accent5>
        <a:srgbClr val="C4161C"/>
      </a:accent5>
      <a:accent6>
        <a:srgbClr val="FF7600"/>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Full Pattern">
  <a:themeElements>
    <a:clrScheme name="OCLC">
      <a:dk1>
        <a:sysClr val="windowText" lastClr="000000"/>
      </a:dk1>
      <a:lt1>
        <a:sysClr val="window" lastClr="FFFFFF"/>
      </a:lt1>
      <a:dk2>
        <a:srgbClr val="1F497D"/>
      </a:dk2>
      <a:lt2>
        <a:srgbClr val="EEECE1"/>
      </a:lt2>
      <a:accent1>
        <a:srgbClr val="2178B5"/>
      </a:accent1>
      <a:accent2>
        <a:srgbClr val="A9316F"/>
      </a:accent2>
      <a:accent3>
        <a:srgbClr val="419A3C"/>
      </a:accent3>
      <a:accent4>
        <a:srgbClr val="5F4894"/>
      </a:accent4>
      <a:accent5>
        <a:srgbClr val="C4161C"/>
      </a:accent5>
      <a:accent6>
        <a:srgbClr val="FF7600"/>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Pattern Bottom">
  <a:themeElements>
    <a:clrScheme name="OCLC">
      <a:dk1>
        <a:sysClr val="windowText" lastClr="000000"/>
      </a:dk1>
      <a:lt1>
        <a:sysClr val="window" lastClr="FFFFFF"/>
      </a:lt1>
      <a:dk2>
        <a:srgbClr val="1F497D"/>
      </a:dk2>
      <a:lt2>
        <a:srgbClr val="EEECE1"/>
      </a:lt2>
      <a:accent1>
        <a:srgbClr val="2178B5"/>
      </a:accent1>
      <a:accent2>
        <a:srgbClr val="A9316F"/>
      </a:accent2>
      <a:accent3>
        <a:srgbClr val="419A3C"/>
      </a:accent3>
      <a:accent4>
        <a:srgbClr val="5F4894"/>
      </a:accent4>
      <a:accent5>
        <a:srgbClr val="C4161C"/>
      </a:accent5>
      <a:accent6>
        <a:srgbClr val="FF7600"/>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Pattern Left">
  <a:themeElements>
    <a:clrScheme name="OCLC">
      <a:dk1>
        <a:sysClr val="windowText" lastClr="000000"/>
      </a:dk1>
      <a:lt1>
        <a:sysClr val="window" lastClr="FFFFFF"/>
      </a:lt1>
      <a:dk2>
        <a:srgbClr val="1F497D"/>
      </a:dk2>
      <a:lt2>
        <a:srgbClr val="EEECE1"/>
      </a:lt2>
      <a:accent1>
        <a:srgbClr val="2178B5"/>
      </a:accent1>
      <a:accent2>
        <a:srgbClr val="A9316F"/>
      </a:accent2>
      <a:accent3>
        <a:srgbClr val="419A3C"/>
      </a:accent3>
      <a:accent4>
        <a:srgbClr val="5F4894"/>
      </a:accent4>
      <a:accent5>
        <a:srgbClr val="C4161C"/>
      </a:accent5>
      <a:accent6>
        <a:srgbClr val="FF7600"/>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Pattern Right">
  <a:themeElements>
    <a:clrScheme name="OCLC">
      <a:dk1>
        <a:sysClr val="windowText" lastClr="000000"/>
      </a:dk1>
      <a:lt1>
        <a:sysClr val="window" lastClr="FFFFFF"/>
      </a:lt1>
      <a:dk2>
        <a:srgbClr val="1F497D"/>
      </a:dk2>
      <a:lt2>
        <a:srgbClr val="EEECE1"/>
      </a:lt2>
      <a:accent1>
        <a:srgbClr val="2178B5"/>
      </a:accent1>
      <a:accent2>
        <a:srgbClr val="A9316F"/>
      </a:accent2>
      <a:accent3>
        <a:srgbClr val="419A3C"/>
      </a:accent3>
      <a:accent4>
        <a:srgbClr val="5F4894"/>
      </a:accent4>
      <a:accent5>
        <a:srgbClr val="C4161C"/>
      </a:accent5>
      <a:accent6>
        <a:srgbClr val="FF7600"/>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Dark Blue">
  <a:themeElements>
    <a:clrScheme name="OCLC">
      <a:dk1>
        <a:sysClr val="windowText" lastClr="000000"/>
      </a:dk1>
      <a:lt1>
        <a:sysClr val="window" lastClr="FFFFFF"/>
      </a:lt1>
      <a:dk2>
        <a:srgbClr val="1F497D"/>
      </a:dk2>
      <a:lt2>
        <a:srgbClr val="EEECE1"/>
      </a:lt2>
      <a:accent1>
        <a:srgbClr val="2178B5"/>
      </a:accent1>
      <a:accent2>
        <a:srgbClr val="A9316F"/>
      </a:accent2>
      <a:accent3>
        <a:srgbClr val="419A3C"/>
      </a:accent3>
      <a:accent4>
        <a:srgbClr val="5F4894"/>
      </a:accent4>
      <a:accent5>
        <a:srgbClr val="C4161C"/>
      </a:accent5>
      <a:accent6>
        <a:srgbClr val="FF7600"/>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Title and Sections">
  <a:themeElements>
    <a:clrScheme name="OCLC">
      <a:dk1>
        <a:sysClr val="windowText" lastClr="000000"/>
      </a:dk1>
      <a:lt1>
        <a:sysClr val="window" lastClr="FFFFFF"/>
      </a:lt1>
      <a:dk2>
        <a:srgbClr val="1F497D"/>
      </a:dk2>
      <a:lt2>
        <a:srgbClr val="EEECE1"/>
      </a:lt2>
      <a:accent1>
        <a:srgbClr val="2178B5"/>
      </a:accent1>
      <a:accent2>
        <a:srgbClr val="A9316F"/>
      </a:accent2>
      <a:accent3>
        <a:srgbClr val="419A3C"/>
      </a:accent3>
      <a:accent4>
        <a:srgbClr val="5F4894"/>
      </a:accent4>
      <a:accent5>
        <a:srgbClr val="C4161C"/>
      </a:accent5>
      <a:accent6>
        <a:srgbClr val="FF7600"/>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RJW-OCLC 2014.potx</Template>
  <TotalTime>14309</TotalTime>
  <Words>2122</Words>
  <Application>Microsoft Office PowerPoint</Application>
  <PresentationFormat>On-screen Show (4:3)</PresentationFormat>
  <Paragraphs>349</Paragraphs>
  <Slides>47</Slides>
  <Notes>40</Notes>
  <HiddenSlides>1</HiddenSlides>
  <MMClips>0</MMClips>
  <ScaleCrop>false</ScaleCrop>
  <HeadingPairs>
    <vt:vector size="6" baseType="variant">
      <vt:variant>
        <vt:lpstr>Fonts Used</vt:lpstr>
      </vt:variant>
      <vt:variant>
        <vt:i4>6</vt:i4>
      </vt:variant>
      <vt:variant>
        <vt:lpstr>Theme</vt:lpstr>
      </vt:variant>
      <vt:variant>
        <vt:i4>7</vt:i4>
      </vt:variant>
      <vt:variant>
        <vt:lpstr>Slide Titles</vt:lpstr>
      </vt:variant>
      <vt:variant>
        <vt:i4>47</vt:i4>
      </vt:variant>
    </vt:vector>
  </HeadingPairs>
  <TitlesOfParts>
    <vt:vector size="60" baseType="lpstr">
      <vt:lpstr>Arial</vt:lpstr>
      <vt:lpstr>Calibri</vt:lpstr>
      <vt:lpstr>Calibri Light</vt:lpstr>
      <vt:lpstr>Comic Sans MS</vt:lpstr>
      <vt:lpstr>Times New Roman</vt:lpstr>
      <vt:lpstr>Wingdings</vt:lpstr>
      <vt:lpstr>RJW-OCLC 2014</vt:lpstr>
      <vt:lpstr>Full Pattern</vt:lpstr>
      <vt:lpstr>Pattern Bottom</vt:lpstr>
      <vt:lpstr>Pattern Left</vt:lpstr>
      <vt:lpstr>Pattern Right</vt:lpstr>
      <vt:lpstr>Dark Blue</vt:lpstr>
      <vt:lpstr>Title and Sections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OCLC Entity Based Data Strategy</vt:lpstr>
      <vt:lpstr>PowerPoint Presentation</vt:lpstr>
      <vt:lpstr>PowerPoint Presentation</vt:lpstr>
      <vt:lpstr>PowerPoint Presentation</vt:lpstr>
    </vt:vector>
  </TitlesOfParts>
  <Company>OCLC</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Matthew Carlson</dc:creator>
  <cp:lastModifiedBy>Hyun Chu Kim</cp:lastModifiedBy>
  <cp:revision>466</cp:revision>
  <cp:lastPrinted>2014-01-22T16:19:00Z</cp:lastPrinted>
  <dcterms:created xsi:type="dcterms:W3CDTF">2013-09-04T15:54:59Z</dcterms:created>
  <dcterms:modified xsi:type="dcterms:W3CDTF">2015-08-05T13:22:41Z</dcterms:modified>
</cp:coreProperties>
</file>